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78" r:id="rId2"/>
    <p:sldId id="316" r:id="rId3"/>
    <p:sldId id="266" r:id="rId4"/>
    <p:sldId id="299" r:id="rId5"/>
    <p:sldId id="301" r:id="rId6"/>
    <p:sldId id="298" r:id="rId7"/>
    <p:sldId id="302" r:id="rId8"/>
    <p:sldId id="303" r:id="rId9"/>
    <p:sldId id="304" r:id="rId10"/>
    <p:sldId id="305" r:id="rId11"/>
    <p:sldId id="294" r:id="rId12"/>
    <p:sldId id="306" r:id="rId13"/>
    <p:sldId id="307" r:id="rId14"/>
    <p:sldId id="315" r:id="rId15"/>
    <p:sldId id="308" r:id="rId16"/>
    <p:sldId id="309" r:id="rId17"/>
    <p:sldId id="310" r:id="rId18"/>
    <p:sldId id="311" r:id="rId19"/>
    <p:sldId id="312" r:id="rId20"/>
    <p:sldId id="313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976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Ends of </a:t>
            </a:r>
            <a:r>
              <a:rPr lang="en-US" i="1" dirty="0" smtClean="0"/>
              <a:t>The</a:t>
            </a:r>
            <a:r>
              <a:rPr lang="en-US" dirty="0" smtClean="0"/>
              <a:t> </a:t>
            </a:r>
            <a:r>
              <a:rPr lang="en-US" i="1" dirty="0" smtClean="0"/>
              <a:t>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392"/>
            <a:ext cx="7620000" cy="50510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Aspects </a:t>
            </a:r>
            <a:r>
              <a:rPr lang="en-US" sz="3200" dirty="0"/>
              <a:t>of </a:t>
            </a:r>
            <a:r>
              <a:rPr lang="en-US" sz="3200" dirty="0" smtClean="0"/>
              <a:t>poetic </a:t>
            </a:r>
            <a:r>
              <a:rPr lang="en-US" sz="3200" dirty="0" err="1" smtClean="0">
                <a:solidFill>
                  <a:srgbClr val="FF0000"/>
                </a:solidFill>
              </a:rPr>
              <a:t>t</a:t>
            </a:r>
            <a:r>
              <a:rPr lang="en-US" sz="3200" dirty="0" err="1" smtClean="0">
                <a:solidFill>
                  <a:srgbClr val="FF0000"/>
                </a:solidFill>
              </a:rPr>
              <a:t>echnê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Eloquence– </a:t>
            </a:r>
            <a:r>
              <a:rPr lang="en-US" dirty="0" smtClean="0"/>
              <a:t>rhetorical force </a:t>
            </a:r>
            <a:r>
              <a:rPr lang="en-US" dirty="0" smtClean="0"/>
              <a:t>and verbal form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Pathos—the orchestration of feeling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Design</a:t>
            </a:r>
            <a:r>
              <a:rPr lang="en-US" dirty="0" smtClean="0"/>
              <a:t>—</a:t>
            </a:r>
            <a:r>
              <a:rPr lang="en-US" dirty="0" smtClean="0"/>
              <a:t>narrative pattern and conceptual 		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4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</a:t>
            </a:r>
          </a:p>
          <a:p>
            <a:r>
              <a:rPr lang="en-US" sz="2800" dirty="0" smtClean="0"/>
              <a:t>An artifact has a purpose or function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/>
              <a:t>golden studs at the hilt, the blade burnished bright</a:t>
            </a:r>
          </a:p>
          <a:p>
            <a:pPr marL="0" indent="0">
              <a:buNone/>
            </a:pPr>
            <a:r>
              <a:rPr lang="en-US" dirty="0"/>
              <a:t>and the scabbard sheathed in silver swung on golden straps,</a:t>
            </a:r>
          </a:p>
          <a:p>
            <a:pPr marL="0" indent="0">
              <a:buNone/>
            </a:pPr>
            <a:r>
              <a:rPr lang="en-US" dirty="0"/>
              <a:t>and he grasped a well-wrought shield to encase his body,</a:t>
            </a:r>
          </a:p>
          <a:p>
            <a:pPr marL="0" indent="0">
              <a:buNone/>
            </a:pPr>
            <a:r>
              <a:rPr lang="en-US" dirty="0"/>
              <a:t>forged for rushing forays—beautiful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/>
              <a:t>and there like a crown the Gorgon’s grim mask—</a:t>
            </a:r>
          </a:p>
          <a:p>
            <a:pPr marL="0" indent="0">
              <a:buNone/>
            </a:pPr>
            <a:r>
              <a:rPr lang="en-US" dirty="0"/>
              <a:t>the burning eyes, the stark, transfixing horror—</a:t>
            </a:r>
          </a:p>
          <a:p>
            <a:pPr marL="0" indent="0">
              <a:buNone/>
            </a:pPr>
            <a:r>
              <a:rPr lang="en-US" dirty="0"/>
              <a:t>and round her strode the shapes of Rout and Fear. </a:t>
            </a:r>
          </a:p>
        </p:txBody>
      </p:sp>
    </p:spTree>
    <p:extLst>
      <p:ext uri="{BB962C8B-B14F-4D97-AF65-F5344CB8AC3E}">
        <p14:creationId xmlns:p14="http://schemas.microsoft.com/office/powerpoint/2010/main" val="188899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0317" y="204787"/>
            <a:ext cx="4812630" cy="463634"/>
          </a:xfrm>
        </p:spPr>
        <p:txBody>
          <a:bodyPr/>
          <a:lstStyle/>
          <a:p>
            <a:r>
              <a:rPr lang="en-US" dirty="0" smtClean="0"/>
              <a:t>Nestor’s cup, </a:t>
            </a:r>
            <a:r>
              <a:rPr lang="en-US" i="1" dirty="0" smtClean="0"/>
              <a:t>Iliad </a:t>
            </a:r>
            <a:r>
              <a:rPr lang="en-US" dirty="0" smtClean="0"/>
              <a:t>11.745-752</a:t>
            </a:r>
            <a:endParaRPr lang="en-US" dirty="0"/>
          </a:p>
        </p:txBody>
      </p:sp>
      <p:pic>
        <p:nvPicPr>
          <p:cNvPr id="11" name="Content Placeholder 10" descr="Nestorbecher_Mykene_(Nationalmuseum_Athen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431" r="-46431"/>
          <a:stretch>
            <a:fillRect/>
          </a:stretch>
        </p:blipFill>
        <p:spPr>
          <a:xfrm>
            <a:off x="5157880" y="863964"/>
            <a:ext cx="4892248" cy="3382210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" y="668423"/>
            <a:ext cx="6323262" cy="4170947"/>
          </a:xfrm>
        </p:spPr>
        <p:txBody>
          <a:bodyPr>
            <a:normAutofit fontScale="92500"/>
          </a:bodyPr>
          <a:lstStyle/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And there in the midst</a:t>
            </a:r>
          </a:p>
          <a:p>
            <a:r>
              <a:rPr lang="en-US" sz="2300" dirty="0"/>
              <a:t>t</a:t>
            </a:r>
            <a:r>
              <a:rPr lang="en-US" sz="2300" dirty="0" smtClean="0"/>
              <a:t>he grand, glowing cup the old king brought from home,</a:t>
            </a:r>
          </a:p>
          <a:p>
            <a:r>
              <a:rPr lang="en-US" sz="2300" dirty="0"/>
              <a:t>s</a:t>
            </a:r>
            <a:r>
              <a:rPr lang="en-US" sz="2300" dirty="0" smtClean="0"/>
              <a:t>tudded with golden nails, fitted with handles,</a:t>
            </a:r>
          </a:p>
          <a:p>
            <a:r>
              <a:rPr lang="en-US" sz="2300" dirty="0"/>
              <a:t>f</a:t>
            </a:r>
            <a:r>
              <a:rPr lang="en-US" sz="2300" dirty="0" smtClean="0"/>
              <a:t>our all told and two doves perched on each,</a:t>
            </a:r>
          </a:p>
          <a:p>
            <a:r>
              <a:rPr lang="en-US" sz="2300" dirty="0"/>
              <a:t>h</a:t>
            </a:r>
            <a:r>
              <a:rPr lang="en-US" sz="2300" dirty="0" smtClean="0"/>
              <a:t>eads bending to drink and made of solid gold</a:t>
            </a:r>
          </a:p>
          <a:p>
            <a:r>
              <a:rPr lang="en-US" sz="2300" dirty="0"/>
              <a:t>a</a:t>
            </a:r>
            <a:r>
              <a:rPr lang="en-US" sz="2300" dirty="0" smtClean="0"/>
              <a:t>nd twin supports ran down to form the base.</a:t>
            </a:r>
          </a:p>
          <a:p>
            <a:r>
              <a:rPr lang="en-US" sz="2300" dirty="0" smtClean="0"/>
              <a:t>An average man would strain to lift it off the table</a:t>
            </a:r>
          </a:p>
          <a:p>
            <a:r>
              <a:rPr lang="en-US" sz="2300" dirty="0"/>
              <a:t>w</a:t>
            </a:r>
            <a:r>
              <a:rPr lang="en-US" sz="2300" dirty="0" smtClean="0"/>
              <a:t>hen it was full, but Nestor, old as he was,</a:t>
            </a:r>
          </a:p>
          <a:p>
            <a:r>
              <a:rPr lang="en-US" sz="2300" dirty="0"/>
              <a:t>c</a:t>
            </a:r>
            <a:r>
              <a:rPr lang="en-US" sz="2300" dirty="0" smtClean="0"/>
              <a:t>ould hoist it up with ease.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15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Material Culture of the Iliad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</a:t>
            </a:r>
            <a:r>
              <a:rPr lang="en-US" dirty="0" smtClean="0"/>
              <a:t>word hilt, Mycenae (13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9" name="Content Placeholder 8" descr="sword79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7" r="138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Shield, Crete  (8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10" name="Content Placeholder 9" descr="iliadshield06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8" b="108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1899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golden studs at the hilt, </a:t>
            </a:r>
            <a:r>
              <a:rPr lang="en-US" dirty="0">
                <a:solidFill>
                  <a:srgbClr val="FF0000"/>
                </a:solidFill>
              </a:rPr>
              <a:t>the blade burnished bright</a:t>
            </a:r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the scabbard sheathed in silver swung on golden straps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and he grasped </a:t>
            </a:r>
            <a:r>
              <a:rPr lang="en-US" dirty="0">
                <a:solidFill>
                  <a:srgbClr val="FF0000"/>
                </a:solidFill>
              </a:rPr>
              <a:t>a well-wrought shield to encase his body,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forged for rushing forays</a:t>
            </a:r>
            <a:r>
              <a:rPr lang="en-US" dirty="0"/>
              <a:t>—</a:t>
            </a:r>
            <a:r>
              <a:rPr lang="en-US" dirty="0">
                <a:solidFill>
                  <a:srgbClr val="008000"/>
                </a:solidFill>
              </a:rPr>
              <a:t>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there like a crown the Gorgon’s grim mask—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the burning eyes, the stark, transfixing horror—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and round her strode the shapes of Rout and Fear.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713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2362"/>
          </a:xfrm>
        </p:spPr>
        <p:txBody>
          <a:bodyPr>
            <a:noAutofit/>
          </a:bodyPr>
          <a:lstStyle/>
          <a:p>
            <a:r>
              <a:rPr lang="en-US" sz="2000" dirty="0" smtClean="0"/>
              <a:t>Sonnet 55 (1609)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1464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Not marble, nor the gilded monuments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Of princes, shall outlive this powerful rhyme;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But you shall shine more bright in these contents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Than </a:t>
            </a:r>
            <a:r>
              <a:rPr lang="en-US" dirty="0" err="1">
                <a:solidFill>
                  <a:srgbClr val="FF0000"/>
                </a:solidFill>
              </a:rPr>
              <a:t>unswept</a:t>
            </a:r>
            <a:r>
              <a:rPr lang="en-US" dirty="0">
                <a:solidFill>
                  <a:srgbClr val="FF0000"/>
                </a:solidFill>
              </a:rPr>
              <a:t> stone </a:t>
            </a:r>
            <a:r>
              <a:rPr lang="en-US" dirty="0" err="1">
                <a:solidFill>
                  <a:srgbClr val="FF0000"/>
                </a:solidFill>
              </a:rPr>
              <a:t>besmear'd</a:t>
            </a:r>
            <a:r>
              <a:rPr lang="en-US" dirty="0">
                <a:solidFill>
                  <a:srgbClr val="FF0000"/>
                </a:solidFill>
              </a:rPr>
              <a:t> with sluttish time.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wasteful war shall statues overturn,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And broils root out the work of masonry,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Nor Mars his sword nor war's quick fire shall burn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The living record of your memory. </a:t>
            </a:r>
          </a:p>
          <a:p>
            <a:pPr marL="0" indent="0">
              <a:buNone/>
            </a:pPr>
            <a:r>
              <a:rPr lang="en-US" dirty="0"/>
              <a:t>'</a:t>
            </a:r>
            <a:r>
              <a:rPr lang="en-US" dirty="0" err="1"/>
              <a:t>Gainst</a:t>
            </a:r>
            <a:r>
              <a:rPr lang="en-US" dirty="0"/>
              <a:t> death and all-oblivious enmity</a:t>
            </a:r>
          </a:p>
          <a:p>
            <a:pPr marL="0" indent="0">
              <a:buNone/>
            </a:pPr>
            <a:r>
              <a:rPr lang="en-US" dirty="0"/>
              <a:t>Shall you pace forth; your praise shall still find room</a:t>
            </a:r>
          </a:p>
          <a:p>
            <a:pPr marL="0" indent="0">
              <a:buNone/>
            </a:pPr>
            <a:r>
              <a:rPr lang="en-US" dirty="0"/>
              <a:t>Even in the eyes of all posterity </a:t>
            </a:r>
          </a:p>
          <a:p>
            <a:pPr marL="0" indent="0">
              <a:buNone/>
            </a:pPr>
            <a:r>
              <a:rPr lang="en-US" dirty="0"/>
              <a:t>That wear this world out to the ending doom.</a:t>
            </a:r>
          </a:p>
          <a:p>
            <a:pPr marL="0" indent="0">
              <a:buNone/>
            </a:pPr>
            <a:r>
              <a:rPr lang="en-US" dirty="0"/>
              <a:t>So, till the judgment that yourself arise, </a:t>
            </a:r>
          </a:p>
          <a:p>
            <a:pPr marL="0" indent="0">
              <a:buNone/>
            </a:pPr>
            <a:r>
              <a:rPr lang="en-US" dirty="0"/>
              <a:t>You live in this, and dwell in lovers' eyes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—William Shakespeare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9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909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2.573-584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Sing to me now, you Muses who hold the halls of Olympus!</a:t>
            </a:r>
          </a:p>
          <a:p>
            <a:pPr marL="0" indent="0">
              <a:buNone/>
            </a:pPr>
            <a:r>
              <a:rPr lang="en-US" dirty="0"/>
              <a:t>You are goddesses, you are everywhere, you know all things—</a:t>
            </a:r>
          </a:p>
          <a:p>
            <a:pPr marL="0" indent="0">
              <a:buNone/>
            </a:pPr>
            <a:r>
              <a:rPr lang="en-US" dirty="0"/>
              <a:t>all we hear is the distant ring of glory, we know nothing—</a:t>
            </a:r>
          </a:p>
          <a:p>
            <a:pPr marL="0" indent="0">
              <a:buNone/>
            </a:pPr>
            <a:r>
              <a:rPr lang="en-US" dirty="0"/>
              <a:t>who were the captains of Achaea? Who were the kings?</a:t>
            </a:r>
          </a:p>
          <a:p>
            <a:pPr marL="0" indent="0">
              <a:buNone/>
            </a:pPr>
            <a:r>
              <a:rPr lang="en-US" dirty="0"/>
              <a:t>The mass of troops I could never tally, never name,</a:t>
            </a:r>
          </a:p>
          <a:p>
            <a:pPr marL="0" indent="0">
              <a:buNone/>
            </a:pPr>
            <a:r>
              <a:rPr lang="en-US" dirty="0"/>
              <a:t>not even if I had ten tongues and ten mouths,</a:t>
            </a:r>
          </a:p>
          <a:p>
            <a:pPr marL="0" indent="0">
              <a:buNone/>
            </a:pPr>
            <a:r>
              <a:rPr lang="en-US" dirty="0"/>
              <a:t>a tireless voice and the heart inside me bronze, </a:t>
            </a:r>
          </a:p>
          <a:p>
            <a:pPr marL="0" indent="0">
              <a:buNone/>
            </a:pPr>
            <a:r>
              <a:rPr lang="en-US" dirty="0"/>
              <a:t>never unless you Muses of Olympus, daughters of Zeus</a:t>
            </a:r>
          </a:p>
          <a:p>
            <a:pPr marL="0" indent="0">
              <a:buNone/>
            </a:pPr>
            <a:r>
              <a:rPr lang="en-US" dirty="0"/>
              <a:t>whose shield is rolling thunder, sing, sing in memory</a:t>
            </a:r>
          </a:p>
          <a:p>
            <a:pPr marL="0" indent="0">
              <a:buNone/>
            </a:pPr>
            <a:r>
              <a:rPr lang="en-US" dirty="0"/>
              <a:t>all who gathered under Troy. Now I can only tell </a:t>
            </a:r>
          </a:p>
          <a:p>
            <a:pPr marL="0" indent="0">
              <a:buNone/>
            </a:pPr>
            <a:r>
              <a:rPr lang="en-US" dirty="0"/>
              <a:t>the lords of the ships, the ships in all their numbers!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89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And 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If only I could hide him away from pain and death,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</a:t>
            </a:r>
            <a:r>
              <a:rPr lang="en-US" dirty="0">
                <a:solidFill>
                  <a:srgbClr val="008000"/>
                </a:solidFill>
              </a:rPr>
              <a:t>armor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that any man in the world of men will marvel at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through all the years to come—whoever sees its splendor.</a:t>
            </a:r>
            <a:r>
              <a:rPr lang="en-US" dirty="0" smtClean="0">
                <a:solidFill>
                  <a:srgbClr val="008000"/>
                </a:solidFill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</a:t>
            </a:r>
            <a:r>
              <a:rPr lang="en-US" dirty="0" smtClean="0"/>
              <a:t>of </a:t>
            </a:r>
            <a:r>
              <a:rPr lang="en-US" dirty="0"/>
              <a:t>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The god creates a world of gorgeous immortal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50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0" y="205792"/>
            <a:ext cx="6622786" cy="3681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Ekphrasis</a:t>
            </a:r>
            <a:r>
              <a:rPr lang="en-US" dirty="0" smtClean="0"/>
              <a:t>: The verbal “depiction” of a work of visual art</a:t>
            </a:r>
            <a:endParaRPr lang="en-US" dirty="0"/>
          </a:p>
        </p:txBody>
      </p:sp>
      <p:pic>
        <p:nvPicPr>
          <p:cNvPr id="7" name="Picture Placeholder 6" descr="Shield_of_Achille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78" r="-39178"/>
          <a:stretch>
            <a:fillRect/>
          </a:stretch>
        </p:blipFill>
        <p:spPr>
          <a:xfrm>
            <a:off x="1033240" y="667265"/>
            <a:ext cx="6747585" cy="379551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4599105"/>
            <a:ext cx="5486400" cy="473543"/>
          </a:xfrm>
        </p:spPr>
        <p:txBody>
          <a:bodyPr/>
          <a:lstStyle/>
          <a:p>
            <a:pPr algn="ctr"/>
            <a:r>
              <a:rPr lang="en-US" i="1" dirty="0" smtClean="0"/>
              <a:t>Iliad </a:t>
            </a:r>
            <a:r>
              <a:rPr lang="en-US" dirty="0" smtClean="0"/>
              <a:t>18.565-719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01701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18.547-557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With that he left her there and made for his bellows,</a:t>
            </a:r>
          </a:p>
          <a:p>
            <a:pPr marL="0" indent="0">
              <a:buNone/>
            </a:pPr>
            <a:r>
              <a:rPr lang="en-US" dirty="0"/>
              <a:t>turning them on the fire, commanding, “Work—to work!”</a:t>
            </a:r>
          </a:p>
          <a:p>
            <a:pPr marL="0" indent="0">
              <a:buNone/>
            </a:pPr>
            <a:r>
              <a:rPr lang="en-US" dirty="0"/>
              <a:t>And the bellows, all twenty, blew on the crucibles,</a:t>
            </a:r>
          </a:p>
          <a:p>
            <a:pPr marL="0" indent="0">
              <a:buNone/>
            </a:pPr>
            <a:r>
              <a:rPr lang="en-US" dirty="0"/>
              <a:t>breathing with all degrees of shooting, fiery heat</a:t>
            </a:r>
          </a:p>
          <a:p>
            <a:pPr marL="0" indent="0">
              <a:buNone/>
            </a:pPr>
            <a:r>
              <a:rPr lang="en-US" dirty="0"/>
              <a:t>as the god hurried on—a blast for the heavy work,</a:t>
            </a:r>
          </a:p>
          <a:p>
            <a:pPr marL="0" indent="0">
              <a:buNone/>
            </a:pPr>
            <a:r>
              <a:rPr lang="en-US" dirty="0"/>
              <a:t>a quick breath for the light, all precisely gauged</a:t>
            </a:r>
          </a:p>
          <a:p>
            <a:pPr marL="0" indent="0">
              <a:buNone/>
            </a:pPr>
            <a:r>
              <a:rPr lang="en-US" dirty="0"/>
              <a:t>to the god of fire’s wish and the pace of the work in hand.</a:t>
            </a:r>
          </a:p>
          <a:p>
            <a:pPr marL="0" indent="0">
              <a:buNone/>
            </a:pPr>
            <a:r>
              <a:rPr lang="en-US" dirty="0"/>
              <a:t>Bronze he flung in the blaze, tough durable bronze</a:t>
            </a:r>
          </a:p>
          <a:p>
            <a:pPr marL="0" indent="0">
              <a:buNone/>
            </a:pPr>
            <a:r>
              <a:rPr lang="en-US" dirty="0"/>
              <a:t>and tin and priceless gold and silver, and then,</a:t>
            </a:r>
          </a:p>
          <a:p>
            <a:pPr marL="0" indent="0">
              <a:buNone/>
            </a:pPr>
            <a:r>
              <a:rPr lang="en-US" dirty="0"/>
              <a:t>planting the huge anvil upon its block, he gripped</a:t>
            </a:r>
          </a:p>
          <a:p>
            <a:pPr marL="0" indent="0">
              <a:buNone/>
            </a:pPr>
            <a:r>
              <a:rPr lang="en-US" dirty="0"/>
              <a:t>the mighty hammer in one hand, the other gripped his tongs.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72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Images of Troy and Achaea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6.288-283</a:t>
            </a:r>
            <a:endParaRPr lang="en-US" sz="2000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07629" y="1631156"/>
            <a:ext cx="4389759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1400" dirty="0" smtClean="0"/>
              <a:t>		And </a:t>
            </a:r>
            <a:r>
              <a:rPr lang="en-US" sz="1400" dirty="0"/>
              <a:t>soon</a:t>
            </a:r>
          </a:p>
          <a:p>
            <a:pPr marL="0" indent="0">
              <a:buNone/>
            </a:pPr>
            <a:r>
              <a:rPr lang="en-US" sz="1400" dirty="0"/>
              <a:t>he came to </a:t>
            </a:r>
            <a:r>
              <a:rPr lang="en-US" sz="1400" dirty="0" err="1"/>
              <a:t>Priam’s</a:t>
            </a:r>
            <a:r>
              <a:rPr lang="en-US" sz="1400" dirty="0"/>
              <a:t> palace, that magnificent structure</a:t>
            </a:r>
          </a:p>
          <a:p>
            <a:pPr marL="0" indent="0">
              <a:buNone/>
            </a:pPr>
            <a:r>
              <a:rPr lang="en-US" sz="1400" dirty="0"/>
              <a:t>built with wide porches and colonnades of polished stone.</a:t>
            </a:r>
          </a:p>
          <a:p>
            <a:pPr marL="0" indent="0">
              <a:buNone/>
            </a:pPr>
            <a:r>
              <a:rPr lang="en-US" sz="1400" dirty="0"/>
              <a:t>And deep within its walls were fifty sleeping chambers</a:t>
            </a:r>
          </a:p>
          <a:p>
            <a:pPr marL="0" indent="0">
              <a:buNone/>
            </a:pPr>
            <a:r>
              <a:rPr lang="en-US" sz="1400" dirty="0" err="1"/>
              <a:t>masoned</a:t>
            </a:r>
            <a:r>
              <a:rPr lang="en-US" sz="1400" dirty="0"/>
              <a:t> in smooth, lustrous ashlar, linked in a line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where the sons of </a:t>
            </a:r>
            <a:r>
              <a:rPr lang="en-US" sz="1400" dirty="0" err="1">
                <a:solidFill>
                  <a:srgbClr val="FF0000"/>
                </a:solidFill>
              </a:rPr>
              <a:t>Priam</a:t>
            </a:r>
            <a:r>
              <a:rPr lang="en-US" sz="1400" dirty="0">
                <a:solidFill>
                  <a:srgbClr val="FF0000"/>
                </a:solidFill>
              </a:rPr>
              <a:t> slept beside their wedded wives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18.593-597</a:t>
            </a:r>
            <a:endParaRPr lang="en-US" sz="2000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438881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 smtClean="0"/>
              <a:t>But </a:t>
            </a:r>
            <a:r>
              <a:rPr lang="en-US" sz="1500" dirty="0"/>
              <a:t>circling the other city camped a divided army</a:t>
            </a:r>
          </a:p>
          <a:p>
            <a:pPr marL="0" indent="0">
              <a:buNone/>
            </a:pPr>
            <a:r>
              <a:rPr lang="en-US" sz="1500" dirty="0"/>
              <a:t>gleaming in battle gear, </a:t>
            </a:r>
            <a:r>
              <a:rPr lang="en-US" sz="1500" dirty="0">
                <a:solidFill>
                  <a:srgbClr val="FF0000"/>
                </a:solidFill>
              </a:rPr>
              <a:t>and two plans split their ranks:</a:t>
            </a:r>
          </a:p>
          <a:p>
            <a:pPr marL="0" indent="0">
              <a:buNone/>
            </a:pPr>
            <a:r>
              <a:rPr lang="en-US" sz="1500" dirty="0"/>
              <a:t>to plunder the city or share the riches with its people,</a:t>
            </a:r>
          </a:p>
          <a:p>
            <a:pPr marL="0" indent="0">
              <a:buNone/>
            </a:pPr>
            <a:r>
              <a:rPr lang="en-US" sz="1500" dirty="0"/>
              <a:t>hoards the handsome citadel stored within its depths. </a:t>
            </a:r>
          </a:p>
          <a:p>
            <a:pPr marL="0" indent="0">
              <a:buNone/>
            </a:pPr>
            <a:r>
              <a:rPr lang="en-US" sz="1500" dirty="0"/>
              <a:t>But the people were not surrendering, not at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42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0" y="205792"/>
            <a:ext cx="6622786" cy="3681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Ekphrasis</a:t>
            </a:r>
            <a:r>
              <a:rPr lang="en-US" dirty="0" smtClean="0"/>
              <a:t>: The verbal “depiction” of a work of visual art</a:t>
            </a:r>
            <a:endParaRPr lang="en-US" dirty="0"/>
          </a:p>
        </p:txBody>
      </p:sp>
      <p:pic>
        <p:nvPicPr>
          <p:cNvPr id="7" name="Picture Placeholder 6" descr="Shield_of_Achille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78" r="-39178"/>
          <a:stretch>
            <a:fillRect/>
          </a:stretch>
        </p:blipFill>
        <p:spPr>
          <a:xfrm>
            <a:off x="1033240" y="667265"/>
            <a:ext cx="6747585" cy="379551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4599105"/>
            <a:ext cx="5486400" cy="473543"/>
          </a:xfrm>
        </p:spPr>
        <p:txBody>
          <a:bodyPr/>
          <a:lstStyle/>
          <a:p>
            <a:pPr algn="ctr"/>
            <a:r>
              <a:rPr lang="en-US" i="1" dirty="0" smtClean="0"/>
              <a:t>Iliad </a:t>
            </a:r>
            <a:r>
              <a:rPr lang="en-US" dirty="0" smtClean="0"/>
              <a:t>18.565-719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776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9537"/>
          </a:xfrm>
        </p:spPr>
        <p:txBody>
          <a:bodyPr>
            <a:noAutofit/>
          </a:bodyPr>
          <a:lstStyle/>
          <a:p>
            <a:r>
              <a:rPr lang="en-US" sz="2000" i="1" dirty="0" smtClean="0"/>
              <a:t>Iliad 18.</a:t>
            </a:r>
            <a:r>
              <a:rPr lang="en-US" sz="2000" dirty="0" smtClean="0"/>
              <a:t>646-653</a:t>
            </a:r>
            <a:endParaRPr lang="en-US" sz="2000" i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And there in the midst the king,</a:t>
            </a:r>
          </a:p>
          <a:p>
            <a:pPr marL="0" indent="0">
              <a:buNone/>
            </a:pPr>
            <a:r>
              <a:rPr lang="en-US" dirty="0"/>
              <a:t>scepter in hand at the head of the reaping-rows</a:t>
            </a:r>
          </a:p>
          <a:p>
            <a:pPr marL="0" indent="0">
              <a:buNone/>
            </a:pPr>
            <a:r>
              <a:rPr lang="en-US" dirty="0"/>
              <a:t>stood tall in silence, rejoicing in his heart.</a:t>
            </a:r>
          </a:p>
          <a:p>
            <a:pPr marL="0" indent="0">
              <a:buNone/>
            </a:pPr>
            <a:r>
              <a:rPr lang="en-US" dirty="0"/>
              <a:t>And off to the side, beneath a spreading oak,</a:t>
            </a:r>
          </a:p>
          <a:p>
            <a:pPr marL="0" indent="0">
              <a:buNone/>
            </a:pPr>
            <a:r>
              <a:rPr lang="en-US" dirty="0"/>
              <a:t>the heralds were setting out the harvest feast,</a:t>
            </a:r>
          </a:p>
          <a:p>
            <a:pPr marL="0" indent="0">
              <a:buNone/>
            </a:pPr>
            <a:r>
              <a:rPr lang="en-US" dirty="0"/>
              <a:t>they were dressing a great ox they had slaughtered,</a:t>
            </a:r>
          </a:p>
          <a:p>
            <a:pPr marL="0" indent="0">
              <a:buNone/>
            </a:pPr>
            <a:r>
              <a:rPr lang="en-US" dirty="0"/>
              <a:t>while attendant women poured out barley, generous</a:t>
            </a:r>
          </a:p>
          <a:p>
            <a:pPr marL="0" indent="0">
              <a:buNone/>
            </a:pPr>
            <a:r>
              <a:rPr lang="en-US" dirty="0"/>
              <a:t>glistening handfuls strewn for the reapers’ midday meal.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54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54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18.674-679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And the golden drovers </a:t>
            </a:r>
            <a:r>
              <a:rPr lang="en-US" dirty="0">
                <a:solidFill>
                  <a:srgbClr val="FF0000"/>
                </a:solidFill>
              </a:rPr>
              <a:t>kept</a:t>
            </a:r>
            <a:r>
              <a:rPr lang="en-US" dirty="0"/>
              <a:t> the herd in line, </a:t>
            </a:r>
          </a:p>
          <a:p>
            <a:pPr marL="0" indent="0">
              <a:buNone/>
            </a:pPr>
            <a:r>
              <a:rPr lang="en-US" dirty="0"/>
              <a:t>four in all, with nine dogs at their heels, </a:t>
            </a:r>
          </a:p>
          <a:p>
            <a:pPr marL="0" indent="0">
              <a:buNone/>
            </a:pPr>
            <a:r>
              <a:rPr lang="en-US" dirty="0"/>
              <a:t>their paws flickering quickly—a savage roar!—</a:t>
            </a:r>
          </a:p>
          <a:p>
            <a:pPr marL="0" indent="0">
              <a:buNone/>
            </a:pPr>
            <a:r>
              <a:rPr lang="en-US" dirty="0"/>
              <a:t>a crashing attack—</a:t>
            </a:r>
            <a:r>
              <a:rPr lang="en-US" dirty="0">
                <a:solidFill>
                  <a:srgbClr val="FF0000"/>
                </a:solidFill>
              </a:rPr>
              <a:t>and</a:t>
            </a:r>
            <a:r>
              <a:rPr lang="en-US" dirty="0"/>
              <a:t> a pair of ramping lions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had seized </a:t>
            </a:r>
            <a:r>
              <a:rPr lang="en-US" dirty="0"/>
              <a:t>a bull from the cattle’s front ranks—</a:t>
            </a:r>
          </a:p>
          <a:p>
            <a:pPr marL="0" indent="0">
              <a:buNone/>
            </a:pPr>
            <a:r>
              <a:rPr lang="en-US" dirty="0"/>
              <a:t>he bellowed out </a:t>
            </a:r>
            <a:r>
              <a:rPr lang="en-US" dirty="0">
                <a:solidFill>
                  <a:srgbClr val="FF0000"/>
                </a:solidFill>
              </a:rPr>
              <a:t>as</a:t>
            </a:r>
            <a:r>
              <a:rPr lang="en-US" dirty="0"/>
              <a:t> they dragged him off in agony.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48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18.708-709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33" y="1200151"/>
            <a:ext cx="8746668" cy="3394472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And </a:t>
            </a:r>
            <a:r>
              <a:rPr lang="en-US" sz="2800" dirty="0"/>
              <a:t>he forged the Ocean River’s mighty power girdling</a:t>
            </a:r>
          </a:p>
          <a:p>
            <a:pPr marL="0" indent="0">
              <a:buNone/>
            </a:pPr>
            <a:r>
              <a:rPr lang="en-US" sz="2800" dirty="0"/>
              <a:t>round the outmost rim of the welded indestructible shield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41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409-413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			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Oh</a:t>
            </a:r>
            <a:r>
              <a:rPr lang="en-US" sz="2400" dirty="0"/>
              <a:t>, how I wish</a:t>
            </a:r>
          </a:p>
          <a:p>
            <a:pPr marL="0" indent="0">
              <a:buNone/>
            </a:pPr>
            <a:r>
              <a:rPr lang="en-US" sz="2400" dirty="0"/>
              <a:t>that first day my mother brought me into the light</a:t>
            </a:r>
          </a:p>
          <a:p>
            <a:pPr marL="0" indent="0">
              <a:buNone/>
            </a:pPr>
            <a:r>
              <a:rPr lang="en-US" sz="2400" dirty="0"/>
              <a:t>some black whirlwind had rushed me out to the mountains</a:t>
            </a:r>
          </a:p>
          <a:p>
            <a:pPr marL="0" indent="0">
              <a:buNone/>
            </a:pPr>
            <a:r>
              <a:rPr lang="en-US" sz="2400" dirty="0"/>
              <a:t>or into the surf where the roaring breakers crash and drag</a:t>
            </a:r>
          </a:p>
          <a:p>
            <a:pPr marL="0" indent="0">
              <a:buNone/>
            </a:pPr>
            <a:r>
              <a:rPr lang="en-US" sz="2400" dirty="0"/>
              <a:t>and the waves had swept me off before all this had happened!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297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24.600-614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79" y="746189"/>
            <a:ext cx="8890174" cy="429058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400" dirty="0" smtClean="0"/>
              <a:t>Then when brilliant Achilles had had his fill of tears</a:t>
            </a:r>
          </a:p>
          <a:p>
            <a:pPr marL="0" indent="0">
              <a:buNone/>
            </a:pPr>
            <a:r>
              <a:rPr lang="en-US" sz="3400" dirty="0"/>
              <a:t>a</a:t>
            </a:r>
            <a:r>
              <a:rPr lang="en-US" sz="3400" dirty="0" smtClean="0"/>
              <a:t>nd the longing for it had left his mind and body,</a:t>
            </a:r>
          </a:p>
          <a:p>
            <a:pPr marL="0" indent="0">
              <a:buNone/>
            </a:pPr>
            <a:r>
              <a:rPr lang="en-US" sz="3400" dirty="0"/>
              <a:t>h</a:t>
            </a:r>
            <a:r>
              <a:rPr lang="en-US" sz="3400" dirty="0" smtClean="0"/>
              <a:t>e rose from his seat, raised the old man by the hand</a:t>
            </a:r>
          </a:p>
          <a:p>
            <a:pPr marL="0" indent="0">
              <a:buNone/>
            </a:pPr>
            <a:r>
              <a:rPr lang="en-US" sz="3400" dirty="0"/>
              <a:t>a</a:t>
            </a:r>
            <a:r>
              <a:rPr lang="en-US" sz="3400" dirty="0" smtClean="0"/>
              <a:t>nd filed with pity now for his gray head and gray beard,</a:t>
            </a:r>
          </a:p>
          <a:p>
            <a:pPr marL="0" indent="0">
              <a:buNone/>
            </a:pPr>
            <a:r>
              <a:rPr lang="en-US" sz="3400" dirty="0"/>
              <a:t>h</a:t>
            </a:r>
            <a:r>
              <a:rPr lang="en-US" sz="3400" dirty="0" smtClean="0"/>
              <a:t>e spoke out winging words, flying straight to the heart.</a:t>
            </a:r>
          </a:p>
          <a:p>
            <a:pPr marL="0" indent="0">
              <a:buNone/>
            </a:pPr>
            <a:r>
              <a:rPr lang="en-US" sz="3400" dirty="0" smtClean="0"/>
              <a:t>Poor </a:t>
            </a:r>
            <a:r>
              <a:rPr lang="en-US" sz="3400" dirty="0"/>
              <a:t>man, how much you’ve borne—pain to break the spirit!</a:t>
            </a:r>
          </a:p>
          <a:p>
            <a:pPr marL="0" indent="0">
              <a:buNone/>
            </a:pPr>
            <a:r>
              <a:rPr lang="en-US" sz="3400" dirty="0"/>
              <a:t>What daring brought you down to the ships, all alone,</a:t>
            </a:r>
          </a:p>
          <a:p>
            <a:pPr marL="0" indent="0">
              <a:buNone/>
            </a:pPr>
            <a:r>
              <a:rPr lang="en-US" sz="3400" dirty="0" smtClean="0"/>
              <a:t>to </a:t>
            </a:r>
            <a:r>
              <a:rPr lang="en-US" sz="3400" dirty="0"/>
              <a:t>face the glance of the man who killed your sons, </a:t>
            </a:r>
          </a:p>
          <a:p>
            <a:pPr marL="0" indent="0">
              <a:buNone/>
            </a:pPr>
            <a:r>
              <a:rPr lang="en-US" sz="3400" dirty="0"/>
              <a:t>so many fine brave boys? You have a heart of iron. </a:t>
            </a:r>
          </a:p>
          <a:p>
            <a:pPr marL="0" indent="0">
              <a:buNone/>
            </a:pPr>
            <a:r>
              <a:rPr lang="en-US" sz="3400" dirty="0"/>
              <a:t>C</a:t>
            </a:r>
            <a:r>
              <a:rPr lang="en-US" sz="3400" dirty="0" smtClean="0"/>
              <a:t>ome</a:t>
            </a:r>
            <a:r>
              <a:rPr lang="en-US" sz="3400" dirty="0"/>
              <a:t>, please, sit down on this chair here. . . </a:t>
            </a:r>
          </a:p>
          <a:p>
            <a:pPr marL="0" indent="0">
              <a:buNone/>
            </a:pPr>
            <a:r>
              <a:rPr lang="en-US" sz="3400" dirty="0"/>
              <a:t>Let us put our </a:t>
            </a:r>
            <a:r>
              <a:rPr lang="en-US" sz="3400" dirty="0" err="1"/>
              <a:t>griefs</a:t>
            </a:r>
            <a:r>
              <a:rPr lang="en-US" sz="3400" dirty="0"/>
              <a:t> to rest in our own hearts,</a:t>
            </a:r>
          </a:p>
          <a:p>
            <a:pPr marL="0" indent="0">
              <a:buNone/>
            </a:pPr>
            <a:r>
              <a:rPr lang="en-US" sz="3400" dirty="0"/>
              <a:t>rake them up no more, raw as we are with mourning.</a:t>
            </a:r>
          </a:p>
          <a:p>
            <a:pPr marL="0" indent="0">
              <a:buNone/>
            </a:pPr>
            <a:r>
              <a:rPr lang="en-US" sz="3400" dirty="0"/>
              <a:t>What good’s to be won form tears that chill the spirit?</a:t>
            </a:r>
          </a:p>
          <a:p>
            <a:pPr marL="0" indent="0">
              <a:buNone/>
            </a:pPr>
            <a:r>
              <a:rPr lang="en-US" sz="3400" dirty="0"/>
              <a:t>So the immortals spun our lives that we, we wretched men</a:t>
            </a:r>
          </a:p>
          <a:p>
            <a:pPr marL="0" indent="0">
              <a:buNone/>
            </a:pPr>
            <a:r>
              <a:rPr lang="en-US" sz="3400" dirty="0"/>
              <a:t>live on to bear such torments—the gods live free of sorrows.</a:t>
            </a:r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981837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24.764-774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	“</a:t>
            </a:r>
            <a:r>
              <a:rPr lang="en-US" dirty="0"/>
              <a:t>Sleep outside, old friend.</a:t>
            </a:r>
          </a:p>
          <a:p>
            <a:pPr marL="0" indent="0">
              <a:buNone/>
            </a:pPr>
            <a:r>
              <a:rPr lang="en-US" dirty="0"/>
              <a:t>in case some Achaean captain comes to visit. </a:t>
            </a:r>
          </a:p>
          <a:p>
            <a:pPr marL="0" indent="0">
              <a:buNone/>
            </a:pPr>
            <a:r>
              <a:rPr lang="en-US" dirty="0"/>
              <a:t>They keep on coming now, huddling beside me,</a:t>
            </a:r>
          </a:p>
          <a:p>
            <a:pPr marL="0" indent="0">
              <a:buNone/>
            </a:pPr>
            <a:r>
              <a:rPr lang="en-US" dirty="0"/>
              <a:t>making plans for battle—its their duty.</a:t>
            </a:r>
          </a:p>
          <a:p>
            <a:pPr marL="0" indent="0">
              <a:buNone/>
            </a:pPr>
            <a:r>
              <a:rPr lang="en-US" dirty="0"/>
              <a:t>But if one saw you here in the rushing dark night</a:t>
            </a:r>
          </a:p>
          <a:p>
            <a:pPr marL="0" indent="0">
              <a:buNone/>
            </a:pPr>
            <a:r>
              <a:rPr lang="en-US" dirty="0"/>
              <a:t>he’d tell Agamemnon straightaway, our good commander. </a:t>
            </a:r>
          </a:p>
          <a:p>
            <a:pPr marL="0" indent="0">
              <a:buNone/>
            </a:pPr>
            <a:r>
              <a:rPr lang="en-US" dirty="0"/>
              <a:t>Then you’d have a real delay in ransoming the body.</a:t>
            </a:r>
          </a:p>
          <a:p>
            <a:pPr marL="0" indent="0">
              <a:buNone/>
            </a:pPr>
            <a:r>
              <a:rPr lang="en-US" dirty="0"/>
              <a:t>One more point. Tell me, be precise about it—</a:t>
            </a:r>
          </a:p>
          <a:p>
            <a:pPr marL="0" indent="0">
              <a:buNone/>
            </a:pPr>
            <a:r>
              <a:rPr lang="en-US" dirty="0"/>
              <a:t>how many days do you need to bury Prince Hector? </a:t>
            </a:r>
          </a:p>
          <a:p>
            <a:pPr marL="0" indent="0">
              <a:buNone/>
            </a:pPr>
            <a:r>
              <a:rPr lang="en-US" dirty="0"/>
              <a:t>I will hold back myself</a:t>
            </a:r>
          </a:p>
          <a:p>
            <a:pPr marL="0" indent="0">
              <a:buNone/>
            </a:pPr>
            <a:r>
              <a:rPr lang="en-US" dirty="0"/>
              <a:t>And keep the Argive armies back that long.”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474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20143</TotalTime>
  <Words>1277</Words>
  <Application>Microsoft Macintosh PowerPoint</Application>
  <PresentationFormat>On-screen Show (16:9)</PresentationFormat>
  <Paragraphs>195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Black</vt:lpstr>
      <vt:lpstr>Lecture 5</vt:lpstr>
      <vt:lpstr>Aspects of poetic technê</vt:lpstr>
      <vt:lpstr>What is an artifact?</vt:lpstr>
      <vt:lpstr>Iliad 11.31-42</vt:lpstr>
      <vt:lpstr>Nestor’s cup, Iliad 11.745-752</vt:lpstr>
      <vt:lpstr>The Material Culture of the Iliad</vt:lpstr>
      <vt:lpstr>Iliad 11.31-42</vt:lpstr>
      <vt:lpstr>Sonnet 55 (1609)</vt:lpstr>
      <vt:lpstr>Iliad 2.573-584</vt:lpstr>
      <vt:lpstr>Iliad 18.558-564</vt:lpstr>
      <vt:lpstr>Ekphrasis: The verbal “depiction” of a work of visual art</vt:lpstr>
      <vt:lpstr>Iliad 18.547-557</vt:lpstr>
      <vt:lpstr>Images of Troy and Achaea</vt:lpstr>
      <vt:lpstr>Ekphrasis: The verbal “depiction” of a work of visual art</vt:lpstr>
      <vt:lpstr>Iliad 18.646-653</vt:lpstr>
      <vt:lpstr>Iliad 18.674-679</vt:lpstr>
      <vt:lpstr>Iliad 18.708-709</vt:lpstr>
      <vt:lpstr>Iliad 409-413</vt:lpstr>
      <vt:lpstr>Iliad 24.600-614</vt:lpstr>
      <vt:lpstr>Iliad 24.764-774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Oren Izenberg</cp:lastModifiedBy>
  <cp:revision>70</cp:revision>
  <dcterms:created xsi:type="dcterms:W3CDTF">2013-09-17T20:34:00Z</dcterms:created>
  <dcterms:modified xsi:type="dcterms:W3CDTF">2014-10-19T13:25:39Z</dcterms:modified>
</cp:coreProperties>
</file>