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6" r:id="rId1"/>
  </p:sldMasterIdLst>
  <p:sldIdLst>
    <p:sldId id="298" r:id="rId2"/>
    <p:sldId id="280" r:id="rId3"/>
    <p:sldId id="293" r:id="rId4"/>
    <p:sldId id="279" r:id="rId5"/>
    <p:sldId id="282" r:id="rId6"/>
    <p:sldId id="264" r:id="rId7"/>
    <p:sldId id="281" r:id="rId8"/>
    <p:sldId id="285" r:id="rId9"/>
    <p:sldId id="260" r:id="rId10"/>
    <p:sldId id="283" r:id="rId11"/>
    <p:sldId id="284" r:id="rId12"/>
    <p:sldId id="261" r:id="rId13"/>
    <p:sldId id="300" r:id="rId14"/>
    <p:sldId id="262" r:id="rId15"/>
    <p:sldId id="268" r:id="rId16"/>
    <p:sldId id="263" r:id="rId17"/>
    <p:sldId id="267" r:id="rId18"/>
    <p:sldId id="265" r:id="rId19"/>
    <p:sldId id="266" r:id="rId20"/>
    <p:sldId id="269" r:id="rId21"/>
    <p:sldId id="287" r:id="rId22"/>
    <p:sldId id="286" r:id="rId23"/>
    <p:sldId id="292" r:id="rId24"/>
    <p:sldId id="271" r:id="rId25"/>
    <p:sldId id="272" r:id="rId26"/>
    <p:sldId id="273" r:id="rId27"/>
    <p:sldId id="297" r:id="rId28"/>
    <p:sldId id="288" r:id="rId29"/>
    <p:sldId id="294" r:id="rId30"/>
    <p:sldId id="289" r:id="rId31"/>
    <p:sldId id="296" r:id="rId32"/>
    <p:sldId id="274" r:id="rId33"/>
    <p:sldId id="275" r:id="rId34"/>
    <p:sldId id="276" r:id="rId35"/>
    <p:sldId id="278" r:id="rId36"/>
    <p:sldId id="295" r:id="rId37"/>
    <p:sldId id="290" r:id="rId38"/>
    <p:sldId id="291" r:id="rId39"/>
    <p:sldId id="299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45" d="100"/>
          <a:sy n="145" d="100"/>
        </p:scale>
        <p:origin x="-2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55C6D-4F8C-D94F-9863-F2045328A850}" type="datetimeFigureOut">
              <a:rPr lang="en-US" smtClean="0"/>
              <a:pPr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C2C0E-8558-A041-A52B-D14CED8AF2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55C6D-4F8C-D94F-9863-F2045328A850}" type="datetimeFigureOut">
              <a:rPr lang="en-US" smtClean="0"/>
              <a:pPr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7049D-A1A3-6643-A9A9-0057A9C90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55C6D-4F8C-D94F-9863-F2045328A850}" type="datetimeFigureOut">
              <a:rPr lang="en-US" smtClean="0"/>
              <a:pPr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7049D-A1A3-6643-A9A9-0057A9C90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55C6D-4F8C-D94F-9863-F2045328A850}" type="datetimeFigureOut">
              <a:rPr lang="en-US" smtClean="0"/>
              <a:pPr/>
              <a:t>10/29/14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7049D-A1A3-6643-A9A9-0057A9C90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55C6D-4F8C-D94F-9863-F2045328A850}" type="datetimeFigureOut">
              <a:rPr lang="en-US" smtClean="0"/>
              <a:pPr/>
              <a:t>10/29/14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7049D-A1A3-6643-A9A9-0057A9C90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55C6D-4F8C-D94F-9863-F2045328A850}" type="datetimeFigureOut">
              <a:rPr lang="en-US" smtClean="0"/>
              <a:pPr/>
              <a:t>10/29/14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7049D-A1A3-6643-A9A9-0057A9C90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55C6D-4F8C-D94F-9863-F2045328A850}" type="datetimeFigureOut">
              <a:rPr lang="en-US" smtClean="0"/>
              <a:pPr/>
              <a:t>10/29/14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7049D-A1A3-6643-A9A9-0057A9C90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55C6D-4F8C-D94F-9863-F2045328A850}" type="datetimeFigureOut">
              <a:rPr lang="en-US" smtClean="0"/>
              <a:pPr/>
              <a:t>10/29/14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7049D-A1A3-6643-A9A9-0057A9C90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55C6D-4F8C-D94F-9863-F2045328A850}" type="datetimeFigureOut">
              <a:rPr lang="en-US" smtClean="0"/>
              <a:pPr/>
              <a:t>10/29/14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7049D-A1A3-6643-A9A9-0057A9C90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55C6D-4F8C-D94F-9863-F2045328A850}" type="datetimeFigureOut">
              <a:rPr lang="en-US" smtClean="0"/>
              <a:pPr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7049D-A1A3-6643-A9A9-0057A9C90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55C6D-4F8C-D94F-9863-F2045328A850}" type="datetimeFigureOut">
              <a:rPr lang="en-US" smtClean="0"/>
              <a:pPr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7049D-A1A3-6643-A9A9-0057A9C90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55C6D-4F8C-D94F-9863-F2045328A850}" type="datetimeFigureOut">
              <a:rPr lang="en-US" smtClean="0"/>
              <a:pPr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7049D-A1A3-6643-A9A9-0057A9C902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7.tif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Important Announcement!!!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417638"/>
            <a:ext cx="4038600" cy="5038336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There will be three (3) screenings next week (week 5) of the movie, “Theater of War” (dir. Walter, 2008) that is assigned for week 6!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Mon., Nov. 3, 5:00 p.m., HG 1030</a:t>
            </a:r>
          </a:p>
          <a:p>
            <a:pPr>
              <a:buNone/>
            </a:pPr>
            <a:r>
              <a:rPr lang="en-US" dirty="0" smtClean="0"/>
              <a:t>Tues., Nov. 4, 5:00 p.m., HG 1030</a:t>
            </a:r>
          </a:p>
          <a:p>
            <a:pPr>
              <a:buNone/>
            </a:pPr>
            <a:r>
              <a:rPr lang="en-US" dirty="0" smtClean="0"/>
              <a:t>Thurs., Nov. 6, 6:30 p.m., HIB 100</a:t>
            </a:r>
          </a:p>
          <a:p>
            <a:pPr>
              <a:buNone/>
            </a:pPr>
            <a:r>
              <a:rPr lang="en-US" dirty="0" smtClean="0"/>
              <a:t>Go watch it! Then go watch it again!</a:t>
            </a:r>
          </a:p>
        </p:txBody>
      </p:sp>
      <p:pic>
        <p:nvPicPr>
          <p:cNvPr id="7" name="Content Placeholder 6" descr="theaterofwar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-7482" r="-7482"/>
          <a:stretch>
            <a:fillRect/>
          </a:stretch>
        </p:blipFill>
        <p:spPr>
          <a:xfrm>
            <a:off x="4495800" y="1417638"/>
            <a:ext cx="4495800" cy="5038336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/>
            </a:r>
            <a:br>
              <a:rPr lang="en-US" smtClean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38335" b="-38335"/>
          <a:stretch>
            <a:fillRect/>
          </a:stretch>
        </p:blipFill>
        <p:spPr>
          <a:xfrm>
            <a:off x="457200" y="828198"/>
            <a:ext cx="4038600" cy="4525963"/>
          </a:xfrm>
        </p:spPr>
      </p:pic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4648200" y="828198"/>
            <a:ext cx="4038600" cy="542943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u="sng" dirty="0" smtClean="0"/>
              <a:t>Res </a:t>
            </a:r>
            <a:r>
              <a:rPr lang="en-US" u="sng" dirty="0" err="1" smtClean="0"/>
              <a:t>gestae</a:t>
            </a:r>
            <a:r>
              <a:rPr lang="en-US" u="sng" dirty="0" smtClean="0"/>
              <a:t> </a:t>
            </a:r>
            <a:r>
              <a:rPr lang="en-US" dirty="0" smtClean="0"/>
              <a:t>(Latin: the things that happened) vs. </a:t>
            </a:r>
            <a:r>
              <a:rPr lang="en-US" u="sng" dirty="0" err="1" smtClean="0"/>
              <a:t>historia</a:t>
            </a:r>
            <a:r>
              <a:rPr lang="en-US" dirty="0" smtClean="0"/>
              <a:t>  (Latin: the telling of the story of the </a:t>
            </a:r>
            <a:r>
              <a:rPr lang="en-US" u="sng" dirty="0" smtClean="0"/>
              <a:t>res </a:t>
            </a:r>
            <a:r>
              <a:rPr lang="en-US" u="sng" dirty="0" err="1" smtClean="0"/>
              <a:t>gestae</a:t>
            </a:r>
            <a:r>
              <a:rPr lang="en-US" dirty="0" smtClean="0"/>
              <a:t>) </a:t>
            </a:r>
          </a:p>
          <a:p>
            <a:pPr>
              <a:buNone/>
            </a:pPr>
            <a:r>
              <a:rPr lang="en-US" dirty="0" smtClean="0"/>
              <a:t>Like any story, the (</a:t>
            </a:r>
            <a:r>
              <a:rPr lang="en-US" dirty="0" err="1" smtClean="0"/>
              <a:t>hi)story</a:t>
            </a:r>
            <a:r>
              <a:rPr lang="en-US" dirty="0" smtClean="0"/>
              <a:t> of the Thirty Years’ War is a “making-present-again” of events that did happen, but to which we don’t have direct access…</a:t>
            </a:r>
          </a:p>
          <a:p>
            <a:pPr>
              <a:buNone/>
            </a:pPr>
            <a:r>
              <a:rPr lang="en-US" dirty="0" smtClean="0"/>
              <a:t>Those events are </a:t>
            </a:r>
            <a:r>
              <a:rPr lang="en-US" dirty="0" smtClean="0">
                <a:solidFill>
                  <a:srgbClr val="FF0000"/>
                </a:solidFill>
              </a:rPr>
              <a:t>not “immediate”</a:t>
            </a:r>
            <a:r>
              <a:rPr lang="en-US" dirty="0" smtClean="0"/>
              <a:t> to us. They are, rather, </a:t>
            </a:r>
            <a:r>
              <a:rPr lang="en-US" dirty="0" smtClean="0">
                <a:solidFill>
                  <a:srgbClr val="FF0000"/>
                </a:solidFill>
              </a:rPr>
              <a:t>“mediated”</a:t>
            </a:r>
            <a:r>
              <a:rPr lang="en-US" dirty="0" smtClean="0"/>
              <a:t> to us from a particular point of view…</a:t>
            </a:r>
          </a:p>
          <a:p>
            <a:pPr>
              <a:buNone/>
            </a:pPr>
            <a:r>
              <a:rPr lang="en-US" dirty="0" smtClean="0"/>
              <a:t>EXAMPLE: Bird’s-eye view of the Battle of White Mountain (outside Prague) (1620) – After Defenestration (1618)</a:t>
            </a:r>
          </a:p>
          <a:p>
            <a:pPr>
              <a:buNone/>
            </a:pPr>
            <a:r>
              <a:rPr lang="en-US" dirty="0" smtClean="0"/>
              <a:t>Looks pretty ‘factual’…</a:t>
            </a:r>
          </a:p>
          <a:p>
            <a:pPr>
              <a:buNone/>
            </a:pPr>
            <a:r>
              <a:rPr lang="en-US" dirty="0" smtClean="0"/>
              <a:t>Looks pretty “immediate”…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72963" y="521147"/>
            <a:ext cx="330651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Reading (</a:t>
            </a:r>
            <a:r>
              <a:rPr lang="en-US" sz="3200" dirty="0" err="1" smtClean="0"/>
              <a:t>Hi)story</a:t>
            </a:r>
            <a:endParaRPr lang="en-US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0" y="5354161"/>
            <a:ext cx="35936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History (literally) from above…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31036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/>
          <p:cNvPicPr>
            <a:picLocks noChangeAspect="1"/>
          </p:cNvPicPr>
          <p:nvPr/>
        </p:nvPicPr>
        <p:blipFill>
          <a:blip r:embed="rId2"/>
          <a:srcRect t="-28823" b="-28823"/>
          <a:stretch>
            <a:fillRect/>
          </a:stretch>
        </p:blipFill>
        <p:spPr>
          <a:xfrm>
            <a:off x="932756" y="0"/>
            <a:ext cx="7316905" cy="73390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49981" y="6059578"/>
            <a:ext cx="5266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Battle of White Mountain, 1620 – History from Above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32756" y="212180"/>
            <a:ext cx="73687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AND: It’s a contemporary “primary document”! / But it’s NOT the </a:t>
            </a:r>
            <a:r>
              <a:rPr lang="en-US" u="sng" dirty="0" smtClean="0"/>
              <a:t>res </a:t>
            </a:r>
            <a:r>
              <a:rPr lang="en-US" u="sng" dirty="0" err="1" smtClean="0"/>
              <a:t>gestae</a:t>
            </a:r>
            <a:r>
              <a:rPr lang="en-US" dirty="0" smtClean="0"/>
              <a:t>/ </a:t>
            </a:r>
          </a:p>
          <a:p>
            <a:r>
              <a:rPr lang="en-US" dirty="0" smtClean="0"/>
              <a:t> 		Rather, it’s the battle seen from a specific </a:t>
            </a:r>
            <a:r>
              <a:rPr lang="en-US" dirty="0" smtClean="0">
                <a:solidFill>
                  <a:srgbClr val="FF0000"/>
                </a:solidFill>
              </a:rPr>
              <a:t>point of view</a:t>
            </a:r>
            <a:r>
              <a:rPr lang="en-US" dirty="0" smtClean="0"/>
              <a:t>!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7479" y="420872"/>
            <a:ext cx="46387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COMPARE: History from Below 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525" y="1127686"/>
            <a:ext cx="7124679" cy="47929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32711" y="5920682"/>
            <a:ext cx="5977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Also the Battle of White Mountain (modern interpretation)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900007" y="420872"/>
            <a:ext cx="2713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 Summer Palace (1556)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6011687" y="1129207"/>
            <a:ext cx="1352766" cy="67476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Content Placeholder 3"/>
          <p:cNvPicPr>
            <a:picLocks noChangeAspect="1"/>
          </p:cNvPicPr>
          <p:nvPr/>
        </p:nvPicPr>
        <p:blipFill>
          <a:blip r:embed="rId2"/>
          <a:srcRect t="-28823" b="-28823"/>
          <a:stretch>
            <a:fillRect/>
          </a:stretch>
        </p:blipFill>
        <p:spPr>
          <a:xfrm>
            <a:off x="346055" y="-313909"/>
            <a:ext cx="3217333" cy="34630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3301" y="2523623"/>
            <a:ext cx="3753499" cy="23236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39367" y="632808"/>
            <a:ext cx="55486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Both re-presentations are equally as</a:t>
            </a:r>
          </a:p>
          <a:p>
            <a:r>
              <a:rPr lang="en-US" sz="2400" dirty="0" smtClean="0"/>
              <a:t>detailed / although one is contemporary</a:t>
            </a:r>
          </a:p>
          <a:p>
            <a:r>
              <a:rPr lang="en-US" sz="2400" dirty="0" smtClean="0"/>
              <a:t>to the events of the Battle of White </a:t>
            </a:r>
          </a:p>
          <a:p>
            <a:r>
              <a:rPr lang="en-US" sz="2400" dirty="0" smtClean="0"/>
              <a:t>Mountain, the other is more ‘modern’…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46055" y="2523623"/>
            <a:ext cx="8340745" cy="4001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 Both are nevertheless ‘angled’ in a </a:t>
            </a:r>
          </a:p>
          <a:p>
            <a:r>
              <a:rPr lang="en-US" dirty="0" smtClean="0"/>
              <a:t>certain way to send a specific message</a:t>
            </a:r>
          </a:p>
          <a:p>
            <a:r>
              <a:rPr lang="en-US" dirty="0" smtClean="0"/>
              <a:t>about this kick-off battle of the Thirty</a:t>
            </a:r>
          </a:p>
          <a:p>
            <a:r>
              <a:rPr lang="en-US" dirty="0" smtClean="0"/>
              <a:t> Years’ War…</a:t>
            </a:r>
          </a:p>
          <a:p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 These </a:t>
            </a:r>
            <a:r>
              <a:rPr lang="en-US" dirty="0" smtClean="0">
                <a:solidFill>
                  <a:srgbClr val="FF0000"/>
                </a:solidFill>
              </a:rPr>
              <a:t>two different versions </a:t>
            </a:r>
            <a:r>
              <a:rPr lang="en-US" dirty="0" smtClean="0"/>
              <a:t>of the</a:t>
            </a:r>
            <a:r>
              <a:rPr lang="en-US" dirty="0" smtClean="0">
                <a:solidFill>
                  <a:srgbClr val="FF0000"/>
                </a:solidFill>
              </a:rPr>
              <a:t> same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historical battle</a:t>
            </a:r>
            <a:r>
              <a:rPr lang="en-US" dirty="0" smtClean="0"/>
              <a:t> send two different messages </a:t>
            </a:r>
          </a:p>
          <a:p>
            <a:r>
              <a:rPr lang="en-US" dirty="0" smtClean="0"/>
              <a:t>to their respective audiences.</a:t>
            </a:r>
          </a:p>
          <a:p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 We can </a:t>
            </a:r>
            <a:r>
              <a:rPr lang="en-US" dirty="0" smtClean="0">
                <a:solidFill>
                  <a:srgbClr val="FF0000"/>
                </a:solidFill>
              </a:rPr>
              <a:t>read the two representations together for the ‘conversation’ between them </a:t>
            </a:r>
          </a:p>
          <a:p>
            <a:r>
              <a:rPr lang="en-US" dirty="0" smtClean="0"/>
              <a:t>about who experiences war from which perspective. </a:t>
            </a:r>
          </a:p>
          <a:p>
            <a:pPr>
              <a:buFontTx/>
              <a:buChar char="-"/>
            </a:pPr>
            <a:r>
              <a:rPr lang="en-US" dirty="0" smtClean="0"/>
              <a:t> ALWAYS ASK: Why is (</a:t>
            </a:r>
            <a:r>
              <a:rPr lang="en-US" dirty="0" err="1" smtClean="0"/>
              <a:t>hi)story</a:t>
            </a:r>
            <a:r>
              <a:rPr lang="en-US" dirty="0" smtClean="0"/>
              <a:t> being re-presented from one or the other point of view? What’s the message?</a:t>
            </a:r>
          </a:p>
          <a:p>
            <a:endParaRPr lang="en-US" sz="20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2222" dirty="0" smtClean="0"/>
              <a:t>What you see also depends (even more</a:t>
            </a:r>
            <a:br>
              <a:rPr lang="en-US" sz="2222" dirty="0" smtClean="0"/>
            </a:br>
            <a:r>
              <a:rPr lang="en-US" sz="2222" dirty="0" smtClean="0"/>
              <a:t> literally) on </a:t>
            </a:r>
            <a:r>
              <a:rPr lang="en-US" sz="2222" dirty="0" smtClean="0">
                <a:solidFill>
                  <a:srgbClr val="FF0000"/>
                </a:solidFill>
              </a:rPr>
              <a:t>linguistic / textual mediation </a:t>
            </a:r>
            <a:r>
              <a:rPr lang="en-US" sz="2222" dirty="0" smtClean="0"/>
              <a:t>/ the </a:t>
            </a:r>
            <a:br>
              <a:rPr lang="en-US" sz="2222" dirty="0" smtClean="0"/>
            </a:br>
            <a:r>
              <a:rPr lang="en-US" sz="2222" dirty="0" smtClean="0"/>
              <a:t>actual version of the story </a:t>
            </a:r>
            <a:r>
              <a:rPr lang="en-US" sz="2000" dirty="0" smtClean="0"/>
              <a:t>you get…</a:t>
            </a:r>
            <a:endParaRPr lang="en-US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05257" y="1417638"/>
            <a:ext cx="4038600" cy="5106493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The material form of the book “mediates”…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And language “mediates”…</a:t>
            </a:r>
          </a:p>
          <a:p>
            <a:pPr>
              <a:buNone/>
            </a:pPr>
            <a:r>
              <a:rPr lang="en-US" dirty="0" smtClean="0"/>
              <a:t>The Challenges of Translation (17th century German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late 20th century English) (1993)</a:t>
            </a:r>
          </a:p>
          <a:p>
            <a:pPr>
              <a:buNone/>
            </a:pPr>
            <a:r>
              <a:rPr lang="en-US" dirty="0" smtClean="0"/>
              <a:t>The editorial choices of the translator-editor, George Schulz-</a:t>
            </a:r>
            <a:r>
              <a:rPr lang="en-US" dirty="0" err="1" smtClean="0"/>
              <a:t>Behrend</a:t>
            </a:r>
            <a:r>
              <a:rPr lang="en-US" dirty="0" smtClean="0"/>
              <a:t>…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EXAMPLE: “I was very careful to take mincing steps” (Book Two, </a:t>
            </a:r>
            <a:r>
              <a:rPr lang="en-US" dirty="0" err="1" smtClean="0"/>
              <a:t>p</a:t>
            </a:r>
            <a:r>
              <a:rPr lang="en-US" dirty="0" smtClean="0"/>
              <a:t>. 88)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Schulz-</a:t>
            </a:r>
            <a:r>
              <a:rPr lang="en-US" dirty="0" err="1" smtClean="0"/>
              <a:t>Behrend</a:t>
            </a:r>
            <a:r>
              <a:rPr lang="en-US" dirty="0" smtClean="0"/>
              <a:t> disappears an important part of the original: “</a:t>
            </a:r>
            <a:r>
              <a:rPr lang="en-US" dirty="0" err="1" smtClean="0"/>
              <a:t>Macht</a:t>
            </a:r>
            <a:r>
              <a:rPr lang="en-US" dirty="0" smtClean="0"/>
              <a:t> so </a:t>
            </a:r>
            <a:r>
              <a:rPr lang="en-US" dirty="0" err="1" smtClean="0"/>
              <a:t>enge</a:t>
            </a:r>
            <a:r>
              <a:rPr lang="en-US" dirty="0" smtClean="0"/>
              <a:t> </a:t>
            </a:r>
            <a:r>
              <a:rPr lang="en-US" dirty="0" err="1" smtClean="0"/>
              <a:t>Schrittlein</a:t>
            </a:r>
            <a:r>
              <a:rPr lang="en-US" dirty="0" smtClean="0"/>
              <a:t>, </a:t>
            </a:r>
            <a:r>
              <a:rPr lang="en-US" dirty="0" err="1" smtClean="0"/>
              <a:t>als</a:t>
            </a:r>
            <a:r>
              <a:rPr lang="en-US" dirty="0" smtClean="0"/>
              <a:t> </a:t>
            </a:r>
            <a:r>
              <a:rPr lang="en-US" dirty="0" err="1" smtClean="0"/>
              <a:t>etwan</a:t>
            </a:r>
            <a:r>
              <a:rPr lang="en-US" dirty="0" smtClean="0"/>
              <a:t> Achilles </a:t>
            </a:r>
            <a:r>
              <a:rPr lang="en-US" dirty="0" err="1" smtClean="0"/>
              <a:t>getan</a:t>
            </a:r>
            <a:r>
              <a:rPr lang="en-US" dirty="0" smtClean="0"/>
              <a:t>,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ihn</a:t>
            </a:r>
            <a:r>
              <a:rPr lang="en-US" dirty="0" smtClean="0"/>
              <a:t> seine Mutter </a:t>
            </a:r>
            <a:r>
              <a:rPr lang="en-US" dirty="0" err="1" smtClean="0"/>
              <a:t>dem</a:t>
            </a:r>
            <a:r>
              <a:rPr lang="en-US" dirty="0" smtClean="0"/>
              <a:t> </a:t>
            </a:r>
            <a:r>
              <a:rPr lang="en-US" dirty="0" err="1" smtClean="0"/>
              <a:t>Lycomedi</a:t>
            </a:r>
            <a:r>
              <a:rPr lang="en-US" dirty="0" smtClean="0"/>
              <a:t> </a:t>
            </a:r>
            <a:r>
              <a:rPr lang="en-US" dirty="0" err="1" smtClean="0"/>
              <a:t>rekommendierte</a:t>
            </a:r>
            <a:r>
              <a:rPr lang="en-US" dirty="0" smtClean="0"/>
              <a:t>” – “I took the same kind of mincing little steps that Achilles took when his mother sent him to </a:t>
            </a:r>
            <a:r>
              <a:rPr lang="en-US" dirty="0" err="1" smtClean="0"/>
              <a:t>Lycomedes</a:t>
            </a:r>
            <a:r>
              <a:rPr lang="en-US" dirty="0" smtClean="0"/>
              <a:t>…”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775" y="1882802"/>
            <a:ext cx="4149070" cy="341212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443857" y="5544235"/>
            <a:ext cx="42429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Title page and frontispiece of 1668 German</a:t>
            </a:r>
          </a:p>
          <a:p>
            <a:r>
              <a:rPr lang="en-US" dirty="0"/>
              <a:t>e</a:t>
            </a:r>
            <a:r>
              <a:rPr lang="en-US" dirty="0" smtClean="0"/>
              <a:t>dition of </a:t>
            </a:r>
            <a:r>
              <a:rPr lang="en-US" dirty="0" err="1" smtClean="0"/>
              <a:t>Grimmelshausen</a:t>
            </a:r>
            <a:r>
              <a:rPr lang="en-US" dirty="0" smtClean="0"/>
              <a:t>, </a:t>
            </a:r>
            <a:r>
              <a:rPr lang="en-US" u="sng" dirty="0" err="1" smtClean="0"/>
              <a:t>Simplicissimus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20248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Simplicius</a:t>
            </a:r>
            <a:r>
              <a:rPr lang="en-US" dirty="0" smtClean="0"/>
              <a:t> as Achilles?!?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“Mincing” </a:t>
            </a:r>
            <a:br>
              <a:rPr lang="en-US" dirty="0" smtClean="0"/>
            </a:br>
            <a:r>
              <a:rPr lang="en-US" dirty="0" smtClean="0"/>
              <a:t>Achilles?!?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018" y="1902550"/>
            <a:ext cx="4038600" cy="45259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At the request of his mother, Thetis, </a:t>
            </a:r>
            <a:r>
              <a:rPr lang="en-US" dirty="0" err="1" smtClean="0"/>
              <a:t>Lycomedes</a:t>
            </a:r>
            <a:r>
              <a:rPr lang="en-US" dirty="0" smtClean="0"/>
              <a:t> concealed Achilles in female disguise among his own daughters. </a:t>
            </a:r>
          </a:p>
          <a:p>
            <a:pPr>
              <a:buNone/>
            </a:pPr>
            <a:r>
              <a:rPr lang="en-US" dirty="0" smtClean="0"/>
              <a:t>To save him from going to Troy…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At </a:t>
            </a:r>
            <a:r>
              <a:rPr lang="en-US" dirty="0" err="1" smtClean="0"/>
              <a:t>Lycomedes</a:t>
            </a:r>
            <a:r>
              <a:rPr lang="en-US" dirty="0" smtClean="0"/>
              <a:t>' court, Achilles had an affair with </a:t>
            </a:r>
            <a:r>
              <a:rPr lang="en-US" dirty="0" err="1" smtClean="0"/>
              <a:t>Deidamia</a:t>
            </a:r>
            <a:r>
              <a:rPr lang="en-US" dirty="0" smtClean="0"/>
              <a:t>, which resulted in the birth of </a:t>
            </a:r>
            <a:r>
              <a:rPr lang="en-US" dirty="0" err="1" smtClean="0"/>
              <a:t>Neoptolemus</a:t>
            </a:r>
            <a:r>
              <a:rPr lang="en-US" dirty="0" smtClean="0"/>
              <a:t>…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Odysseus drew Achilles out of his disguise and took him to Troy.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bright="-8000"/>
          </a:blip>
          <a:stretch>
            <a:fillRect/>
          </a:stretch>
        </p:blipFill>
        <p:spPr>
          <a:xfrm>
            <a:off x="4337618" y="297635"/>
            <a:ext cx="4349182" cy="54845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27941" y="5782182"/>
            <a:ext cx="42242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Pompeo</a:t>
            </a:r>
            <a:r>
              <a:rPr lang="en-US" dirty="0" smtClean="0"/>
              <a:t> </a:t>
            </a:r>
            <a:r>
              <a:rPr lang="en-US" dirty="0" err="1" smtClean="0"/>
              <a:t>Batoni</a:t>
            </a:r>
            <a:r>
              <a:rPr lang="en-US" dirty="0" smtClean="0"/>
              <a:t>, “Achilles at the Court of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Lycomedes</a:t>
            </a:r>
            <a:r>
              <a:rPr lang="en-US" dirty="0" smtClean="0"/>
              <a:t>” (1745) (oil on canvas)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Had </a:t>
            </a:r>
            <a:r>
              <a:rPr lang="en-US" dirty="0" err="1" smtClean="0"/>
              <a:t>Simplicius</a:t>
            </a:r>
            <a:r>
              <a:rPr lang="en-US" dirty="0" smtClean="0"/>
              <a:t> read the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u="sng" dirty="0" smtClean="0"/>
              <a:t>Iliad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17638"/>
            <a:ext cx="4038600" cy="52578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Weird question…he’s a fictional character…</a:t>
            </a:r>
          </a:p>
          <a:p>
            <a:pPr>
              <a:buNone/>
            </a:pPr>
            <a:r>
              <a:rPr lang="en-US" dirty="0" smtClean="0"/>
              <a:t>But </a:t>
            </a:r>
            <a:r>
              <a:rPr lang="en-US" dirty="0" err="1" smtClean="0"/>
              <a:t>Grimmelshausen</a:t>
            </a:r>
            <a:r>
              <a:rPr lang="en-US" dirty="0" smtClean="0"/>
              <a:t> had…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Compare Book Two, </a:t>
            </a:r>
            <a:r>
              <a:rPr lang="en-US" dirty="0" err="1" smtClean="0"/>
              <a:t>p</a:t>
            </a:r>
            <a:r>
              <a:rPr lang="en-US" dirty="0" smtClean="0"/>
              <a:t>. 101:  </a:t>
            </a:r>
            <a:r>
              <a:rPr lang="en-US" dirty="0" err="1" smtClean="0"/>
              <a:t>Simplicius</a:t>
            </a:r>
            <a:r>
              <a:rPr lang="en-US" dirty="0" smtClean="0"/>
              <a:t>: “I often wished for the Trojan War” </a:t>
            </a:r>
          </a:p>
          <a:p>
            <a:pPr>
              <a:buNone/>
            </a:pPr>
            <a:r>
              <a:rPr lang="en-US" dirty="0" err="1" smtClean="0"/>
              <a:t>Simplicius</a:t>
            </a:r>
            <a:r>
              <a:rPr lang="en-US" dirty="0" smtClean="0"/>
              <a:t> is worried about his </a:t>
            </a:r>
            <a:r>
              <a:rPr lang="en-US" u="sng" dirty="0" err="1" smtClean="0"/>
              <a:t>kleos</a:t>
            </a:r>
            <a:r>
              <a:rPr lang="en-US" dirty="0" smtClean="0"/>
              <a:t> (“</a:t>
            </a:r>
            <a:r>
              <a:rPr lang="en-US" dirty="0" err="1" smtClean="0"/>
              <a:t>Ruhm</a:t>
            </a:r>
            <a:r>
              <a:rPr lang="en-US" dirty="0" smtClean="0"/>
              <a:t>,” reputation) (</a:t>
            </a:r>
            <a:r>
              <a:rPr lang="en-US" dirty="0" err="1" smtClean="0"/>
              <a:t>p</a:t>
            </a:r>
            <a:r>
              <a:rPr lang="en-US" dirty="0" smtClean="0"/>
              <a:t>. 101)  - “Making a name for myself…” </a:t>
            </a:r>
          </a:p>
          <a:p>
            <a:pPr>
              <a:buNone/>
            </a:pPr>
            <a:r>
              <a:rPr lang="en-US" dirty="0" smtClean="0"/>
              <a:t>By raiding villages / stealing bacon…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He also proves himself a ‘warrior’ / “Mock Epic” of the Battle of the Lice (Book Two, </a:t>
            </a:r>
            <a:r>
              <a:rPr lang="en-US" dirty="0" err="1" smtClean="0"/>
              <a:t>p</a:t>
            </a:r>
            <a:r>
              <a:rPr lang="en-US" dirty="0" smtClean="0"/>
              <a:t>. 95)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Picaresque as the underbelly of epic / </a:t>
            </a:r>
            <a:r>
              <a:rPr lang="en-US" dirty="0" smtClean="0"/>
              <a:t>the picaresque knows the ancient epic and is reflecting on the usefulness of its “world” and its “values” in modern times… </a:t>
            </a:r>
          </a:p>
          <a:p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1065" y="1600200"/>
            <a:ext cx="2917349" cy="35996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72253" y="5400955"/>
            <a:ext cx="42782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fact, </a:t>
            </a:r>
            <a:r>
              <a:rPr lang="en-US" dirty="0" err="1" smtClean="0"/>
              <a:t>Grimmelshausen</a:t>
            </a:r>
            <a:r>
              <a:rPr lang="en-US" dirty="0" smtClean="0"/>
              <a:t> (1621/22 – 76) </a:t>
            </a:r>
          </a:p>
          <a:p>
            <a:r>
              <a:rPr lang="en-US" dirty="0" smtClean="0"/>
              <a:t>probably read some abridged version of the</a:t>
            </a:r>
          </a:p>
          <a:p>
            <a:r>
              <a:rPr lang="en-US" u="sng" dirty="0" smtClean="0"/>
              <a:t>Iliad</a:t>
            </a:r>
            <a:r>
              <a:rPr lang="en-US" dirty="0" smtClean="0"/>
              <a:t>…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5676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In any case, back to the </a:t>
            </a:r>
            <a:br>
              <a:rPr lang="en-US" sz="2400" dirty="0" smtClean="0"/>
            </a:br>
            <a:r>
              <a:rPr lang="en-US" sz="2400" dirty="0" smtClean="0"/>
              <a:t>Thirty Years’ War (1618-48)…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74638"/>
            <a:ext cx="4038600" cy="598963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600" dirty="0" smtClean="0"/>
              <a:t>REVIEW </a:t>
            </a:r>
            <a:r>
              <a:rPr lang="en-US" sz="1600" dirty="0" smtClean="0">
                <a:solidFill>
                  <a:srgbClr val="FF0000"/>
                </a:solidFill>
              </a:rPr>
              <a:t>/ CAUSES: </a:t>
            </a:r>
            <a:r>
              <a:rPr lang="en-US" sz="1600" dirty="0" smtClean="0"/>
              <a:t>War of Religion // (German / Central European) Constitutional War // War of (Nation)-State Building (Sweden and France) (to the detriment of the ‘universal’ (internally diverse, multi-ethnic, multi-confessional) Holy Roman Empire of the German Nation</a:t>
            </a:r>
          </a:p>
          <a:p>
            <a:pPr>
              <a:buNone/>
            </a:pPr>
            <a:r>
              <a:rPr lang="en-US" sz="1600" dirty="0" smtClean="0">
                <a:solidFill>
                  <a:srgbClr val="FF0000"/>
                </a:solidFill>
              </a:rPr>
              <a:t>Where is the Holy Roman Empire </a:t>
            </a:r>
            <a:r>
              <a:rPr lang="en-US" sz="1600" dirty="0" smtClean="0">
                <a:solidFill>
                  <a:srgbClr val="FFFFFF"/>
                </a:solidFill>
              </a:rPr>
              <a:t>now,</a:t>
            </a:r>
            <a:r>
              <a:rPr lang="en-US" sz="1600" dirty="0" smtClean="0">
                <a:solidFill>
                  <a:srgbClr val="FF0000"/>
                </a:solidFill>
              </a:rPr>
              <a:t> by the way?</a:t>
            </a:r>
          </a:p>
          <a:p>
            <a:pPr>
              <a:buNone/>
            </a:pPr>
            <a:r>
              <a:rPr lang="en-US" sz="1600" dirty="0" smtClean="0"/>
              <a:t>Put another way: What is </a:t>
            </a:r>
            <a:r>
              <a:rPr lang="en-US" sz="1600" dirty="0" smtClean="0">
                <a:solidFill>
                  <a:srgbClr val="FF0000"/>
                </a:solidFill>
              </a:rPr>
              <a:t>now</a:t>
            </a:r>
            <a:r>
              <a:rPr lang="en-US" sz="1600" dirty="0" smtClean="0"/>
              <a:t> where it was? </a:t>
            </a:r>
          </a:p>
          <a:p>
            <a:pPr>
              <a:buNone/>
            </a:pPr>
            <a:r>
              <a:rPr lang="en-US" sz="1600" dirty="0" smtClean="0"/>
              <a:t>The </a:t>
            </a:r>
            <a:r>
              <a:rPr lang="en-US" sz="1600" dirty="0" smtClean="0">
                <a:solidFill>
                  <a:srgbClr val="FF0000"/>
                </a:solidFill>
              </a:rPr>
              <a:t>political form that we know as the homogeneous (nation) state “won” over the HRE</a:t>
            </a:r>
            <a:r>
              <a:rPr lang="en-US" sz="1600" dirty="0" smtClean="0"/>
              <a:t> and became the dominant form of the “state” thereafter…</a:t>
            </a:r>
          </a:p>
          <a:p>
            <a:pPr>
              <a:buNone/>
            </a:pPr>
            <a:r>
              <a:rPr lang="en-US" sz="1600" dirty="0" smtClean="0"/>
              <a:t>BUT did THE NATION-STATE really “win”?</a:t>
            </a:r>
          </a:p>
          <a:p>
            <a:pPr>
              <a:buNone/>
            </a:pPr>
            <a:r>
              <a:rPr lang="en-US" sz="1600" dirty="0" smtClean="0"/>
              <a:t>Lots of state-on-state wars after 1648… </a:t>
            </a:r>
          </a:p>
          <a:p>
            <a:pPr>
              <a:buNone/>
            </a:pPr>
            <a:r>
              <a:rPr lang="en-US" sz="1600" dirty="0" smtClean="0">
                <a:solidFill>
                  <a:srgbClr val="FF0000"/>
                </a:solidFill>
              </a:rPr>
              <a:t>MY QUESTION TODAY</a:t>
            </a:r>
            <a:r>
              <a:rPr lang="en-US" sz="1600" dirty="0" smtClean="0"/>
              <a:t>: What was the political – and social and existential – “modernity” ushered in </a:t>
            </a:r>
            <a:r>
              <a:rPr lang="en-US" sz="1600" dirty="0" smtClean="0">
                <a:solidFill>
                  <a:srgbClr val="FF0000"/>
                </a:solidFill>
              </a:rPr>
              <a:t>by the Thirty Years’ War and the Peace</a:t>
            </a:r>
            <a:r>
              <a:rPr lang="en-US" sz="1600" dirty="0" smtClean="0"/>
              <a:t> (the Treaty of Westphalia) and what do we see of it in </a:t>
            </a:r>
            <a:r>
              <a:rPr lang="en-US" sz="1600" u="sng" dirty="0" err="1" smtClean="0"/>
              <a:t>Simplicissimus</a:t>
            </a:r>
            <a:r>
              <a:rPr lang="en-US" sz="1600" dirty="0" smtClean="0"/>
              <a:t>?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2123626"/>
            <a:ext cx="4069451" cy="298266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95800" y="5479832"/>
            <a:ext cx="4567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Last time, I told the “story” of the history of </a:t>
            </a:r>
          </a:p>
          <a:p>
            <a:r>
              <a:rPr lang="en-US" dirty="0" smtClean="0"/>
              <a:t>the Thirty Years’ War as “history from above”…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817077" y="3048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37" y="412730"/>
            <a:ext cx="1845877" cy="25422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8384" y="2351722"/>
            <a:ext cx="1821753" cy="22999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0861" y="4059451"/>
            <a:ext cx="1311859" cy="22659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6950" y="4403809"/>
            <a:ext cx="1521652" cy="22659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3094166"/>
            <a:ext cx="2217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Emperor Ferdinand II (1578-1637)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084014" y="4890447"/>
            <a:ext cx="2764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King </a:t>
            </a:r>
            <a:r>
              <a:rPr lang="en-US" dirty="0" err="1" smtClean="0"/>
              <a:t>Gustavus</a:t>
            </a:r>
            <a:r>
              <a:rPr lang="en-US" dirty="0" smtClean="0"/>
              <a:t> </a:t>
            </a:r>
            <a:r>
              <a:rPr lang="en-US" dirty="0" err="1" smtClean="0"/>
              <a:t>Adolphus</a:t>
            </a:r>
            <a:r>
              <a:rPr lang="en-US" dirty="0" smtClean="0"/>
              <a:t> </a:t>
            </a:r>
          </a:p>
          <a:p>
            <a:r>
              <a:rPr lang="en-US" dirty="0" smtClean="0"/>
              <a:t>of Sweden (1594-1632)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848707" y="3186499"/>
            <a:ext cx="20199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King Louis XIII</a:t>
            </a:r>
          </a:p>
          <a:p>
            <a:r>
              <a:rPr lang="en-US" dirty="0" smtClean="0"/>
              <a:t>of France (1601-43)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077813" y="3509664"/>
            <a:ext cx="2066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Cardinal Richelieu</a:t>
            </a:r>
          </a:p>
          <a:p>
            <a:r>
              <a:rPr lang="en-US" dirty="0" smtClean="0"/>
              <a:t>(1585-1642)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253705" y="58787"/>
            <a:ext cx="575785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History from Above</a:t>
            </a:r>
            <a:r>
              <a:rPr lang="en-US" sz="2000" dirty="0" smtClean="0"/>
              <a:t>: Last time I asked if we see any of </a:t>
            </a:r>
          </a:p>
          <a:p>
            <a:r>
              <a:rPr lang="en-US" sz="2000" dirty="0" smtClean="0"/>
              <a:t>the  three “causes” of the  Thirty Years’ War in </a:t>
            </a:r>
          </a:p>
          <a:p>
            <a:r>
              <a:rPr lang="en-US" sz="2000" dirty="0" err="1" smtClean="0"/>
              <a:t>Grimmelshausen’s</a:t>
            </a:r>
            <a:r>
              <a:rPr lang="en-US" sz="2000" dirty="0" smtClean="0"/>
              <a:t> picaresque (religious war, internal</a:t>
            </a:r>
          </a:p>
          <a:p>
            <a:r>
              <a:rPr lang="en-US" sz="2000" dirty="0" smtClean="0"/>
              <a:t>Central European constitutional war, war of European</a:t>
            </a:r>
          </a:p>
          <a:p>
            <a:r>
              <a:rPr lang="en-US" sz="2000" dirty="0" smtClean="0"/>
              <a:t>state-building)?</a:t>
            </a:r>
          </a:p>
          <a:p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4848707" y="1997779"/>
            <a:ext cx="38768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For example (state-building): Do we see these guys in the novel?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817077" y="3048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39" y="412730"/>
            <a:ext cx="1712276" cy="23582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8384" y="1856093"/>
            <a:ext cx="1821753" cy="22999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0861" y="3601997"/>
            <a:ext cx="1311859" cy="22659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6950" y="4244117"/>
            <a:ext cx="1521652" cy="22659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0769" y="2955666"/>
            <a:ext cx="2217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Emperor Ferdinand II (1578-1637)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084014" y="4244117"/>
            <a:ext cx="2764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King </a:t>
            </a:r>
            <a:r>
              <a:rPr lang="en-US" dirty="0" err="1" smtClean="0"/>
              <a:t>Gustavus</a:t>
            </a:r>
            <a:r>
              <a:rPr lang="en-US" dirty="0" smtClean="0"/>
              <a:t> </a:t>
            </a:r>
            <a:r>
              <a:rPr lang="en-US" dirty="0" err="1" smtClean="0"/>
              <a:t>Adolphus</a:t>
            </a:r>
            <a:r>
              <a:rPr lang="en-US" dirty="0" smtClean="0"/>
              <a:t> </a:t>
            </a:r>
          </a:p>
          <a:p>
            <a:r>
              <a:rPr lang="en-US" dirty="0" smtClean="0"/>
              <a:t>of Sweden (1594-1632)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848707" y="2863334"/>
            <a:ext cx="20199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King Louis XIII</a:t>
            </a:r>
          </a:p>
          <a:p>
            <a:r>
              <a:rPr lang="en-US" dirty="0" smtClean="0"/>
              <a:t>of France (1601-43)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077813" y="3509665"/>
            <a:ext cx="2066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Cardinal Richelieu</a:t>
            </a:r>
          </a:p>
          <a:p>
            <a:r>
              <a:rPr lang="en-US" dirty="0" smtClean="0"/>
              <a:t>(1585-1642)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284690" y="412730"/>
            <a:ext cx="533391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TRICK QUESTION!!! – Open </a:t>
            </a:r>
          </a:p>
          <a:p>
            <a:r>
              <a:rPr lang="en-US" sz="3200" dirty="0" smtClean="0"/>
              <a:t>your books to Book Two, </a:t>
            </a:r>
            <a:r>
              <a:rPr lang="en-US" sz="3200" dirty="0" err="1" smtClean="0"/>
              <a:t>p</a:t>
            </a:r>
            <a:r>
              <a:rPr lang="en-US" sz="3200" dirty="0" smtClean="0"/>
              <a:t>. 70!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40276" y="328246"/>
            <a:ext cx="7770813" cy="1371600"/>
          </a:xfrm>
        </p:spPr>
        <p:txBody>
          <a:bodyPr>
            <a:noAutofit/>
          </a:bodyPr>
          <a:lstStyle/>
          <a:p>
            <a:r>
              <a:rPr lang="en-US" sz="2400" dirty="0" smtClean="0"/>
              <a:t>The Visibility of “Cause” #1:</a:t>
            </a:r>
            <a:br>
              <a:rPr lang="en-US" sz="2400" dirty="0" smtClean="0"/>
            </a:br>
            <a:r>
              <a:rPr lang="en-US" sz="2400" dirty="0" smtClean="0"/>
              <a:t>In </a:t>
            </a:r>
            <a:r>
              <a:rPr lang="en-US" sz="2400" dirty="0" err="1" smtClean="0"/>
              <a:t>Grimmelshausen’s</a:t>
            </a:r>
            <a:r>
              <a:rPr lang="en-US" sz="2400" dirty="0" smtClean="0"/>
              <a:t> </a:t>
            </a:r>
            <a:r>
              <a:rPr lang="en-US" sz="2400" u="sng" dirty="0" err="1" smtClean="0"/>
              <a:t>Simplicissimus</a:t>
            </a:r>
            <a:r>
              <a:rPr lang="en-US" sz="2400" dirty="0" smtClean="0"/>
              <a:t>, </a:t>
            </a:r>
            <a:br>
              <a:rPr lang="en-US" sz="2400" dirty="0" smtClean="0"/>
            </a:br>
            <a:r>
              <a:rPr lang="en-US" sz="2400" dirty="0" smtClean="0"/>
              <a:t>do we see the Thirty Years’ War as a</a:t>
            </a:r>
            <a:br>
              <a:rPr lang="en-US" sz="2400" dirty="0" smtClean="0"/>
            </a:br>
            <a:r>
              <a:rPr lang="en-US" sz="2400" dirty="0" smtClean="0"/>
              <a:t> war of religion?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425938" y="328246"/>
            <a:ext cx="3657600" cy="6858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What is the general level of religious literacy and identification in the novel?</a:t>
            </a: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A. “Concerning theology, there was no one like me in all </a:t>
            </a:r>
            <a:r>
              <a:rPr lang="en-US" sz="1800" dirty="0" err="1" smtClean="0"/>
              <a:t>Christendumb</a:t>
            </a:r>
            <a:r>
              <a:rPr lang="en-US" sz="1800" dirty="0" smtClean="0"/>
              <a:t>” (Book One, </a:t>
            </a:r>
            <a:r>
              <a:rPr lang="en-US" sz="1800" dirty="0" err="1" smtClean="0"/>
              <a:t>p</a:t>
            </a:r>
            <a:r>
              <a:rPr lang="en-US" sz="1800" dirty="0" smtClean="0"/>
              <a:t>. 3) </a:t>
            </a:r>
          </a:p>
          <a:p>
            <a:pPr>
              <a:buNone/>
            </a:pPr>
            <a:r>
              <a:rPr lang="en-US" sz="1800" dirty="0" smtClean="0"/>
              <a:t>“Our Lord God…hung in the corner behind the kitchen door” (Book One, </a:t>
            </a:r>
            <a:r>
              <a:rPr lang="en-US" sz="1800" dirty="0" err="1" smtClean="0"/>
              <a:t>p</a:t>
            </a:r>
            <a:r>
              <a:rPr lang="en-US" sz="1800" dirty="0" smtClean="0"/>
              <a:t>. 14)</a:t>
            </a:r>
          </a:p>
          <a:p>
            <a:pPr>
              <a:buNone/>
            </a:pPr>
            <a:r>
              <a:rPr lang="en-US" sz="1800" dirty="0" smtClean="0"/>
              <a:t>B. Most of the characters do not either self-identify or identify the enemy by religion (as Protestant or Catholic) / </a:t>
            </a:r>
            <a:r>
              <a:rPr lang="en-US" sz="1800" dirty="0" smtClean="0">
                <a:solidFill>
                  <a:srgbClr val="FF0000"/>
                </a:solidFill>
              </a:rPr>
              <a:t>They don’t care </a:t>
            </a:r>
            <a:r>
              <a:rPr lang="en-US" sz="1800" dirty="0" smtClean="0"/>
              <a:t>(Book One, </a:t>
            </a:r>
            <a:r>
              <a:rPr lang="en-US" sz="1800" dirty="0" err="1" smtClean="0"/>
              <a:t>p</a:t>
            </a:r>
            <a:r>
              <a:rPr lang="en-US" sz="1800" dirty="0" smtClean="0"/>
              <a:t>. 24: The fifth peasant)</a:t>
            </a:r>
          </a:p>
          <a:p>
            <a:pPr>
              <a:buNone/>
            </a:pPr>
            <a:r>
              <a:rPr lang="en-US" sz="1800" dirty="0" smtClean="0"/>
              <a:t>BUT the (German) reader knows a bit more: The Parson (Book One, pp. 21-2 = </a:t>
            </a:r>
            <a:r>
              <a:rPr lang="en-US" sz="1800" dirty="0" smtClean="0">
                <a:solidFill>
                  <a:srgbClr val="FF0000"/>
                </a:solidFill>
              </a:rPr>
              <a:t>“</a:t>
            </a:r>
            <a:r>
              <a:rPr lang="en-US" sz="1800" dirty="0" err="1" smtClean="0">
                <a:solidFill>
                  <a:srgbClr val="FF0000"/>
                </a:solidFill>
              </a:rPr>
              <a:t>der</a:t>
            </a:r>
            <a:r>
              <a:rPr lang="en-US" sz="1800" dirty="0" smtClean="0">
                <a:solidFill>
                  <a:srgbClr val="FF0000"/>
                </a:solidFill>
              </a:rPr>
              <a:t> </a:t>
            </a:r>
            <a:r>
              <a:rPr lang="en-US" sz="1800" dirty="0" err="1" smtClean="0">
                <a:solidFill>
                  <a:srgbClr val="FF0000"/>
                </a:solidFill>
              </a:rPr>
              <a:t>Pfarrer</a:t>
            </a:r>
            <a:r>
              <a:rPr lang="en-US" sz="1800" dirty="0" smtClean="0">
                <a:solidFill>
                  <a:srgbClr val="FF0000"/>
                </a:solidFill>
              </a:rPr>
              <a:t>” </a:t>
            </a:r>
            <a:r>
              <a:rPr lang="en-US" sz="1800" dirty="0" smtClean="0"/>
              <a:t>/ disliked the Hermit’s “popish” ( = Catholic) books (pp. 35-6)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755" y="1959937"/>
            <a:ext cx="2921373" cy="38951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18527" y="6052066"/>
            <a:ext cx="2894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17</a:t>
            </a:r>
            <a:r>
              <a:rPr lang="en-US" baseline="30000" dirty="0" smtClean="0"/>
              <a:t>th</a:t>
            </a:r>
            <a:r>
              <a:rPr lang="en-US" dirty="0" smtClean="0"/>
              <a:t> century French crucifix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EXCEPTION(S):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The Hermit (Book One, pp. 9-20) / But what “religion” is he? What’s his “creed” (Book One, </a:t>
            </a:r>
            <a:r>
              <a:rPr lang="en-US" dirty="0" err="1" smtClean="0"/>
              <a:t>p</a:t>
            </a:r>
            <a:r>
              <a:rPr lang="en-US" dirty="0" smtClean="0"/>
              <a:t>. 19)?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Simplicius</a:t>
            </a:r>
            <a:r>
              <a:rPr lang="en-US" dirty="0" smtClean="0"/>
              <a:t> is pious </a:t>
            </a:r>
            <a:r>
              <a:rPr lang="en-US" i="1" dirty="0" smtClean="0"/>
              <a:t>some of the time</a:t>
            </a:r>
            <a:r>
              <a:rPr lang="en-US" dirty="0" smtClean="0"/>
              <a:t> (Book One, pp. 39-43): “Almost every </a:t>
            </a:r>
            <a:r>
              <a:rPr lang="en-US" dirty="0" err="1" smtClean="0"/>
              <a:t>worldling</a:t>
            </a:r>
            <a:r>
              <a:rPr lang="en-US" dirty="0" smtClean="0"/>
              <a:t> had a god besides God…” (</a:t>
            </a:r>
            <a:r>
              <a:rPr lang="en-US" dirty="0" err="1" smtClean="0"/>
              <a:t>p</a:t>
            </a:r>
            <a:r>
              <a:rPr lang="en-US" dirty="0" smtClean="0"/>
              <a:t>. 40)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It’s just not clear what denomination he is…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667" dirty="0" smtClean="0"/>
              <a:t>“Cause” #2: In </a:t>
            </a:r>
            <a:r>
              <a:rPr lang="en-US" sz="2667" dirty="0" err="1" smtClean="0"/>
              <a:t>Grimmelshausen’s</a:t>
            </a:r>
            <a:r>
              <a:rPr lang="en-US" sz="2667" dirty="0" smtClean="0"/>
              <a:t> </a:t>
            </a:r>
            <a:r>
              <a:rPr lang="en-US" sz="2667" u="sng" dirty="0" err="1" smtClean="0"/>
              <a:t>Simplicissimus</a:t>
            </a:r>
            <a:r>
              <a:rPr lang="en-US" sz="2667" dirty="0" smtClean="0"/>
              <a:t>, do we see the Thirty Years’ War as a war of (nation-state) building / Swedes (and the French) against the HRE?</a:t>
            </a:r>
            <a:endParaRPr lang="en-US" sz="2667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8961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Sort of, if you know where to look…</a:t>
            </a:r>
          </a:p>
          <a:p>
            <a:pPr>
              <a:buNone/>
            </a:pPr>
            <a:r>
              <a:rPr lang="en-US" dirty="0" smtClean="0"/>
              <a:t>References to the German Prince Bernhard of Weimar tangling with the “imperial” (HRE) troops (Book One, </a:t>
            </a:r>
            <a:r>
              <a:rPr lang="en-US" dirty="0" err="1" smtClean="0"/>
              <a:t>p</a:t>
            </a:r>
            <a:r>
              <a:rPr lang="en-US" dirty="0" smtClean="0"/>
              <a:t>. 29) / </a:t>
            </a:r>
            <a:r>
              <a:rPr lang="en-US" dirty="0" smtClean="0">
                <a:solidFill>
                  <a:srgbClr val="FF0000"/>
                </a:solidFill>
              </a:rPr>
              <a:t>Prince Bernhard was an ally of the Swedish</a:t>
            </a:r>
            <a:r>
              <a:rPr lang="en-US" dirty="0" smtClean="0"/>
              <a:t>, and so was helping  them build their nation-state…</a:t>
            </a:r>
          </a:p>
          <a:p>
            <a:pPr>
              <a:buNone/>
            </a:pPr>
            <a:r>
              <a:rPr lang="en-US" dirty="0" smtClean="0"/>
              <a:t>The “Commissioner” sent by the </a:t>
            </a:r>
            <a:r>
              <a:rPr lang="en-US" dirty="0" smtClean="0">
                <a:solidFill>
                  <a:srgbClr val="FF0000"/>
                </a:solidFill>
              </a:rPr>
              <a:t>Swedish war council</a:t>
            </a:r>
            <a:r>
              <a:rPr lang="en-US" dirty="0" smtClean="0"/>
              <a:t> to inspect Hanau (Book Two, pp. 58-9)</a:t>
            </a:r>
          </a:p>
          <a:p>
            <a:pPr>
              <a:buNone/>
            </a:pPr>
            <a:r>
              <a:rPr lang="en-US" dirty="0" smtClean="0"/>
              <a:t>“Our general, von </a:t>
            </a:r>
            <a:r>
              <a:rPr lang="en-US" dirty="0" err="1" smtClean="0"/>
              <a:t>Hatzfeld</a:t>
            </a:r>
            <a:r>
              <a:rPr lang="en-US" dirty="0" smtClean="0"/>
              <a:t>” (Book Two, </a:t>
            </a:r>
            <a:r>
              <a:rPr lang="en-US" dirty="0" err="1" smtClean="0"/>
              <a:t>p</a:t>
            </a:r>
            <a:r>
              <a:rPr lang="en-US" dirty="0" smtClean="0"/>
              <a:t>. 87) – </a:t>
            </a:r>
            <a:r>
              <a:rPr lang="en-US" dirty="0" err="1" smtClean="0">
                <a:solidFill>
                  <a:srgbClr val="FF0000"/>
                </a:solidFill>
              </a:rPr>
              <a:t>Hatzfeld</a:t>
            </a:r>
            <a:r>
              <a:rPr lang="en-US" dirty="0" smtClean="0">
                <a:solidFill>
                  <a:srgbClr val="FF0000"/>
                </a:solidFill>
              </a:rPr>
              <a:t> was an imperial general</a:t>
            </a:r>
          </a:p>
          <a:p>
            <a:pPr>
              <a:buNone/>
            </a:pPr>
            <a:r>
              <a:rPr lang="en-US" dirty="0" smtClean="0"/>
              <a:t>“</a:t>
            </a:r>
            <a:r>
              <a:rPr lang="en-US" dirty="0" err="1" smtClean="0"/>
              <a:t>Banér’s</a:t>
            </a:r>
            <a:r>
              <a:rPr lang="en-US" dirty="0" smtClean="0"/>
              <a:t> army and ours started fighting” (Book Two, </a:t>
            </a:r>
            <a:r>
              <a:rPr lang="en-US" dirty="0" err="1" smtClean="0"/>
              <a:t>p</a:t>
            </a:r>
            <a:r>
              <a:rPr lang="en-US" dirty="0" smtClean="0"/>
              <a:t>. 92) – </a:t>
            </a:r>
            <a:r>
              <a:rPr lang="en-US" dirty="0" err="1" smtClean="0"/>
              <a:t>Banér</a:t>
            </a:r>
            <a:r>
              <a:rPr lang="en-US" dirty="0" smtClean="0"/>
              <a:t> was a </a:t>
            </a:r>
            <a:r>
              <a:rPr lang="en-US" dirty="0" smtClean="0">
                <a:solidFill>
                  <a:srgbClr val="FF0000"/>
                </a:solidFill>
              </a:rPr>
              <a:t>Swedish</a:t>
            </a:r>
            <a:r>
              <a:rPr lang="en-US" dirty="0" smtClean="0"/>
              <a:t> general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Still and all…</a:t>
            </a:r>
          </a:p>
          <a:p>
            <a:pPr>
              <a:buNone/>
            </a:pPr>
            <a:r>
              <a:rPr lang="en-US" dirty="0" smtClean="0"/>
              <a:t>There is not too much evidence of (nation-state or imperial) “patriotic” loyalty to the various sides…</a:t>
            </a:r>
          </a:p>
          <a:p>
            <a:pPr>
              <a:buNone/>
            </a:pPr>
            <a:r>
              <a:rPr lang="en-US" dirty="0" err="1" smtClean="0"/>
              <a:t>Simplicius</a:t>
            </a:r>
            <a:r>
              <a:rPr lang="en-US" dirty="0" smtClean="0"/>
              <a:t> sees “one of our men, who had previously served on the emperor’s side…” (Book One, </a:t>
            </a:r>
            <a:r>
              <a:rPr lang="en-US" dirty="0" err="1" smtClean="0"/>
              <a:t>p</a:t>
            </a:r>
            <a:r>
              <a:rPr lang="en-US" dirty="0" smtClean="0"/>
              <a:t>. 44)</a:t>
            </a:r>
          </a:p>
          <a:p>
            <a:pPr>
              <a:buNone/>
            </a:pPr>
            <a:r>
              <a:rPr lang="en-US" dirty="0" smtClean="0"/>
              <a:t>This </a:t>
            </a:r>
            <a:r>
              <a:rPr lang="en-US" dirty="0" smtClean="0">
                <a:solidFill>
                  <a:srgbClr val="FF0000"/>
                </a:solidFill>
              </a:rPr>
              <a:t>is mercenary warfare</a:t>
            </a:r>
            <a:r>
              <a:rPr lang="en-US" dirty="0" smtClean="0"/>
              <a:t>, right?</a:t>
            </a:r>
          </a:p>
          <a:p>
            <a:pPr>
              <a:buNone/>
            </a:pPr>
            <a:r>
              <a:rPr lang="en-US" dirty="0" err="1" smtClean="0"/>
              <a:t>Simplicius</a:t>
            </a:r>
            <a:r>
              <a:rPr lang="en-US" dirty="0" smtClean="0"/>
              <a:t> himself seems to change sides a lot…</a:t>
            </a:r>
          </a:p>
          <a:p>
            <a:pPr>
              <a:buNone/>
            </a:pPr>
            <a:r>
              <a:rPr lang="en-US" dirty="0" smtClean="0"/>
              <a:t>And eventually becomes something like a free agent as the “</a:t>
            </a:r>
            <a:r>
              <a:rPr lang="en-US" dirty="0" err="1" smtClean="0"/>
              <a:t>Hunterboy</a:t>
            </a:r>
            <a:r>
              <a:rPr lang="en-US" dirty="0" smtClean="0"/>
              <a:t>” at the end of Book Two…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Why doesn’t </a:t>
            </a:r>
            <a:r>
              <a:rPr lang="en-US" sz="2400" dirty="0" err="1" smtClean="0"/>
              <a:t>Grimmelshausen</a:t>
            </a:r>
            <a:r>
              <a:rPr lang="en-US" sz="2400" dirty="0" smtClean="0"/>
              <a:t> tell us very often which political side the various soldiers are on?  </a:t>
            </a:r>
            <a:r>
              <a:rPr lang="en-US" sz="2400" dirty="0" err="1" smtClean="0">
                <a:sym typeface="Wingdings"/>
              </a:rPr>
              <a:t></a:t>
            </a:r>
            <a:r>
              <a:rPr lang="en-US" sz="2400" dirty="0" smtClean="0">
                <a:sym typeface="Wingdings"/>
              </a:rPr>
              <a:t> Is he employing a </a:t>
            </a:r>
            <a:r>
              <a:rPr lang="en-US" sz="2400" dirty="0" smtClean="0"/>
              <a:t>“subtractive” technique (Prof. </a:t>
            </a:r>
            <a:r>
              <a:rPr lang="en-US" sz="2400" dirty="0" err="1" smtClean="0"/>
              <a:t>Izenberg</a:t>
            </a:r>
            <a:r>
              <a:rPr lang="en-US" sz="2400" dirty="0" smtClean="0"/>
              <a:t>)?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65966"/>
            <a:ext cx="4038600" cy="541916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dirty="0" smtClean="0"/>
              <a:t>“[</a:t>
            </a:r>
            <a:r>
              <a:rPr lang="en-US" sz="2000" dirty="0" err="1" smtClean="0"/>
              <a:t>M]y</a:t>
            </a:r>
            <a:r>
              <a:rPr lang="en-US" sz="2000" dirty="0" smtClean="0"/>
              <a:t> flock and I were surrounded by a troop of heavy cavalry” (Book One, </a:t>
            </a:r>
            <a:r>
              <a:rPr lang="en-US" sz="2000" dirty="0" err="1" smtClean="0"/>
              <a:t>p</a:t>
            </a:r>
            <a:r>
              <a:rPr lang="en-US" sz="2000" dirty="0" smtClean="0"/>
              <a:t>. 5)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“Some forty or fifty musketeers surrounded me” (Book One, </a:t>
            </a:r>
            <a:r>
              <a:rPr lang="en-US" sz="2000" dirty="0" err="1" smtClean="0"/>
              <a:t>p</a:t>
            </a:r>
            <a:r>
              <a:rPr lang="en-US" sz="2000" dirty="0" smtClean="0"/>
              <a:t>. 22)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Which cavalry? Whose musketeers? 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Would it have mattered “from below”?</a:t>
            </a: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765966"/>
            <a:ext cx="3657600" cy="541916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It may well </a:t>
            </a:r>
            <a:r>
              <a:rPr lang="en-US" sz="2000" i="1" dirty="0" smtClean="0">
                <a:solidFill>
                  <a:srgbClr val="FF0000"/>
                </a:solidFill>
              </a:rPr>
              <a:t>not</a:t>
            </a:r>
            <a:r>
              <a:rPr lang="en-US" sz="2000" dirty="0" smtClean="0">
                <a:solidFill>
                  <a:srgbClr val="FF0000"/>
                </a:solidFill>
              </a:rPr>
              <a:t> have mattered to most of the people swept up by the conflict</a:t>
            </a:r>
            <a:r>
              <a:rPr lang="en-US" sz="2000" dirty="0" smtClean="0"/>
              <a:t>…(remember the casualties map from last time…)</a:t>
            </a:r>
          </a:p>
          <a:p>
            <a:pPr>
              <a:buNone/>
            </a:pPr>
            <a:r>
              <a:rPr lang="en-US" sz="2000" dirty="0" smtClean="0"/>
              <a:t>The state-aligned details would have been invisible to them…</a:t>
            </a:r>
          </a:p>
          <a:p>
            <a:pPr>
              <a:buNone/>
            </a:pPr>
            <a:r>
              <a:rPr lang="en-US" sz="2000" dirty="0" smtClean="0"/>
              <a:t>By </a:t>
            </a:r>
            <a:r>
              <a:rPr lang="en-US" sz="2000" i="1" dirty="0" smtClean="0"/>
              <a:t>not</a:t>
            </a:r>
            <a:r>
              <a:rPr lang="en-US" sz="2000" dirty="0" smtClean="0"/>
              <a:t> identifying the sides, the novel is giving us the </a:t>
            </a:r>
            <a:r>
              <a:rPr lang="en-US" sz="2000" dirty="0" smtClean="0">
                <a:solidFill>
                  <a:srgbClr val="FF0000"/>
                </a:solidFill>
              </a:rPr>
              <a:t>“view from below”</a:t>
            </a:r>
            <a:r>
              <a:rPr lang="en-US" sz="2000" dirty="0" smtClean="0"/>
              <a:t>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0892" y="67236"/>
            <a:ext cx="7770813" cy="1371600"/>
          </a:xfrm>
        </p:spPr>
        <p:txBody>
          <a:bodyPr/>
          <a:lstStyle/>
          <a:p>
            <a:r>
              <a:rPr lang="en-US" sz="2000" dirty="0" smtClean="0"/>
              <a:t>This doesn’t mean that the novel doesn’t </a:t>
            </a:r>
            <a:br>
              <a:rPr lang="en-US" sz="2000" dirty="0" smtClean="0"/>
            </a:br>
            <a:r>
              <a:rPr lang="en-US" sz="2000" dirty="0" smtClean="0"/>
              <a:t>re-present the Thirty Years’ War as </a:t>
            </a:r>
            <a:br>
              <a:rPr lang="en-US" sz="2000" dirty="0" smtClean="0"/>
            </a:br>
            <a:r>
              <a:rPr lang="en-US" sz="2000" dirty="0" smtClean="0"/>
              <a:t>I described it to you last time…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355883" y="67236"/>
            <a:ext cx="3657600" cy="6790764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- Pillaging / Sacking </a:t>
            </a:r>
            <a:r>
              <a:rPr lang="en-US" dirty="0" smtClean="0"/>
              <a:t>(Book One, pp. 6-9, 21, 29) </a:t>
            </a:r>
          </a:p>
          <a:p>
            <a:pPr>
              <a:buNone/>
            </a:pPr>
            <a:r>
              <a:rPr lang="en-US" dirty="0" smtClean="0"/>
              <a:t>- The “Knife” of </a:t>
            </a:r>
            <a:r>
              <a:rPr lang="en-US" dirty="0" smtClean="0">
                <a:solidFill>
                  <a:srgbClr val="FF0000"/>
                </a:solidFill>
              </a:rPr>
              <a:t>“Forced Contributions</a:t>
            </a:r>
            <a:r>
              <a:rPr lang="en-US" dirty="0" smtClean="0"/>
              <a:t>” (</a:t>
            </a:r>
            <a:r>
              <a:rPr lang="en-US" dirty="0" err="1" smtClean="0"/>
              <a:t>p</a:t>
            </a:r>
            <a:r>
              <a:rPr lang="en-US" dirty="0" smtClean="0"/>
              <a:t>. 27) – “All my firewood, my utensils, and all the paltry food…completely gone” (Book One, </a:t>
            </a:r>
            <a:r>
              <a:rPr lang="en-US" dirty="0" err="1" smtClean="0"/>
              <a:t>p</a:t>
            </a:r>
            <a:r>
              <a:rPr lang="en-US" dirty="0" smtClean="0"/>
              <a:t>. 24)  / </a:t>
            </a:r>
            <a:r>
              <a:rPr lang="en-US" dirty="0" err="1" smtClean="0"/>
              <a:t>Simplicius</a:t>
            </a:r>
            <a:r>
              <a:rPr lang="en-US" dirty="0" smtClean="0"/>
              <a:t> takes part in “foraging raids” for the Croats (Book Two, </a:t>
            </a:r>
            <a:r>
              <a:rPr lang="en-US" dirty="0" err="1" smtClean="0"/>
              <a:t>p</a:t>
            </a:r>
            <a:r>
              <a:rPr lang="en-US" dirty="0" smtClean="0"/>
              <a:t>. 71)</a:t>
            </a:r>
          </a:p>
          <a:p>
            <a:pPr>
              <a:buNone/>
            </a:pPr>
            <a:r>
              <a:rPr lang="en-US" dirty="0" smtClean="0"/>
              <a:t>- </a:t>
            </a:r>
            <a:r>
              <a:rPr lang="en-US" dirty="0" smtClean="0">
                <a:solidFill>
                  <a:srgbClr val="FF0000"/>
                </a:solidFill>
              </a:rPr>
              <a:t>Torture? </a:t>
            </a:r>
            <a:r>
              <a:rPr lang="en-US" dirty="0" smtClean="0"/>
              <a:t>(Book One, pp. 7 and 22-4) - The Soldiers and the Peasants</a:t>
            </a:r>
          </a:p>
          <a:p>
            <a:pPr>
              <a:buNone/>
            </a:pPr>
            <a:r>
              <a:rPr lang="en-US" dirty="0" smtClean="0"/>
              <a:t>- References to historical personalities (Bernhard, Colonel </a:t>
            </a:r>
            <a:r>
              <a:rPr lang="en-US" dirty="0" err="1" smtClean="0"/>
              <a:t>Corpes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- References to historical locations (Hanau) and battles (</a:t>
            </a:r>
            <a:r>
              <a:rPr lang="en-US" dirty="0" err="1" smtClean="0"/>
              <a:t>Höchst</a:t>
            </a:r>
            <a:r>
              <a:rPr lang="en-US" dirty="0" smtClean="0"/>
              <a:t>, </a:t>
            </a:r>
            <a:r>
              <a:rPr lang="en-US" dirty="0" err="1" smtClean="0"/>
              <a:t>Wittstock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Also “allegorical” reference to the “realities” of  historical social and political hierarchies / The Dream of the Trees of the Estates (Book One, pp. 24-8) </a:t>
            </a:r>
            <a:r>
              <a:rPr lang="en-US" dirty="0" smtClean="0"/>
              <a:t> / I’ll come back to this part…</a:t>
            </a:r>
            <a:endParaRPr lang="en-US" dirty="0" smtClean="0">
              <a:solidFill>
                <a:srgbClr val="FF0000"/>
              </a:solidFill>
            </a:endParaRPr>
          </a:p>
        </p:txBody>
      </p:sp>
      <p:pic>
        <p:nvPicPr>
          <p:cNvPr id="5" name="Content Placeholder 3" descr="http://www.hist.umn.edu/hist1012/primarysource/lecturenotes/hierarchy/images/ge01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0413" y="1438836"/>
            <a:ext cx="3886200" cy="4993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But even these historical references are sometimes ‘mediated’…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1205" y="1143000"/>
            <a:ext cx="4038600" cy="544682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dirty="0" smtClean="0"/>
              <a:t>-   </a:t>
            </a:r>
            <a:r>
              <a:rPr lang="en-US" sz="2000" dirty="0" smtClean="0">
                <a:solidFill>
                  <a:srgbClr val="FF0000"/>
                </a:solidFill>
              </a:rPr>
              <a:t>Battle of </a:t>
            </a:r>
            <a:r>
              <a:rPr lang="en-US" sz="2000" dirty="0" err="1" smtClean="0">
                <a:solidFill>
                  <a:srgbClr val="FF0000"/>
                </a:solidFill>
              </a:rPr>
              <a:t>Wittstock</a:t>
            </a:r>
            <a:r>
              <a:rPr lang="en-US" sz="2000" dirty="0" smtClean="0"/>
              <a:t> (Book Two, pp. 92-3)</a:t>
            </a:r>
          </a:p>
          <a:p>
            <a:pPr>
              <a:buFontTx/>
              <a:buChar char="-"/>
            </a:pPr>
            <a:r>
              <a:rPr lang="en-US" sz="2000" dirty="0" smtClean="0"/>
              <a:t>Turn to it / Sounds real…</a:t>
            </a:r>
          </a:p>
          <a:p>
            <a:pPr>
              <a:buFontTx/>
              <a:buChar char="-"/>
            </a:pPr>
            <a:r>
              <a:rPr lang="en-US" sz="2000" dirty="0" smtClean="0"/>
              <a:t>This battle </a:t>
            </a:r>
            <a:r>
              <a:rPr lang="en-US" sz="2000" i="1" dirty="0" smtClean="0"/>
              <a:t>did </a:t>
            </a:r>
            <a:r>
              <a:rPr lang="en-US" sz="2000" dirty="0" smtClean="0"/>
              <a:t>occur…</a:t>
            </a:r>
          </a:p>
          <a:p>
            <a:pPr>
              <a:buFontTx/>
              <a:buChar char="-"/>
            </a:pPr>
            <a:r>
              <a:rPr lang="en-US" sz="2000" dirty="0"/>
              <a:t>B</a:t>
            </a:r>
            <a:r>
              <a:rPr lang="en-US" sz="2000" dirty="0" smtClean="0"/>
              <a:t>ut the description here is based on</a:t>
            </a:r>
            <a:r>
              <a:rPr lang="en-US" sz="2000" u="sng" dirty="0" smtClean="0"/>
              <a:t> a fictional battle</a:t>
            </a:r>
            <a:r>
              <a:rPr lang="en-US" sz="2000" dirty="0" smtClean="0"/>
              <a:t> in Sir Philip Sidney’s </a:t>
            </a:r>
            <a:r>
              <a:rPr lang="en-US" sz="2000" u="sng" dirty="0" smtClean="0"/>
              <a:t>Arcadia</a:t>
            </a:r>
            <a:r>
              <a:rPr lang="en-US" sz="2000" dirty="0" smtClean="0"/>
              <a:t>, an English ‘romance’ from the Renaissance, </a:t>
            </a:r>
            <a:r>
              <a:rPr lang="en-US" sz="2000" dirty="0" err="1" smtClean="0"/>
              <a:t>c</a:t>
            </a:r>
            <a:r>
              <a:rPr lang="en-US" sz="2000" dirty="0" smtClean="0"/>
              <a:t>. 1590 / 1593, translated Into German in 1629… </a:t>
            </a:r>
          </a:p>
          <a:p>
            <a:pPr>
              <a:buFontTx/>
              <a:buChar char="-"/>
            </a:pPr>
            <a:r>
              <a:rPr lang="en-US" sz="2000" dirty="0" smtClean="0"/>
              <a:t>Still and all, the deaths at</a:t>
            </a:r>
          </a:p>
          <a:p>
            <a:pPr>
              <a:buNone/>
            </a:pPr>
            <a:r>
              <a:rPr lang="en-US" sz="2000" dirty="0" err="1" smtClean="0"/>
              <a:t>Wittstock</a:t>
            </a:r>
            <a:r>
              <a:rPr lang="en-US" sz="2000" dirty="0" smtClean="0"/>
              <a:t> were real / </a:t>
            </a:r>
            <a:r>
              <a:rPr lang="en-US" sz="2000" dirty="0" smtClean="0">
                <a:solidFill>
                  <a:srgbClr val="FF0000"/>
                </a:solidFill>
              </a:rPr>
              <a:t>8,000 dead on</a:t>
            </a:r>
          </a:p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both sides on a single day </a:t>
            </a:r>
            <a:r>
              <a:rPr lang="en-US" sz="2000" dirty="0" smtClean="0"/>
              <a:t>(4 October,</a:t>
            </a:r>
          </a:p>
          <a:p>
            <a:pPr>
              <a:buNone/>
            </a:pPr>
            <a:r>
              <a:rPr lang="en-US" sz="2000" dirty="0" smtClean="0"/>
              <a:t>1636)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9805" y="1600200"/>
            <a:ext cx="4682701" cy="37612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95800" y="5389603"/>
            <a:ext cx="4596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“The Battle of </a:t>
            </a:r>
            <a:r>
              <a:rPr lang="en-US" dirty="0" err="1" smtClean="0"/>
              <a:t>Wittstock</a:t>
            </a:r>
            <a:r>
              <a:rPr lang="en-US" dirty="0" smtClean="0"/>
              <a:t>” (17</a:t>
            </a:r>
            <a:r>
              <a:rPr lang="en-US" baseline="30000" dirty="0" smtClean="0"/>
              <a:t>th</a:t>
            </a:r>
            <a:r>
              <a:rPr lang="en-US" dirty="0" smtClean="0"/>
              <a:t> century etching)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5439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So, even though </a:t>
            </a:r>
            <a:r>
              <a:rPr lang="en-US" sz="3200" dirty="0" err="1" smtClean="0"/>
              <a:t>Grimmelshausen’s</a:t>
            </a:r>
            <a:r>
              <a:rPr lang="en-US" sz="3200" dirty="0" smtClean="0"/>
              <a:t> picaresque novel is a “historical text” (e.g., “old,” almost contemporary with the war itself)</a:t>
            </a:r>
            <a:r>
              <a:rPr lang="en-US" sz="3200" dirty="0" smtClean="0">
                <a:solidFill>
                  <a:srgbClr val="FF0000"/>
                </a:solidFill>
              </a:rPr>
              <a:t>, we shouldn’t read it as describing the literal </a:t>
            </a:r>
            <a:r>
              <a:rPr lang="en-US" sz="3200" u="sng" dirty="0" smtClean="0">
                <a:solidFill>
                  <a:srgbClr val="FF0000"/>
                </a:solidFill>
              </a:rPr>
              <a:t>res </a:t>
            </a:r>
            <a:r>
              <a:rPr lang="en-US" sz="3200" u="sng" dirty="0" err="1" smtClean="0">
                <a:solidFill>
                  <a:srgbClr val="FF0000"/>
                </a:solidFill>
              </a:rPr>
              <a:t>gestae</a:t>
            </a:r>
            <a:r>
              <a:rPr lang="en-US" sz="3200" dirty="0" smtClean="0">
                <a:solidFill>
                  <a:srgbClr val="FF0000"/>
                </a:solidFill>
              </a:rPr>
              <a:t> of the war</a:t>
            </a:r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1371600" y="3239017"/>
            <a:ext cx="6400800" cy="1752600"/>
          </a:xfrm>
        </p:spPr>
        <p:txBody>
          <a:bodyPr>
            <a:noAutofit/>
          </a:bodyPr>
          <a:lstStyle/>
          <a:p>
            <a:r>
              <a:rPr lang="en-US" sz="2400" dirty="0" smtClean="0"/>
              <a:t>It’s a </a:t>
            </a:r>
            <a:r>
              <a:rPr lang="en-US" sz="2400" dirty="0" smtClean="0">
                <a:solidFill>
                  <a:srgbClr val="FF0000"/>
                </a:solidFill>
              </a:rPr>
              <a:t>story</a:t>
            </a:r>
            <a:r>
              <a:rPr lang="en-US" sz="2400" dirty="0" smtClean="0"/>
              <a:t> (a fictional narrative) AND a </a:t>
            </a:r>
            <a:r>
              <a:rPr lang="en-US" sz="2400" dirty="0" smtClean="0">
                <a:solidFill>
                  <a:srgbClr val="FF0000"/>
                </a:solidFill>
              </a:rPr>
              <a:t>text</a:t>
            </a:r>
            <a:r>
              <a:rPr lang="en-US" sz="2400" dirty="0" smtClean="0"/>
              <a:t> (from Latin: </a:t>
            </a:r>
            <a:r>
              <a:rPr lang="en-US" sz="2400" u="sng" dirty="0" err="1" smtClean="0"/>
              <a:t>textus</a:t>
            </a:r>
            <a:r>
              <a:rPr lang="en-US" sz="2400" dirty="0" smtClean="0"/>
              <a:t>, “a woven cloth, a web”) that is ‘woven’ out of various pre- (= earlier) texts…</a:t>
            </a:r>
          </a:p>
          <a:p>
            <a:endParaRPr lang="en-US" sz="2400" dirty="0" smtClean="0"/>
          </a:p>
          <a:p>
            <a:r>
              <a:rPr lang="en-US" sz="2400" dirty="0" smtClean="0"/>
              <a:t>And it </a:t>
            </a:r>
            <a:r>
              <a:rPr lang="en-US" sz="2400" u="sng" dirty="0" smtClean="0"/>
              <a:t>creates a world for us to judge</a:t>
            </a:r>
            <a:r>
              <a:rPr lang="en-US" sz="2400" dirty="0" smtClean="0"/>
              <a:t>…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>SIDEBAR: Another kind of history:</a:t>
            </a:r>
            <a:br>
              <a:rPr lang="en-US" sz="2400" dirty="0" smtClean="0"/>
            </a:br>
            <a:r>
              <a:rPr lang="en-US" sz="2400" dirty="0" smtClean="0"/>
              <a:t> Is </a:t>
            </a:r>
            <a:r>
              <a:rPr lang="en-US" sz="2400" u="sng" dirty="0" err="1" smtClean="0"/>
              <a:t>Simplicissimus</a:t>
            </a:r>
            <a:r>
              <a:rPr lang="en-US" sz="2400" dirty="0" smtClean="0"/>
              <a:t> its author’s – </a:t>
            </a:r>
            <a:r>
              <a:rPr lang="en-US" sz="2400" dirty="0" err="1" smtClean="0"/>
              <a:t>Grimmelshausen’s</a:t>
            </a:r>
            <a:r>
              <a:rPr lang="en-US" sz="2400" dirty="0" smtClean="0"/>
              <a:t> – autobiography?</a:t>
            </a:r>
            <a:endParaRPr lang="en-US" sz="24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038600" cy="5715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dirty="0" smtClean="0"/>
              <a:t>It has been taken to be quasi autobiographical…</a:t>
            </a:r>
          </a:p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- </a:t>
            </a:r>
            <a:r>
              <a:rPr lang="en-US" sz="2000" dirty="0" err="1" smtClean="0">
                <a:solidFill>
                  <a:srgbClr val="FF0000"/>
                </a:solidFill>
              </a:rPr>
              <a:t>Grimmelshausen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smtClean="0"/>
              <a:t>(1621/22-1676)</a:t>
            </a:r>
          </a:p>
          <a:p>
            <a:pPr>
              <a:buNone/>
            </a:pPr>
            <a:r>
              <a:rPr lang="en-US" sz="2000" dirty="0" smtClean="0"/>
              <a:t>Born near </a:t>
            </a:r>
            <a:r>
              <a:rPr lang="en-US" sz="2000" dirty="0" err="1" smtClean="0"/>
              <a:t>Gelnhausen</a:t>
            </a:r>
            <a:r>
              <a:rPr lang="en-US" sz="2000" dirty="0" smtClean="0"/>
              <a:t>; was kidnapped near Hanau; fought in the Thirty Years’ War…</a:t>
            </a:r>
          </a:p>
          <a:p>
            <a:pPr>
              <a:buNone/>
            </a:pPr>
            <a:r>
              <a:rPr lang="en-US" sz="2000" dirty="0" smtClean="0"/>
              <a:t>BUT: After the war, a “</a:t>
            </a:r>
            <a:r>
              <a:rPr lang="en-US" sz="2000" dirty="0"/>
              <a:t>s</a:t>
            </a:r>
            <a:r>
              <a:rPr lang="en-US" sz="2000" dirty="0" smtClean="0"/>
              <a:t>teward” on noble estate / ran an inn / chief magistrate of village of </a:t>
            </a:r>
            <a:r>
              <a:rPr lang="en-US" sz="2000" dirty="0" err="1" smtClean="0"/>
              <a:t>Renchen</a:t>
            </a:r>
            <a:r>
              <a:rPr lang="en-US" sz="2000" dirty="0" smtClean="0"/>
              <a:t> / collected taxes / had ten kids to support / wrote a lot of books / Some overlap…</a:t>
            </a:r>
          </a:p>
          <a:p>
            <a:pPr>
              <a:buNone/>
            </a:pPr>
            <a:r>
              <a:rPr lang="en-US" sz="2000" dirty="0" smtClean="0"/>
              <a:t>BUT: Did </a:t>
            </a:r>
            <a:r>
              <a:rPr lang="en-US" sz="2000" dirty="0" err="1" smtClean="0"/>
              <a:t>Grimmelshausen</a:t>
            </a:r>
            <a:r>
              <a:rPr lang="en-US" sz="2000" dirty="0" smtClean="0"/>
              <a:t> actually attend a Witches’ Sabbath? (Book Two, pp. 74-77)?</a:t>
            </a:r>
          </a:p>
          <a:p>
            <a:pPr>
              <a:buNone/>
            </a:pPr>
            <a:endParaRPr lang="en-US" sz="2000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rcRect l="24857" t="9734" r="25048" b="11280"/>
          <a:stretch>
            <a:fillRect/>
          </a:stretch>
        </p:blipFill>
        <p:spPr>
          <a:xfrm>
            <a:off x="4648200" y="1241173"/>
            <a:ext cx="3606306" cy="44459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419600" y="5892061"/>
            <a:ext cx="43786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Hans </a:t>
            </a:r>
            <a:r>
              <a:rPr lang="en-US" dirty="0" err="1" smtClean="0"/>
              <a:t>Baldung</a:t>
            </a:r>
            <a:r>
              <a:rPr lang="en-US" dirty="0" smtClean="0"/>
              <a:t> </a:t>
            </a:r>
            <a:r>
              <a:rPr lang="en-US" dirty="0" err="1" smtClean="0"/>
              <a:t>Grien</a:t>
            </a:r>
            <a:r>
              <a:rPr lang="en-US" dirty="0" smtClean="0"/>
              <a:t>, “The Witches’ Sabbath” </a:t>
            </a:r>
          </a:p>
          <a:p>
            <a:r>
              <a:rPr lang="en-US" dirty="0" smtClean="0"/>
              <a:t>(1510)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If the novel can’t be read </a:t>
            </a:r>
            <a:r>
              <a:rPr lang="en-US" sz="2400" dirty="0" smtClean="0">
                <a:solidFill>
                  <a:srgbClr val="FF0000"/>
                </a:solidFill>
              </a:rPr>
              <a:t>literally</a:t>
            </a:r>
            <a:r>
              <a:rPr lang="en-US" sz="2400" dirty="0" smtClean="0"/>
              <a:t> as a “source text” about </a:t>
            </a:r>
            <a:r>
              <a:rPr lang="en-US" sz="2400" dirty="0" err="1" smtClean="0"/>
              <a:t>Grimmelshausen’s</a:t>
            </a:r>
            <a:r>
              <a:rPr lang="en-US" sz="2400" dirty="0" smtClean="0"/>
              <a:t> life or the events of the war…</a:t>
            </a:r>
            <a:endParaRPr lang="en-US" sz="2400" dirty="0"/>
          </a:p>
        </p:txBody>
      </p:sp>
      <p:sp>
        <p:nvSpPr>
          <p:cNvPr id="7" name="Text Placeholder 6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88345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Can it be read </a:t>
            </a:r>
            <a:r>
              <a:rPr lang="en-US" dirty="0" smtClean="0">
                <a:solidFill>
                  <a:srgbClr val="FF0000"/>
                </a:solidFill>
              </a:rPr>
              <a:t>figuratively</a:t>
            </a:r>
            <a:r>
              <a:rPr lang="en-US" dirty="0" smtClean="0"/>
              <a:t>?</a:t>
            </a:r>
          </a:p>
          <a:p>
            <a:pPr>
              <a:buNone/>
            </a:pPr>
            <a:r>
              <a:rPr lang="en-US" dirty="0" smtClean="0"/>
              <a:t>As a historically specific </a:t>
            </a:r>
            <a:r>
              <a:rPr lang="en-US" dirty="0" smtClean="0">
                <a:solidFill>
                  <a:srgbClr val="FF0000"/>
                </a:solidFill>
              </a:rPr>
              <a:t>commentary</a:t>
            </a:r>
            <a:r>
              <a:rPr lang="en-US" dirty="0" smtClean="0"/>
              <a:t> on the values and the world that the war – and the Peace – created?</a:t>
            </a:r>
          </a:p>
          <a:p>
            <a:pPr>
              <a:buNone/>
            </a:pPr>
            <a:r>
              <a:rPr lang="en-US" dirty="0" smtClean="0"/>
              <a:t>Such a reading might make sense, given the dates…</a:t>
            </a:r>
          </a:p>
          <a:p>
            <a:pPr>
              <a:buNone/>
            </a:pPr>
            <a:r>
              <a:rPr lang="en-US" dirty="0" smtClean="0"/>
              <a:t>1648 (Treaty of Westphalia)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1668 (</a:t>
            </a:r>
            <a:r>
              <a:rPr lang="en-US" dirty="0" err="1" smtClean="0">
                <a:sym typeface="Wingdings"/>
              </a:rPr>
              <a:t>Grimmelshausen</a:t>
            </a:r>
            <a:r>
              <a:rPr lang="en-US" dirty="0" smtClean="0">
                <a:sym typeface="Wingdings"/>
              </a:rPr>
              <a:t>, </a:t>
            </a:r>
            <a:r>
              <a:rPr lang="en-US" u="sng" dirty="0" err="1" smtClean="0">
                <a:sym typeface="Wingdings"/>
              </a:rPr>
              <a:t>Simplicissimus</a:t>
            </a:r>
            <a:r>
              <a:rPr lang="en-US" dirty="0" smtClean="0">
                <a:sym typeface="Wingdings"/>
              </a:rPr>
              <a:t>)</a:t>
            </a:r>
          </a:p>
          <a:p>
            <a:pPr>
              <a:buNone/>
            </a:pPr>
            <a:r>
              <a:rPr lang="en-US" dirty="0" smtClean="0">
                <a:sym typeface="Wingdings"/>
              </a:rPr>
              <a:t>The novel went though five editions in the year it appeared and had spawned fifteen different books with characters from the original book by 1675…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sym typeface="Wingdings"/>
              </a:rPr>
              <a:t>People probably thought it was funny…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3207" y="1600201"/>
            <a:ext cx="4029793" cy="292852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938599" y="4737021"/>
            <a:ext cx="34562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Matthias </a:t>
            </a:r>
            <a:r>
              <a:rPr lang="en-US" dirty="0" err="1" smtClean="0"/>
              <a:t>Habich</a:t>
            </a:r>
            <a:r>
              <a:rPr lang="en-US" dirty="0" smtClean="0"/>
              <a:t> as </a:t>
            </a:r>
            <a:r>
              <a:rPr lang="en-US" dirty="0" err="1" smtClean="0"/>
              <a:t>Simplicius</a:t>
            </a:r>
            <a:r>
              <a:rPr lang="en-US" dirty="0" smtClean="0"/>
              <a:t> in a</a:t>
            </a:r>
          </a:p>
          <a:p>
            <a:r>
              <a:rPr lang="en-US" dirty="0"/>
              <a:t>r</a:t>
            </a:r>
            <a:r>
              <a:rPr lang="en-US" dirty="0" smtClean="0"/>
              <a:t>eally bad German film of the book</a:t>
            </a:r>
          </a:p>
          <a:p>
            <a:r>
              <a:rPr lang="en-US" dirty="0"/>
              <a:t>f</a:t>
            </a:r>
            <a:r>
              <a:rPr lang="en-US" dirty="0" smtClean="0"/>
              <a:t>rom 1975… (dir. Fritz </a:t>
            </a:r>
            <a:r>
              <a:rPr lang="en-US" dirty="0" err="1" smtClean="0"/>
              <a:t>Umgelter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670340"/>
            <a:ext cx="8229600" cy="1143000"/>
          </a:xfrm>
        </p:spPr>
        <p:txBody>
          <a:bodyPr>
            <a:noAutofit/>
          </a:bodyPr>
          <a:lstStyle/>
          <a:p>
            <a:r>
              <a:rPr lang="en-US" sz="2000" dirty="0" smtClean="0"/>
              <a:t>But…</a:t>
            </a:r>
            <a:br>
              <a:rPr lang="en-US" sz="2000" dirty="0" smtClean="0"/>
            </a:br>
            <a:r>
              <a:rPr lang="en-US" sz="2000" dirty="0" smtClean="0">
                <a:solidFill>
                  <a:srgbClr val="FF0000"/>
                </a:solidFill>
              </a:rPr>
              <a:t>MY THESIS</a:t>
            </a:r>
            <a:r>
              <a:rPr lang="en-US" sz="2000" dirty="0" smtClean="0"/>
              <a:t>: For those who could read (the literate (upper) classes), it may have also been worth reading </a:t>
            </a:r>
            <a:r>
              <a:rPr lang="en-US" sz="2000" dirty="0" smtClean="0">
                <a:solidFill>
                  <a:srgbClr val="FF0000"/>
                </a:solidFill>
              </a:rPr>
              <a:t>not just as entertainment</a:t>
            </a:r>
            <a:r>
              <a:rPr lang="en-US" sz="2000" dirty="0" smtClean="0"/>
              <a:t>, but also </a:t>
            </a:r>
            <a:r>
              <a:rPr lang="en-US" sz="2000" i="1" dirty="0" smtClean="0">
                <a:solidFill>
                  <a:srgbClr val="FF0000"/>
                </a:solidFill>
              </a:rPr>
              <a:t>figuratively</a:t>
            </a:r>
            <a:r>
              <a:rPr lang="en-US" sz="2000" i="1" dirty="0" smtClean="0"/>
              <a:t> </a:t>
            </a:r>
            <a:r>
              <a:rPr lang="en-US" sz="2000" dirty="0" smtClean="0"/>
              <a:t>for its (</a:t>
            </a:r>
            <a:r>
              <a:rPr lang="en-US" sz="2000" dirty="0" smtClean="0">
                <a:solidFill>
                  <a:srgbClr val="FF0000"/>
                </a:solidFill>
              </a:rPr>
              <a:t>post-war</a:t>
            </a:r>
            <a:r>
              <a:rPr lang="en-US" sz="2000" dirty="0" smtClean="0"/>
              <a:t>)</a:t>
            </a:r>
            <a:r>
              <a:rPr lang="en-US" sz="2000" dirty="0" smtClean="0">
                <a:solidFill>
                  <a:srgbClr val="FF0000"/>
                </a:solidFill>
              </a:rPr>
              <a:t> commentary </a:t>
            </a:r>
            <a:r>
              <a:rPr lang="en-US" sz="2000" dirty="0" smtClean="0"/>
              <a:t>on the </a:t>
            </a:r>
            <a:r>
              <a:rPr lang="en-US" sz="2000" i="1" dirty="0" smtClean="0"/>
              <a:t>values of the world that the war (and the Peace) had created</a:t>
            </a:r>
            <a:r>
              <a:rPr lang="en-US" sz="2000" dirty="0" smtClean="0"/>
              <a:t>… 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6538428" y="3664220"/>
            <a:ext cx="25091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Treaty of Westphalia </a:t>
            </a:r>
          </a:p>
          <a:p>
            <a:r>
              <a:rPr lang="en-US" dirty="0" smtClean="0"/>
              <a:t>(1648)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71" y="2271505"/>
            <a:ext cx="4958589" cy="40780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Literal vs. Allegorical (“figurative”) Reading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							</a:t>
            </a:r>
            <a:r>
              <a:rPr lang="en-US" sz="3613" dirty="0" smtClean="0"/>
              <a:t>   </a:t>
            </a:r>
            <a:r>
              <a:rPr lang="en-US" sz="3613" u="sng" dirty="0" smtClean="0">
                <a:solidFill>
                  <a:srgbClr val="FF0000"/>
                </a:solidFill>
              </a:rPr>
              <a:t>Allegory</a:t>
            </a:r>
            <a:r>
              <a:rPr lang="en-US" sz="3613" dirty="0" smtClean="0">
                <a:solidFill>
                  <a:srgbClr val="FF0000"/>
                </a:solidFill>
              </a:rPr>
              <a:t> 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b="1" dirty="0" smtClean="0"/>
              <a:t>a. </a:t>
            </a:r>
            <a:r>
              <a:rPr lang="en-US" dirty="0" smtClean="0">
                <a:solidFill>
                  <a:srgbClr val="FFFFFF"/>
                </a:solidFill>
              </a:rPr>
              <a:t>The representation of abstract ideas or principles by characters, figures, or events in narrative, dramatic, or pictorial form.</a:t>
            </a:r>
          </a:p>
          <a:p>
            <a:pPr marL="514350" indent="-514350">
              <a:buAutoNum type="arabicPeriod"/>
            </a:pPr>
            <a:endParaRPr lang="en-US" dirty="0" smtClean="0">
              <a:solidFill>
                <a:srgbClr val="FFFFFF"/>
              </a:solidFill>
            </a:endParaRPr>
          </a:p>
          <a:p>
            <a:pPr>
              <a:buNone/>
            </a:pPr>
            <a:r>
              <a:rPr lang="en-US" b="1" dirty="0" smtClean="0"/>
              <a:t>       </a:t>
            </a:r>
            <a:r>
              <a:rPr lang="en-US" b="1" dirty="0" err="1" smtClean="0"/>
              <a:t>b</a:t>
            </a:r>
            <a:r>
              <a:rPr lang="en-US" b="1" dirty="0" smtClean="0"/>
              <a:t>. </a:t>
            </a:r>
            <a:r>
              <a:rPr lang="en-US" dirty="0" smtClean="0"/>
              <a:t>A story, picture, or play employing such representation. John Bunyan's </a:t>
            </a:r>
            <a:r>
              <a:rPr lang="en-US" i="1" dirty="0" smtClean="0"/>
              <a:t>Pilgrim's Progress</a:t>
            </a:r>
            <a:r>
              <a:rPr lang="en-US" dirty="0" smtClean="0"/>
              <a:t> and Herman Melville's </a:t>
            </a:r>
            <a:r>
              <a:rPr lang="en-US" i="1" dirty="0" smtClean="0"/>
              <a:t>Moby Dick</a:t>
            </a:r>
            <a:r>
              <a:rPr lang="en-US" dirty="0" smtClean="0"/>
              <a:t> are allegories.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2. </a:t>
            </a:r>
            <a:r>
              <a:rPr lang="en-US" dirty="0" smtClean="0"/>
              <a:t>A symbolic representation: The blindfolded figure with scales is an allegory of justice.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Literal vs. Allegorical (“figurative”) Reading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							</a:t>
            </a:r>
            <a:r>
              <a:rPr lang="en-US" sz="3613" dirty="0" smtClean="0"/>
              <a:t>   </a:t>
            </a:r>
            <a:r>
              <a:rPr lang="en-US" sz="3613" u="sng" dirty="0" smtClean="0"/>
              <a:t>Allegory</a:t>
            </a:r>
            <a:r>
              <a:rPr lang="en-US" sz="3613" dirty="0" smtClean="0"/>
              <a:t> 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b="1" dirty="0" smtClean="0"/>
              <a:t>a. </a:t>
            </a:r>
            <a:r>
              <a:rPr lang="en-US" dirty="0" smtClean="0">
                <a:solidFill>
                  <a:srgbClr val="FF0000"/>
                </a:solidFill>
              </a:rPr>
              <a:t>The representation of </a:t>
            </a:r>
            <a:r>
              <a:rPr lang="en-US" dirty="0" smtClean="0"/>
              <a:t>abstract ideas or principles </a:t>
            </a:r>
            <a:r>
              <a:rPr lang="en-US" dirty="0" smtClean="0">
                <a:solidFill>
                  <a:srgbClr val="FF0000"/>
                </a:solidFill>
              </a:rPr>
              <a:t>by </a:t>
            </a:r>
            <a:r>
              <a:rPr lang="en-US" dirty="0" smtClean="0">
                <a:solidFill>
                  <a:srgbClr val="FFFFFF"/>
                </a:solidFill>
              </a:rPr>
              <a:t>characters, figures, or events </a:t>
            </a:r>
            <a:r>
              <a:rPr lang="en-US" dirty="0" smtClean="0">
                <a:solidFill>
                  <a:srgbClr val="FF0000"/>
                </a:solidFill>
              </a:rPr>
              <a:t>in narrative, dramatic, or pictorial form.</a:t>
            </a:r>
          </a:p>
          <a:p>
            <a:pPr marL="514350" indent="-514350">
              <a:buAutoNum type="arabicPeriod"/>
            </a:pPr>
            <a:endParaRPr lang="en-US" dirty="0" smtClean="0">
              <a:solidFill>
                <a:schemeClr val="accent6"/>
              </a:solidFill>
            </a:endParaRPr>
          </a:p>
          <a:p>
            <a:pPr>
              <a:buNone/>
            </a:pPr>
            <a:r>
              <a:rPr lang="en-US" b="1" dirty="0" smtClean="0"/>
              <a:t>      </a:t>
            </a:r>
            <a:r>
              <a:rPr lang="en-US" b="1" dirty="0" err="1" smtClean="0"/>
              <a:t>b</a:t>
            </a:r>
            <a:r>
              <a:rPr lang="en-US" b="1" dirty="0" smtClean="0"/>
              <a:t>. </a:t>
            </a:r>
            <a:r>
              <a:rPr lang="en-US" dirty="0" smtClean="0"/>
              <a:t>A story, picture, or play employing such representation. John Bunyan's </a:t>
            </a:r>
            <a:r>
              <a:rPr lang="en-US" i="1" dirty="0" smtClean="0"/>
              <a:t>Pilgrim's Progress</a:t>
            </a:r>
            <a:r>
              <a:rPr lang="en-US" dirty="0" smtClean="0"/>
              <a:t> and Herman Melville's </a:t>
            </a:r>
            <a:r>
              <a:rPr lang="en-US" i="1" dirty="0" smtClean="0"/>
              <a:t>Moby Dick</a:t>
            </a:r>
            <a:r>
              <a:rPr lang="en-US" dirty="0" smtClean="0"/>
              <a:t> are allegories.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2. </a:t>
            </a:r>
            <a:r>
              <a:rPr lang="en-US" dirty="0" smtClean="0"/>
              <a:t>A symbolic representation: The blindfolded figure with scales is an allegory of justice.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885" y="274638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Proving my thesis…</a:t>
            </a:r>
            <a:br>
              <a:rPr lang="en-US" sz="2400" dirty="0" smtClean="0"/>
            </a:br>
            <a:r>
              <a:rPr lang="en-US" sz="2400" dirty="0" smtClean="0"/>
              <a:t>Reading beyond the Literal:</a:t>
            </a:r>
            <a:br>
              <a:rPr lang="en-US" sz="2400" dirty="0" smtClean="0"/>
            </a:br>
            <a:r>
              <a:rPr lang="en-US" sz="2400" dirty="0" smtClean="0"/>
              <a:t>Brutality, Sex, and Bathroom Humor in </a:t>
            </a:r>
            <a:r>
              <a:rPr lang="en-US" sz="2400" dirty="0" err="1" smtClean="0"/>
              <a:t>Grimmelshausen</a:t>
            </a:r>
            <a:r>
              <a:rPr lang="en-US" sz="2400" dirty="0" smtClean="0"/>
              <a:t>, </a:t>
            </a:r>
            <a:r>
              <a:rPr lang="en-US" sz="2400" u="sng" dirty="0" err="1" smtClean="0"/>
              <a:t>Simplicissimus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 bright="-5000" contrast="50000"/>
          </a:blip>
          <a:stretch>
            <a:fillRect/>
          </a:stretch>
        </p:blipFill>
        <p:spPr>
          <a:xfrm>
            <a:off x="324666" y="1713884"/>
            <a:ext cx="5871952" cy="25332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lum bright="-19000" contrast="64000"/>
          </a:blip>
          <a:stretch>
            <a:fillRect/>
          </a:stretch>
        </p:blipFill>
        <p:spPr>
          <a:xfrm>
            <a:off x="5953124" y="4247112"/>
            <a:ext cx="3142883" cy="23265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4666" y="4489473"/>
            <a:ext cx="522523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Jacques </a:t>
            </a:r>
            <a:r>
              <a:rPr lang="en-US" sz="2000" dirty="0" err="1" smtClean="0"/>
              <a:t>Callot</a:t>
            </a:r>
            <a:r>
              <a:rPr lang="en-US" sz="2000" dirty="0" smtClean="0"/>
              <a:t>, “The Wheel” (The Great Miseries</a:t>
            </a:r>
          </a:p>
          <a:p>
            <a:r>
              <a:rPr lang="en-US" sz="2000" dirty="0" smtClean="0"/>
              <a:t>Of War) (1633) </a:t>
            </a:r>
          </a:p>
          <a:p>
            <a:r>
              <a:rPr lang="en-US" sz="2000" dirty="0" smtClean="0">
                <a:solidFill>
                  <a:srgbClr val="FFFFFF"/>
                </a:solidFill>
              </a:rPr>
              <a:t> LOTS of </a:t>
            </a:r>
            <a:r>
              <a:rPr lang="en-US" sz="2000" dirty="0" smtClean="0">
                <a:solidFill>
                  <a:srgbClr val="FF0000"/>
                </a:solidFill>
              </a:rPr>
              <a:t>BRUTALITY</a:t>
            </a:r>
            <a:r>
              <a:rPr lang="en-US" sz="2000" dirty="0" smtClean="0">
                <a:solidFill>
                  <a:srgbClr val="FFFFFF"/>
                </a:solidFill>
              </a:rPr>
              <a:t> TO BODIES </a:t>
            </a:r>
            <a:r>
              <a:rPr lang="en-US" sz="2000" dirty="0" smtClean="0"/>
              <a:t>in </a:t>
            </a:r>
            <a:r>
              <a:rPr lang="en-US" sz="2000" u="sng" dirty="0" err="1" smtClean="0"/>
              <a:t>Simplicissimus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(again, compare pp. 7 and 24) </a:t>
            </a:r>
            <a:r>
              <a:rPr lang="en-US" sz="2000" dirty="0" err="1" smtClean="0">
                <a:sym typeface="Wingdings"/>
              </a:rPr>
              <a:t></a:t>
            </a:r>
            <a:r>
              <a:rPr lang="en-US" sz="2000" dirty="0" smtClean="0">
                <a:sym typeface="Wingdings"/>
              </a:rPr>
              <a:t> Simone Weil?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0654" y="274638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More Focus on the Body: </a:t>
            </a:r>
            <a:br>
              <a:rPr lang="en-US" sz="2400" dirty="0" smtClean="0"/>
            </a:br>
            <a:r>
              <a:rPr lang="en-US" sz="2400" dirty="0" smtClean="0"/>
              <a:t>Sex and Bathroom Humor as </a:t>
            </a:r>
            <a:br>
              <a:rPr lang="en-US" sz="2400" dirty="0" smtClean="0"/>
            </a:br>
            <a:r>
              <a:rPr lang="en-US" sz="2400" dirty="0" smtClean="0"/>
              <a:t>“</a:t>
            </a:r>
            <a:r>
              <a:rPr lang="en-US" sz="2400" dirty="0" err="1" smtClean="0"/>
              <a:t>State(s</a:t>
            </a:r>
            <a:r>
              <a:rPr lang="en-US" sz="2400" dirty="0" smtClean="0"/>
              <a:t>) of Nature”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31354" y="684584"/>
            <a:ext cx="4038600" cy="5441579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The “Goose Jail” and the </a:t>
            </a:r>
            <a:r>
              <a:rPr lang="en-US" dirty="0" smtClean="0">
                <a:solidFill>
                  <a:srgbClr val="FF0000"/>
                </a:solidFill>
              </a:rPr>
              <a:t>Goose and the Gander </a:t>
            </a:r>
            <a:r>
              <a:rPr lang="en-US" dirty="0" smtClean="0"/>
              <a:t>(Book Two, pp. 53-4)</a:t>
            </a:r>
          </a:p>
          <a:p>
            <a:pPr>
              <a:buNone/>
            </a:pPr>
            <a:r>
              <a:rPr lang="en-US" dirty="0" smtClean="0"/>
              <a:t>Of “</a:t>
            </a:r>
            <a:r>
              <a:rPr lang="en-US" dirty="0" smtClean="0">
                <a:solidFill>
                  <a:srgbClr val="FF0000"/>
                </a:solidFill>
              </a:rPr>
              <a:t>Fiendish Farts</a:t>
            </a:r>
            <a:r>
              <a:rPr lang="en-US" dirty="0" smtClean="0"/>
              <a:t>” (Book One, pp. 45-46), “Tornados” (</a:t>
            </a:r>
            <a:r>
              <a:rPr lang="en-US" dirty="0" err="1" smtClean="0"/>
              <a:t>p</a:t>
            </a:r>
            <a:r>
              <a:rPr lang="en-US" dirty="0" smtClean="0"/>
              <a:t>. 49), and Self “Soiling” (Book One, </a:t>
            </a:r>
            <a:r>
              <a:rPr lang="en-US" dirty="0" err="1" smtClean="0"/>
              <a:t>p</a:t>
            </a:r>
            <a:r>
              <a:rPr lang="en-US" dirty="0" smtClean="0"/>
              <a:t>. 52 / Book Two, </a:t>
            </a:r>
            <a:r>
              <a:rPr lang="en-US" dirty="0" err="1" smtClean="0"/>
              <a:t>p</a:t>
            </a:r>
            <a:r>
              <a:rPr lang="en-US" dirty="0" smtClean="0"/>
              <a:t>. 61)</a:t>
            </a:r>
          </a:p>
          <a:p>
            <a:pPr>
              <a:buNone/>
            </a:pPr>
            <a:r>
              <a:rPr lang="en-US" dirty="0" smtClean="0"/>
              <a:t>Read </a:t>
            </a:r>
            <a:r>
              <a:rPr lang="en-US" dirty="0" smtClean="0">
                <a:solidFill>
                  <a:srgbClr val="FF0000"/>
                </a:solidFill>
              </a:rPr>
              <a:t>literally</a:t>
            </a:r>
            <a:r>
              <a:rPr lang="en-US" dirty="0" smtClean="0"/>
              <a:t>, these scenes are, well, over the top, even gross…</a:t>
            </a:r>
          </a:p>
          <a:p>
            <a:pPr>
              <a:buNone/>
            </a:pPr>
            <a:r>
              <a:rPr lang="en-US" dirty="0" smtClean="0"/>
              <a:t>But read </a:t>
            </a:r>
            <a:r>
              <a:rPr lang="en-US" dirty="0" smtClean="0">
                <a:solidFill>
                  <a:srgbClr val="FF0000"/>
                </a:solidFill>
              </a:rPr>
              <a:t>“allegorically”/ “figuratively,</a:t>
            </a:r>
            <a:r>
              <a:rPr lang="en-US" dirty="0" smtClean="0"/>
              <a:t>” they suggest we think about the </a:t>
            </a:r>
            <a:r>
              <a:rPr lang="en-US" dirty="0" smtClean="0">
                <a:solidFill>
                  <a:srgbClr val="FF0000"/>
                </a:solidFill>
              </a:rPr>
              <a:t>“the abstract idea” </a:t>
            </a:r>
            <a:r>
              <a:rPr lang="en-US" dirty="0" smtClean="0"/>
              <a:t>of what happens when humans give in to / are controlled by their ‘natural’ appetites and bodily needs…</a:t>
            </a:r>
          </a:p>
          <a:p>
            <a:pPr>
              <a:buNone/>
            </a:pPr>
            <a:r>
              <a:rPr lang="en-US" dirty="0" err="1" smtClean="0"/>
              <a:t>Simplicius</a:t>
            </a:r>
            <a:r>
              <a:rPr lang="en-US" dirty="0" smtClean="0"/>
              <a:t>:  “I didn’t think it at all bad to let nature take her course” (Book One, </a:t>
            </a:r>
            <a:r>
              <a:rPr lang="en-US" dirty="0" err="1" smtClean="0"/>
              <a:t>p</a:t>
            </a:r>
            <a:r>
              <a:rPr lang="en-US" dirty="0" smtClean="0"/>
              <a:t>. 46) / Okay, but…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 bright="-8000" contrast="32000"/>
          </a:blip>
          <a:stretch>
            <a:fillRect/>
          </a:stretch>
        </p:blipFill>
        <p:spPr>
          <a:xfrm>
            <a:off x="4731857" y="2167413"/>
            <a:ext cx="4286105" cy="304313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76172" y="5479830"/>
            <a:ext cx="43417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Brueghel, “The Battle between Carnival and </a:t>
            </a:r>
          </a:p>
          <a:p>
            <a:r>
              <a:rPr lang="en-US" dirty="0" smtClean="0"/>
              <a:t>Lent” (1559)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In the novel, giving in to “natural” appetites (for booze and sex) and other natural “forces” </a:t>
            </a:r>
            <a:r>
              <a:rPr lang="en-US" sz="2400" dirty="0" smtClean="0">
                <a:solidFill>
                  <a:srgbClr val="FF0000"/>
                </a:solidFill>
              </a:rPr>
              <a:t>that you </a:t>
            </a:r>
            <a:r>
              <a:rPr lang="en-US" sz="2400" i="1" dirty="0" smtClean="0">
                <a:solidFill>
                  <a:srgbClr val="FF0000"/>
                </a:solidFill>
              </a:rPr>
              <a:t>think</a:t>
            </a:r>
            <a:r>
              <a:rPr lang="en-US" sz="2400" dirty="0" smtClean="0">
                <a:solidFill>
                  <a:srgbClr val="FF0000"/>
                </a:solidFill>
              </a:rPr>
              <a:t> you control </a:t>
            </a:r>
            <a:r>
              <a:rPr lang="en-US" sz="2400" dirty="0" smtClean="0"/>
              <a:t>(“je </a:t>
            </a:r>
            <a:r>
              <a:rPr lang="en-US" sz="2400" dirty="0" err="1" smtClean="0"/>
              <a:t>pète</a:t>
            </a:r>
            <a:r>
              <a:rPr lang="en-US" sz="2400" dirty="0" smtClean="0"/>
              <a:t>, je </a:t>
            </a:r>
            <a:r>
              <a:rPr lang="en-US" sz="2400" dirty="0" err="1" smtClean="0"/>
              <a:t>pète</a:t>
            </a:r>
            <a:r>
              <a:rPr lang="en-US" sz="2400" dirty="0" smtClean="0"/>
              <a:t>,” </a:t>
            </a:r>
            <a:r>
              <a:rPr lang="en-US" sz="2400" dirty="0" err="1" smtClean="0"/>
              <a:t>p</a:t>
            </a:r>
            <a:r>
              <a:rPr lang="en-US" sz="2400" dirty="0" smtClean="0"/>
              <a:t>. 49) creates a “</a:t>
            </a:r>
            <a:r>
              <a:rPr lang="en-US" sz="2400" dirty="0"/>
              <a:t>w</a:t>
            </a:r>
            <a:r>
              <a:rPr lang="en-US" sz="2400" dirty="0" smtClean="0"/>
              <a:t>ar of all against all”!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09034" y="1600200"/>
            <a:ext cx="4038600" cy="45259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The Banquet </a:t>
            </a:r>
            <a:r>
              <a:rPr lang="en-US" dirty="0" smtClean="0"/>
              <a:t>(Book One, </a:t>
            </a:r>
            <a:r>
              <a:rPr lang="en-US" dirty="0" err="1" smtClean="0"/>
              <a:t>p</a:t>
            </a:r>
            <a:r>
              <a:rPr lang="en-US" dirty="0" smtClean="0"/>
              <a:t>. 50)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“Toward the end serious fighting broke out; they were throwing glasses, tumblers, plates, and dishes, using their fists, chairs and chair legs, swords, and other handy objects to strike at each other, and quite a few were wounded.”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LITERALLY</a:t>
            </a:r>
            <a:r>
              <a:rPr lang="en-US" dirty="0" smtClean="0"/>
              <a:t> – A massive food fight?</a:t>
            </a:r>
          </a:p>
          <a:p>
            <a:pPr>
              <a:buNone/>
            </a:pPr>
            <a:r>
              <a:rPr lang="en-US" dirty="0" smtClean="0"/>
              <a:t>But read </a:t>
            </a:r>
            <a:r>
              <a:rPr lang="en-US" dirty="0" smtClean="0">
                <a:solidFill>
                  <a:srgbClr val="FF0000"/>
                </a:solidFill>
              </a:rPr>
              <a:t>FIGURATIVELY</a:t>
            </a:r>
            <a:r>
              <a:rPr lang="en-US" dirty="0" smtClean="0"/>
              <a:t> – a “state of nature” of all-against-all / every man for himself…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u="sng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 bright="6000" contrast="50000"/>
          </a:blip>
          <a:srcRect r="6497"/>
          <a:stretch>
            <a:fillRect/>
          </a:stretch>
        </p:blipFill>
        <p:spPr>
          <a:xfrm>
            <a:off x="4447634" y="1854168"/>
            <a:ext cx="4377644" cy="359720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65133" y="5473005"/>
            <a:ext cx="41216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Abraham </a:t>
            </a:r>
            <a:r>
              <a:rPr lang="en-US" dirty="0" err="1" smtClean="0"/>
              <a:t>Diepraaem</a:t>
            </a:r>
            <a:r>
              <a:rPr lang="en-US" dirty="0" smtClean="0"/>
              <a:t> (1622-70), “Peasants </a:t>
            </a:r>
          </a:p>
          <a:p>
            <a:r>
              <a:rPr lang="en-US" dirty="0" smtClean="0"/>
              <a:t>Brawling in a Tavern Interior”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If it’s the case that humans ‘naturally’ fall into “wars of all against all,” various </a:t>
            </a:r>
            <a:r>
              <a:rPr lang="en-US" dirty="0" smtClean="0">
                <a:solidFill>
                  <a:srgbClr val="FF0000"/>
                </a:solidFill>
              </a:rPr>
              <a:t>cultural / social / political “controls”</a:t>
            </a:r>
            <a:r>
              <a:rPr lang="en-US" dirty="0" smtClean="0"/>
              <a:t> become acceptable, even desirable…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44467" y="345174"/>
            <a:ext cx="8229600" cy="1143000"/>
          </a:xfrm>
        </p:spPr>
        <p:txBody>
          <a:bodyPr>
            <a:noAutofit/>
          </a:bodyPr>
          <a:lstStyle/>
          <a:p>
            <a:r>
              <a:rPr lang="en-US" sz="2000" dirty="0" smtClean="0"/>
              <a:t>Thomas Hobbes (1588-1679) / English</a:t>
            </a:r>
            <a:br>
              <a:rPr lang="en-US" sz="2000" dirty="0" smtClean="0"/>
            </a:br>
            <a:r>
              <a:rPr lang="en-US" sz="2000" dirty="0" smtClean="0"/>
              <a:t> political philosopher / </a:t>
            </a:r>
            <a:r>
              <a:rPr lang="en-US" sz="2000" u="sng" dirty="0" smtClean="0"/>
              <a:t>Leviathan</a:t>
            </a:r>
            <a:r>
              <a:rPr lang="en-US" sz="2000" dirty="0" smtClean="0"/>
              <a:t> (1651) /</a:t>
            </a:r>
            <a:br>
              <a:rPr lang="en-US" sz="2000" dirty="0" smtClean="0"/>
            </a:br>
            <a:r>
              <a:rPr lang="en-US" sz="2000" dirty="0" smtClean="0"/>
              <a:t>Book XIII</a:t>
            </a: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393700" y="345174"/>
            <a:ext cx="4038600" cy="651282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/>
              <a:t>In his “natural” state (before civil and political society)</a:t>
            </a:r>
            <a:r>
              <a:rPr lang="en-US" sz="1800" dirty="0" smtClean="0">
                <a:solidFill>
                  <a:srgbClr val="FF0000"/>
                </a:solidFill>
              </a:rPr>
              <a:t>, it’s every man for himself</a:t>
            </a:r>
            <a:r>
              <a:rPr lang="en-US" sz="1800" dirty="0" smtClean="0"/>
              <a:t>…</a:t>
            </a:r>
          </a:p>
          <a:p>
            <a:pPr>
              <a:buNone/>
            </a:pPr>
            <a:r>
              <a:rPr lang="en-US" sz="1800" dirty="0" smtClean="0"/>
              <a:t>“Hereby it is manifest that during the time men live without a common Power to keep them all in awe, they are in that condition which is called </a:t>
            </a:r>
            <a:r>
              <a:rPr lang="en-US" sz="1800" dirty="0" err="1" smtClean="0"/>
              <a:t>Warre</a:t>
            </a:r>
            <a:r>
              <a:rPr lang="en-US" sz="1800" dirty="0" smtClean="0"/>
              <a:t>; and </a:t>
            </a:r>
            <a:r>
              <a:rPr lang="en-US" sz="1800" dirty="0" smtClean="0">
                <a:solidFill>
                  <a:srgbClr val="FF0000"/>
                </a:solidFill>
              </a:rPr>
              <a:t>such a </a:t>
            </a:r>
            <a:r>
              <a:rPr lang="en-US" sz="1800" dirty="0" err="1" smtClean="0">
                <a:solidFill>
                  <a:srgbClr val="FF0000"/>
                </a:solidFill>
              </a:rPr>
              <a:t>warre</a:t>
            </a:r>
            <a:r>
              <a:rPr lang="en-US" sz="1800" dirty="0" smtClean="0">
                <a:solidFill>
                  <a:srgbClr val="FF0000"/>
                </a:solidFill>
              </a:rPr>
              <a:t> as is of every man against every man</a:t>
            </a:r>
            <a:r>
              <a:rPr lang="en-US" sz="1800" dirty="0" smtClean="0"/>
              <a:t>; [this is a condition of] </a:t>
            </a:r>
            <a:r>
              <a:rPr lang="en-US" sz="1800" dirty="0" err="1" smtClean="0"/>
              <a:t>continuall</a:t>
            </a:r>
            <a:r>
              <a:rPr lang="en-US" sz="1800" dirty="0" smtClean="0"/>
              <a:t> </a:t>
            </a:r>
            <a:r>
              <a:rPr lang="en-US" sz="1800" dirty="0" err="1" smtClean="0"/>
              <a:t>Feare</a:t>
            </a:r>
            <a:r>
              <a:rPr lang="en-US" sz="1800" dirty="0" smtClean="0"/>
              <a:t>, and danger of violent death; And the life of man [is] solitary, </a:t>
            </a:r>
            <a:r>
              <a:rPr lang="en-US" sz="1800" dirty="0" err="1" smtClean="0"/>
              <a:t>poore</a:t>
            </a:r>
            <a:r>
              <a:rPr lang="en-US" sz="1800" dirty="0" smtClean="0"/>
              <a:t>, nasty, brutish, and short.”</a:t>
            </a:r>
          </a:p>
          <a:p>
            <a:pPr>
              <a:buNone/>
            </a:pPr>
            <a:r>
              <a:rPr lang="en-US" sz="1800" dirty="0" smtClean="0"/>
              <a:t>Because of this “</a:t>
            </a:r>
            <a:r>
              <a:rPr lang="en-US" sz="1800" dirty="0" err="1" smtClean="0"/>
              <a:t>Feare</a:t>
            </a:r>
            <a:r>
              <a:rPr lang="en-US" sz="1800" dirty="0" smtClean="0"/>
              <a:t>,” </a:t>
            </a:r>
            <a:r>
              <a:rPr lang="en-US" sz="1800" dirty="0" smtClean="0">
                <a:solidFill>
                  <a:srgbClr val="FF0000"/>
                </a:solidFill>
              </a:rPr>
              <a:t>men submit to a </a:t>
            </a:r>
            <a:r>
              <a:rPr lang="en-US" sz="1800" dirty="0" smtClean="0"/>
              <a:t>“sovereign” </a:t>
            </a:r>
            <a:r>
              <a:rPr lang="en-US" sz="1800" dirty="0" smtClean="0">
                <a:solidFill>
                  <a:srgbClr val="FF0000"/>
                </a:solidFill>
              </a:rPr>
              <a:t>authority to </a:t>
            </a:r>
            <a:r>
              <a:rPr lang="en-US" sz="1800" i="1" dirty="0" smtClean="0">
                <a:solidFill>
                  <a:srgbClr val="FF0000"/>
                </a:solidFill>
              </a:rPr>
              <a:t>protect </a:t>
            </a:r>
            <a:r>
              <a:rPr lang="en-US" sz="1800" dirty="0" smtClean="0">
                <a:solidFill>
                  <a:srgbClr val="FF0000"/>
                </a:solidFill>
              </a:rPr>
              <a:t>themselves – both from one another and from themselves! </a:t>
            </a:r>
          </a:p>
          <a:p>
            <a:pPr>
              <a:buNone/>
            </a:pPr>
            <a:r>
              <a:rPr lang="en-US" sz="1800" dirty="0" smtClean="0"/>
              <a:t>This </a:t>
            </a:r>
            <a:r>
              <a:rPr lang="en-US" sz="1800" dirty="0" smtClean="0">
                <a:solidFill>
                  <a:srgbClr val="FF0000"/>
                </a:solidFill>
              </a:rPr>
              <a:t>“sovereign”</a:t>
            </a:r>
            <a:r>
              <a:rPr lang="en-US" sz="1800" dirty="0" smtClean="0"/>
              <a:t> has “</a:t>
            </a:r>
            <a:r>
              <a:rPr lang="en-US" sz="1800" dirty="0" smtClean="0">
                <a:solidFill>
                  <a:srgbClr val="FF0000"/>
                </a:solidFill>
              </a:rPr>
              <a:t>sovereign power</a:t>
            </a:r>
            <a:r>
              <a:rPr lang="en-US" sz="1800" dirty="0" smtClean="0"/>
              <a:t>; and every one besides [is] his subject.” (chapter XVII)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 bright="-19000" contrast="6000"/>
          </a:blip>
          <a:stretch>
            <a:fillRect/>
          </a:stretch>
        </p:blipFill>
        <p:spPr>
          <a:xfrm>
            <a:off x="5271929" y="1488174"/>
            <a:ext cx="3052129" cy="468775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71929" y="6175931"/>
            <a:ext cx="3194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Frontispiece of </a:t>
            </a:r>
            <a:r>
              <a:rPr lang="en-US" u="sng" dirty="0" smtClean="0"/>
              <a:t>Leviathan</a:t>
            </a:r>
            <a:r>
              <a:rPr lang="en-US" dirty="0" smtClean="0"/>
              <a:t> (1651)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(Modern) Sovereignty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Really complicated…</a:t>
            </a:r>
          </a:p>
          <a:p>
            <a:pPr>
              <a:buNone/>
            </a:pPr>
            <a:r>
              <a:rPr lang="en-US" dirty="0" smtClean="0"/>
              <a:t>Much debated…</a:t>
            </a:r>
          </a:p>
          <a:p>
            <a:pPr>
              <a:buNone/>
            </a:pPr>
            <a:r>
              <a:rPr lang="en-US" dirty="0" smtClean="0"/>
              <a:t>The gist of it is…</a:t>
            </a:r>
          </a:p>
          <a:p>
            <a:pPr>
              <a:buNone/>
            </a:pPr>
            <a:r>
              <a:rPr lang="en-US" dirty="0" smtClean="0"/>
              <a:t>In a state, sovereign power is held by (as Hobbes said) a “Man” or “assembly of Men” when there is </a:t>
            </a:r>
            <a:r>
              <a:rPr lang="en-US" dirty="0" smtClean="0">
                <a:solidFill>
                  <a:srgbClr val="FF0000"/>
                </a:solidFill>
              </a:rPr>
              <a:t>no other power above it (or them) that can compete with him (or them) or limit his (or their) power</a:t>
            </a:r>
            <a:r>
              <a:rPr lang="en-US" dirty="0" smtClean="0"/>
              <a:t>…</a:t>
            </a:r>
          </a:p>
          <a:p>
            <a:pPr>
              <a:buNone/>
            </a:pPr>
            <a:r>
              <a:rPr lang="en-US" dirty="0" smtClean="0"/>
              <a:t>Hobbes calls this “sovereign power” the Leviathan, the “</a:t>
            </a:r>
            <a:r>
              <a:rPr lang="en-US" dirty="0" err="1" smtClean="0"/>
              <a:t>Mortall</a:t>
            </a:r>
            <a:r>
              <a:rPr lang="en-US" dirty="0" smtClean="0"/>
              <a:t> God” to whom “wee owe under the Immortal God, our peace and </a:t>
            </a:r>
            <a:r>
              <a:rPr lang="en-US" dirty="0" err="1" smtClean="0"/>
              <a:t>defence</a:t>
            </a:r>
            <a:r>
              <a:rPr lang="en-US" dirty="0" smtClean="0"/>
              <a:t>” (chapter XVII)</a:t>
            </a:r>
          </a:p>
          <a:p>
            <a:pPr>
              <a:buNone/>
            </a:pPr>
            <a:r>
              <a:rPr lang="en-US" dirty="0" smtClean="0"/>
              <a:t>COMPARE (earlier / other) forms of power? </a:t>
            </a:r>
            <a:r>
              <a:rPr lang="en-US" dirty="0" smtClean="0">
                <a:solidFill>
                  <a:srgbClr val="FF0000"/>
                </a:solidFill>
              </a:rPr>
              <a:t>AGAMEMNON vs. ACHILLES?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In the Treaty of Westphalia – </a:t>
            </a:r>
            <a:r>
              <a:rPr lang="en-US" sz="2000" dirty="0" smtClean="0">
                <a:solidFill>
                  <a:srgbClr val="FF0000"/>
                </a:solidFill>
              </a:rPr>
              <a:t>designed to end the Thirty Years’ War as (an apparently unending) state of “war of all against all”</a:t>
            </a:r>
            <a:r>
              <a:rPr lang="en-US" sz="2000" dirty="0" smtClean="0"/>
              <a:t> – “sovereign authority” was indeed given over into the hands of the “</a:t>
            </a:r>
            <a:r>
              <a:rPr lang="en-US" sz="2000" dirty="0" smtClean="0">
                <a:solidFill>
                  <a:srgbClr val="FF0000"/>
                </a:solidFill>
              </a:rPr>
              <a:t>state</a:t>
            </a:r>
            <a:r>
              <a:rPr lang="en-US" sz="2000" dirty="0" smtClean="0"/>
              <a:t>” (both lots of smaller polities and the emerging territorial (nation) states of Sweden and France)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1854200" y="5893694"/>
            <a:ext cx="4814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Treaty of Westphalia (1648) – 109 signatories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200" y="1607960"/>
            <a:ext cx="5153344" cy="4238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Why am I telling you all this?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70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667" dirty="0" smtClean="0"/>
              <a:t>Because: In </a:t>
            </a:r>
            <a:r>
              <a:rPr lang="en-US" sz="2667" dirty="0" err="1" smtClean="0"/>
              <a:t>Grimmelshausen’s</a:t>
            </a:r>
            <a:r>
              <a:rPr lang="en-US" sz="2667" dirty="0" smtClean="0"/>
              <a:t> novel, we don’t see actual “states” all that often / Rather, we see “authorities” who control the “state of nature” by taking charge, </a:t>
            </a:r>
            <a:r>
              <a:rPr lang="en-US" sz="2667" dirty="0" smtClean="0">
                <a:solidFill>
                  <a:srgbClr val="FF0000"/>
                </a:solidFill>
              </a:rPr>
              <a:t>often in brutal and authoritarian ways,</a:t>
            </a:r>
            <a:r>
              <a:rPr lang="en-US" sz="2667" dirty="0" smtClean="0"/>
              <a:t> within their jurisdictions…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1845337"/>
            <a:ext cx="8229600" cy="465690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595" dirty="0" smtClean="0"/>
              <a:t>- </a:t>
            </a:r>
            <a:r>
              <a:rPr lang="en-US" sz="2400" dirty="0" smtClean="0"/>
              <a:t>The ‘War” of the Banquet (in the walled city of Hanau)</a:t>
            </a:r>
          </a:p>
          <a:p>
            <a:pPr>
              <a:buNone/>
            </a:pPr>
            <a:r>
              <a:rPr lang="en-US" sz="2400" dirty="0" smtClean="0"/>
              <a:t>			 “My master soon quelled the riot” (Book One, </a:t>
            </a:r>
            <a:r>
              <a:rPr lang="en-US" sz="2400" dirty="0" err="1" smtClean="0"/>
              <a:t>p</a:t>
            </a:r>
            <a:r>
              <a:rPr lang="en-US" sz="2400" dirty="0" smtClean="0"/>
              <a:t>. 50)</a:t>
            </a:r>
          </a:p>
          <a:p>
            <a:pPr>
              <a:buNone/>
            </a:pPr>
            <a:r>
              <a:rPr lang="en-US" sz="2400" dirty="0" smtClean="0"/>
              <a:t>- Punishment of the Drunk “Lieutenant” who murders Old </a:t>
            </a:r>
            <a:r>
              <a:rPr lang="en-US" sz="2400" dirty="0" err="1" smtClean="0"/>
              <a:t>Heartbrother</a:t>
            </a:r>
            <a:r>
              <a:rPr lang="en-US" sz="2400" dirty="0" smtClean="0"/>
              <a:t> in the imperial camp:</a:t>
            </a:r>
          </a:p>
          <a:p>
            <a:pPr>
              <a:buNone/>
            </a:pPr>
            <a:r>
              <a:rPr lang="en-US" sz="2400" dirty="0" smtClean="0"/>
              <a:t>			“Our general immediately had him hanged by his precious neck” (Book Two, </a:t>
            </a:r>
            <a:r>
              <a:rPr lang="en-US" sz="2400" dirty="0" err="1" smtClean="0"/>
              <a:t>p</a:t>
            </a:r>
            <a:r>
              <a:rPr lang="en-US" sz="2400" dirty="0" smtClean="0"/>
              <a:t>. 87)</a:t>
            </a:r>
          </a:p>
          <a:p>
            <a:pPr>
              <a:buNone/>
            </a:pPr>
            <a:r>
              <a:rPr lang="en-US" sz="2400" dirty="0" smtClean="0"/>
              <a:t> - Such episodes may be read as allegories (“figures”) of the top-down, state-imposed discipline for post-</a:t>
            </a:r>
            <a:r>
              <a:rPr lang="en-US" sz="2400" dirty="0" err="1" smtClean="0"/>
              <a:t>Westphalian</a:t>
            </a:r>
            <a:r>
              <a:rPr lang="en-US" sz="2400" dirty="0" smtClean="0"/>
              <a:t> (post-1648 peace treaty) times </a:t>
            </a:r>
            <a:r>
              <a:rPr lang="en-US" sz="2400" dirty="0" smtClean="0">
                <a:solidFill>
                  <a:srgbClr val="FF0000"/>
                </a:solidFill>
              </a:rPr>
              <a:t>that people accepted (or that was accepted for them on their behalf) to (finally) establish peace…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0763" y="457200"/>
            <a:ext cx="8229600" cy="1143000"/>
          </a:xfrm>
        </p:spPr>
        <p:txBody>
          <a:bodyPr>
            <a:noAutofit/>
          </a:bodyPr>
          <a:lstStyle/>
          <a:p>
            <a:r>
              <a:rPr lang="en-US" sz="2000" dirty="0" smtClean="0"/>
              <a:t>How does the individual </a:t>
            </a:r>
            <a:br>
              <a:rPr lang="en-US" sz="2000" dirty="0" smtClean="0"/>
            </a:br>
            <a:r>
              <a:rPr lang="en-US" sz="2000" dirty="0" smtClean="0"/>
              <a:t>(‘from below’) survive in this “modern”</a:t>
            </a:r>
            <a:br>
              <a:rPr lang="en-US" sz="2000" dirty="0" smtClean="0"/>
            </a:br>
            <a:r>
              <a:rPr lang="en-US" sz="2000" dirty="0" smtClean="0"/>
              <a:t> world of state-controlled violence</a:t>
            </a:r>
            <a:br>
              <a:rPr lang="en-US" sz="2000" dirty="0" smtClean="0"/>
            </a:br>
            <a:r>
              <a:rPr lang="en-US" sz="2000" dirty="0" smtClean="0"/>
              <a:t> (‘from above’)?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621635"/>
            <a:ext cx="4038600" cy="550452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/>
              <a:t>Dissemblance and “Prudence”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“Purposeful Pretending”</a:t>
            </a:r>
            <a:r>
              <a:rPr lang="en-US" sz="1800" dirty="0" smtClean="0"/>
              <a:t>: </a:t>
            </a:r>
            <a:r>
              <a:rPr lang="en-US" sz="1800" dirty="0" err="1" smtClean="0"/>
              <a:t>Simplicius</a:t>
            </a:r>
            <a:r>
              <a:rPr lang="en-US" sz="1800" dirty="0" smtClean="0"/>
              <a:t> becomes The Calf / the “court” jester (Book Two, </a:t>
            </a:r>
            <a:r>
              <a:rPr lang="en-US" sz="1800" dirty="0" err="1" smtClean="0"/>
              <a:t>p</a:t>
            </a:r>
            <a:r>
              <a:rPr lang="en-US" sz="1800" dirty="0" smtClean="0"/>
              <a:t>. 60) </a:t>
            </a:r>
          </a:p>
          <a:p>
            <a:pPr>
              <a:buNone/>
            </a:pPr>
            <a:r>
              <a:rPr lang="en-US" sz="1800" dirty="0" smtClean="0"/>
              <a:t>(Again): </a:t>
            </a:r>
            <a:r>
              <a:rPr lang="en-US" sz="1800" dirty="0" err="1" smtClean="0">
                <a:solidFill>
                  <a:srgbClr val="FF0000"/>
                </a:solidFill>
              </a:rPr>
              <a:t>Simplicius</a:t>
            </a:r>
            <a:r>
              <a:rPr lang="en-US" sz="1800" dirty="0" smtClean="0">
                <a:solidFill>
                  <a:srgbClr val="FF0000"/>
                </a:solidFill>
              </a:rPr>
              <a:t>’ </a:t>
            </a:r>
            <a:r>
              <a:rPr lang="en-US" sz="1800" u="sng" dirty="0" err="1" smtClean="0">
                <a:solidFill>
                  <a:srgbClr val="FF0000"/>
                </a:solidFill>
              </a:rPr>
              <a:t>kleos</a:t>
            </a:r>
            <a:r>
              <a:rPr lang="en-US" sz="1800" dirty="0" smtClean="0">
                <a:solidFill>
                  <a:srgbClr val="FF0000"/>
                </a:solidFill>
              </a:rPr>
              <a:t>  </a:t>
            </a:r>
            <a:r>
              <a:rPr lang="en-US" sz="1800" dirty="0" smtClean="0"/>
              <a:t>– “You will have </a:t>
            </a:r>
            <a:r>
              <a:rPr lang="en-US" sz="1800" dirty="0" smtClean="0">
                <a:solidFill>
                  <a:srgbClr val="FF0000"/>
                </a:solidFill>
              </a:rPr>
              <a:t>glory </a:t>
            </a:r>
            <a:r>
              <a:rPr lang="en-US" sz="1800" dirty="0" smtClean="0"/>
              <a:t>enough if you…can pull the wool over the eyes of three experienced hags” (</a:t>
            </a:r>
            <a:r>
              <a:rPr lang="en-US" sz="1800" dirty="0" err="1" smtClean="0"/>
              <a:t>p</a:t>
            </a:r>
            <a:r>
              <a:rPr lang="en-US" sz="1800" dirty="0" smtClean="0"/>
              <a:t>. 61)</a:t>
            </a:r>
          </a:p>
          <a:p>
            <a:pPr>
              <a:buNone/>
            </a:pPr>
            <a:r>
              <a:rPr lang="en-US" sz="1800" dirty="0" smtClean="0"/>
              <a:t>“It wasn’t till I was supposed to have turned foolish that I became </a:t>
            </a:r>
            <a:r>
              <a:rPr lang="en-US" sz="1800" dirty="0" smtClean="0">
                <a:solidFill>
                  <a:srgbClr val="FF0000"/>
                </a:solidFill>
              </a:rPr>
              <a:t>prudent</a:t>
            </a:r>
            <a:r>
              <a:rPr lang="en-US" sz="1800" dirty="0" smtClean="0"/>
              <a:t> and more guarded in my speech” (</a:t>
            </a:r>
            <a:r>
              <a:rPr lang="en-US" sz="1800" dirty="0" err="1" smtClean="0"/>
              <a:t>p</a:t>
            </a:r>
            <a:r>
              <a:rPr lang="en-US" sz="1800" dirty="0" smtClean="0"/>
              <a:t>. 65)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Prudence</a:t>
            </a:r>
            <a:r>
              <a:rPr lang="en-US" sz="1800" dirty="0" smtClean="0"/>
              <a:t>: Caution, foresight, but also the ability to be flexible in the face of variable conditions in the interest of a successful (political?) outcome (</a:t>
            </a:r>
            <a:r>
              <a:rPr lang="en-US" sz="1800" dirty="0" smtClean="0">
                <a:solidFill>
                  <a:srgbClr val="FF0000"/>
                </a:solidFill>
              </a:rPr>
              <a:t>for oneself</a:t>
            </a:r>
            <a:r>
              <a:rPr lang="en-US" sz="1800" dirty="0" smtClean="0"/>
              <a:t>?)</a:t>
            </a:r>
          </a:p>
          <a:p>
            <a:pPr>
              <a:buNone/>
            </a:pPr>
            <a:r>
              <a:rPr lang="en-US" sz="1800" dirty="0" smtClean="0"/>
              <a:t> </a:t>
            </a:r>
            <a:r>
              <a:rPr lang="en-US" sz="1800" dirty="0" err="1" smtClean="0">
                <a:sym typeface="Wingdings"/>
              </a:rPr>
              <a:t></a:t>
            </a:r>
            <a:r>
              <a:rPr lang="en-US" sz="1800" dirty="0" smtClean="0">
                <a:sym typeface="Wingdings"/>
              </a:rPr>
              <a:t> Machiavelli!</a:t>
            </a:r>
            <a:endParaRPr lang="en-US" sz="1800" dirty="0" smtClean="0"/>
          </a:p>
          <a:p>
            <a:endParaRPr lang="en-US" sz="18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lum contrast="50000"/>
          </a:blip>
          <a:stretch>
            <a:fillRect/>
          </a:stretch>
        </p:blipFill>
        <p:spPr>
          <a:xfrm>
            <a:off x="5240396" y="1536402"/>
            <a:ext cx="2759124" cy="389029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852789" y="5481935"/>
            <a:ext cx="40727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Heinrich </a:t>
            </a:r>
            <a:r>
              <a:rPr lang="en-US" dirty="0" err="1" smtClean="0"/>
              <a:t>Vogtherr</a:t>
            </a:r>
            <a:r>
              <a:rPr lang="en-US" dirty="0" smtClean="0"/>
              <a:t>, “</a:t>
            </a:r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Schalksnarr</a:t>
            </a:r>
            <a:r>
              <a:rPr lang="en-US" dirty="0" smtClean="0"/>
              <a:t>” (The </a:t>
            </a:r>
          </a:p>
          <a:p>
            <a:r>
              <a:rPr lang="en-US" dirty="0" smtClean="0"/>
              <a:t>Fool) (</a:t>
            </a:r>
            <a:r>
              <a:rPr lang="en-US" dirty="0" err="1" smtClean="0"/>
              <a:t>c</a:t>
            </a:r>
            <a:r>
              <a:rPr lang="en-US" dirty="0" smtClean="0"/>
              <a:t>. 1540): “Look at me, brother fool; </a:t>
            </a:r>
          </a:p>
          <a:p>
            <a:r>
              <a:rPr lang="en-US" dirty="0" smtClean="0"/>
              <a:t>don’t you recognize yourself?”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8199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Loyalty as an Alternative to this kind </a:t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>of self interest? </a:t>
            </a:r>
            <a:r>
              <a:rPr lang="en-US" sz="2000" dirty="0" smtClean="0"/>
              <a:t>/</a:t>
            </a:r>
            <a:br>
              <a:rPr lang="en-US" sz="2000" dirty="0" smtClean="0"/>
            </a:br>
            <a:r>
              <a:rPr lang="en-US" sz="2000" dirty="0" smtClean="0"/>
              <a:t>It’s not that simple…</a:t>
            </a: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19515" y="0"/>
            <a:ext cx="4038600" cy="6446837"/>
          </a:xfrm>
        </p:spPr>
        <p:txBody>
          <a:bodyPr>
            <a:noAutofit/>
          </a:bodyPr>
          <a:lstStyle/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Father and Son </a:t>
            </a:r>
            <a:r>
              <a:rPr lang="en-US" sz="1800" dirty="0" err="1" smtClean="0">
                <a:solidFill>
                  <a:srgbClr val="FF0000"/>
                </a:solidFill>
              </a:rPr>
              <a:t>Heartbrother</a:t>
            </a:r>
            <a:r>
              <a:rPr lang="en-US" sz="1800" dirty="0" smtClean="0">
                <a:solidFill>
                  <a:srgbClr val="FF0000"/>
                </a:solidFill>
              </a:rPr>
              <a:t> </a:t>
            </a:r>
            <a:r>
              <a:rPr lang="en-US" sz="1800" dirty="0" smtClean="0"/>
              <a:t>(Part Two, pp. 81-85) – Touching?</a:t>
            </a:r>
          </a:p>
          <a:p>
            <a:pPr>
              <a:buNone/>
            </a:pPr>
            <a:r>
              <a:rPr lang="en-US" sz="1800" dirty="0" smtClean="0"/>
              <a:t>BUT: Young </a:t>
            </a:r>
            <a:r>
              <a:rPr lang="en-US" sz="1800" dirty="0" err="1" smtClean="0"/>
              <a:t>Heartbrother</a:t>
            </a:r>
            <a:r>
              <a:rPr lang="en-US" sz="1800" dirty="0" smtClean="0"/>
              <a:t> “joined the Swedes as a voluntary cavalry man” (</a:t>
            </a:r>
            <a:r>
              <a:rPr lang="en-US" sz="1800" dirty="0" err="1" smtClean="0"/>
              <a:t>p</a:t>
            </a:r>
            <a:r>
              <a:rPr lang="en-US" sz="1800" dirty="0" smtClean="0"/>
              <a:t>. 85) / A </a:t>
            </a:r>
            <a:r>
              <a:rPr lang="en-US" sz="1800" dirty="0" smtClean="0">
                <a:solidFill>
                  <a:srgbClr val="FF0000"/>
                </a:solidFill>
              </a:rPr>
              <a:t>mercenary</a:t>
            </a:r>
            <a:r>
              <a:rPr lang="en-US" sz="1800" dirty="0" smtClean="0"/>
              <a:t>?</a:t>
            </a:r>
          </a:p>
          <a:p>
            <a:pPr>
              <a:buNone/>
            </a:pPr>
            <a:r>
              <a:rPr lang="en-US" sz="1800" dirty="0" smtClean="0"/>
              <a:t>The bond with </a:t>
            </a:r>
            <a:r>
              <a:rPr lang="en-US" sz="1800" dirty="0" err="1" smtClean="0"/>
              <a:t>Heartbrother</a:t>
            </a:r>
            <a:r>
              <a:rPr lang="en-US" sz="1800" dirty="0" smtClean="0"/>
              <a:t> signals a form of </a:t>
            </a:r>
            <a:r>
              <a:rPr lang="en-US" sz="1800" dirty="0" smtClean="0">
                <a:solidFill>
                  <a:srgbClr val="FF0000"/>
                </a:solidFill>
              </a:rPr>
              <a:t>military solidarity </a:t>
            </a:r>
            <a:r>
              <a:rPr lang="en-US" sz="1800" dirty="0" smtClean="0"/>
              <a:t>– a “Band of Brothers”- solidarity – that emerges full force at the end of Book Two</a:t>
            </a:r>
          </a:p>
          <a:p>
            <a:pPr>
              <a:buNone/>
            </a:pPr>
            <a:r>
              <a:rPr lang="en-US" sz="1800" dirty="0" err="1" smtClean="0"/>
              <a:t>Simplicius</a:t>
            </a:r>
            <a:r>
              <a:rPr lang="en-US" sz="1800" dirty="0" smtClean="0"/>
              <a:t>’ / </a:t>
            </a:r>
            <a:r>
              <a:rPr lang="en-US" sz="1800" dirty="0" err="1" smtClean="0"/>
              <a:t>Hunterboy’s</a:t>
            </a:r>
            <a:r>
              <a:rPr lang="en-US" sz="1800" dirty="0" smtClean="0"/>
              <a:t> “Band of (Mercenary) Brothers”  -  chapters 30 and 31 / “Jump-Up” et al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By this means </a:t>
            </a:r>
            <a:r>
              <a:rPr lang="en-US" sz="1800" dirty="0" err="1" smtClean="0">
                <a:solidFill>
                  <a:srgbClr val="FF0000"/>
                </a:solidFill>
              </a:rPr>
              <a:t>Simplicius</a:t>
            </a:r>
            <a:r>
              <a:rPr lang="en-US" sz="1800" dirty="0" smtClean="0">
                <a:solidFill>
                  <a:srgbClr val="FF0000"/>
                </a:solidFill>
              </a:rPr>
              <a:t> becomes his own master / on his own side!</a:t>
            </a:r>
          </a:p>
          <a:p>
            <a:pPr>
              <a:buNone/>
            </a:pPr>
            <a:r>
              <a:rPr lang="en-US" sz="1800" dirty="0" smtClean="0"/>
              <a:t>And becomes “famous among friend and foe” and the “peasants were kept on my side </a:t>
            </a:r>
            <a:r>
              <a:rPr lang="en-US" sz="1800" dirty="0" smtClean="0">
                <a:solidFill>
                  <a:srgbClr val="FF0000"/>
                </a:solidFill>
              </a:rPr>
              <a:t>by love and fear</a:t>
            </a:r>
            <a:r>
              <a:rPr lang="en-US" sz="1800" dirty="0" smtClean="0"/>
              <a:t>” (pp. 99-100) </a:t>
            </a:r>
            <a:r>
              <a:rPr lang="en-US" sz="1800" dirty="0" err="1" smtClean="0">
                <a:sym typeface="Wingdings"/>
              </a:rPr>
              <a:t></a:t>
            </a:r>
            <a:r>
              <a:rPr lang="en-US" sz="1800" dirty="0" smtClean="0">
                <a:sym typeface="Wingdings"/>
              </a:rPr>
              <a:t> </a:t>
            </a:r>
            <a:r>
              <a:rPr lang="en-US" sz="1800" dirty="0" smtClean="0"/>
              <a:t>Machiavelli!</a:t>
            </a:r>
            <a:endParaRPr lang="en-US" sz="2000" dirty="0" smtClean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 contrast="52000"/>
          </a:blip>
          <a:stretch>
            <a:fillRect/>
          </a:stretch>
        </p:blipFill>
        <p:spPr>
          <a:xfrm>
            <a:off x="4648199" y="1917700"/>
            <a:ext cx="4458686" cy="27452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48200" y="5156666"/>
            <a:ext cx="41985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Daniel </a:t>
            </a:r>
            <a:r>
              <a:rPr lang="en-US" dirty="0" err="1" smtClean="0"/>
              <a:t>Hopfer</a:t>
            </a:r>
            <a:r>
              <a:rPr lang="en-US" dirty="0" smtClean="0"/>
              <a:t>, “</a:t>
            </a:r>
            <a:r>
              <a:rPr lang="en-US" dirty="0" err="1" smtClean="0"/>
              <a:t>Landesknechte</a:t>
            </a:r>
            <a:r>
              <a:rPr lang="en-US" dirty="0" smtClean="0"/>
              <a:t>” (A Band of </a:t>
            </a:r>
          </a:p>
          <a:p>
            <a:r>
              <a:rPr lang="en-US" dirty="0" smtClean="0"/>
              <a:t>Mercenary Soldiers) (1530)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US" sz="2000" dirty="0" smtClean="0"/>
              <a:t>MY THESIS (again):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smtClean="0"/>
              <a:t>The novel asks us to read it figuratively…</a:t>
            </a:r>
            <a:br>
              <a:rPr lang="en-US" sz="2000" dirty="0" smtClean="0"/>
            </a:br>
            <a:r>
              <a:rPr lang="en-US" sz="2000" dirty="0" smtClean="0"/>
              <a:t>Who survives / what system of values survives in a ‘modern’  (wartime and post-war / post-</a:t>
            </a:r>
            <a:r>
              <a:rPr lang="en-US" sz="2000" dirty="0" err="1" smtClean="0">
                <a:solidFill>
                  <a:srgbClr val="FF0000"/>
                </a:solidFill>
              </a:rPr>
              <a:t>Westphalian</a:t>
            </a:r>
            <a:r>
              <a:rPr lang="en-US" sz="2000" dirty="0" smtClean="0"/>
              <a:t>) social and political world?</a:t>
            </a: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95295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2400" dirty="0" smtClean="0"/>
              <a:t>Every man (and woman) for him- / herself…</a:t>
            </a:r>
          </a:p>
          <a:p>
            <a:pPr>
              <a:buNone/>
            </a:pPr>
            <a:r>
              <a:rPr lang="en-US" sz="2400" dirty="0" smtClean="0"/>
              <a:t>“Modern” </a:t>
            </a:r>
            <a:r>
              <a:rPr lang="en-US" sz="2400" dirty="0" smtClean="0">
                <a:solidFill>
                  <a:srgbClr val="FF0000"/>
                </a:solidFill>
              </a:rPr>
              <a:t>autonomous</a:t>
            </a:r>
            <a:r>
              <a:rPr lang="en-US" sz="2400" dirty="0" smtClean="0"/>
              <a:t> individual with “sovereignty” over himself…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Like the ‘modern’ sovereign state?</a:t>
            </a:r>
          </a:p>
          <a:p>
            <a:pPr>
              <a:buNone/>
            </a:pPr>
            <a:endParaRPr lang="en-US" sz="24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Autonomous</a:t>
            </a:r>
            <a:r>
              <a:rPr lang="en-US" sz="2400" dirty="0" smtClean="0"/>
              <a:t> = </a:t>
            </a:r>
            <a:r>
              <a:rPr lang="en-US" sz="2400" u="sng" dirty="0" smtClean="0"/>
              <a:t>autos</a:t>
            </a:r>
            <a:r>
              <a:rPr lang="en-US" sz="2400" dirty="0" smtClean="0"/>
              <a:t> (Greek: self) + </a:t>
            </a:r>
            <a:r>
              <a:rPr lang="en-US" sz="2400" u="sng" dirty="0" err="1" smtClean="0"/>
              <a:t>nomos</a:t>
            </a:r>
            <a:r>
              <a:rPr lang="en-US" sz="2400" dirty="0" smtClean="0"/>
              <a:t> (Greek: law)</a:t>
            </a:r>
          </a:p>
          <a:p>
            <a:pPr>
              <a:buNone/>
            </a:pPr>
            <a:r>
              <a:rPr lang="en-US" sz="2400" dirty="0" smtClean="0"/>
              <a:t>A “law unto oneself”…</a:t>
            </a:r>
          </a:p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The simultaneous ‘rise’ of the individual and the individual  territorial state!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BUT… How much </a:t>
            </a:r>
            <a:r>
              <a:rPr lang="en-US" sz="2400" dirty="0" smtClean="0">
                <a:solidFill>
                  <a:srgbClr val="FF0000"/>
                </a:solidFill>
              </a:rPr>
              <a:t>agency</a:t>
            </a:r>
            <a:r>
              <a:rPr lang="en-US" sz="2400" dirty="0" smtClean="0"/>
              <a:t> is there really for the individual in this kind of world? </a:t>
            </a:r>
            <a:endParaRPr lang="en-US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en-US"/>
          </a:p>
        </p:txBody>
      </p:sp>
      <p:pic>
        <p:nvPicPr>
          <p:cNvPr id="7" name="Content Placeholder 3" descr="http://www.hist.umn.edu/hist1012/primarysource/lecturenotes/hierarchy/images/ge01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18176" y="1600200"/>
            <a:ext cx="3258243" cy="4341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648200" y="6126163"/>
            <a:ext cx="4295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Trees of the Estates, Book One, pp. 24-7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 descr="http://www.hist.umn.edu/hist1012/primarysource/lecturenotes/hierarchy/images/ge01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0672" y="0"/>
            <a:ext cx="518184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Reading the Trees of the Estates as an </a:t>
            </a:r>
            <a:r>
              <a:rPr lang="en-US" sz="2400" dirty="0" smtClean="0">
                <a:solidFill>
                  <a:srgbClr val="FF0000"/>
                </a:solidFill>
              </a:rPr>
              <a:t>Allegory</a:t>
            </a:r>
            <a:r>
              <a:rPr lang="en-US" sz="2400" dirty="0" smtClean="0"/>
              <a:t> of the Condition of the </a:t>
            </a:r>
            <a:r>
              <a:rPr lang="en-US" sz="2400" dirty="0" smtClean="0">
                <a:solidFill>
                  <a:srgbClr val="FF0000"/>
                </a:solidFill>
              </a:rPr>
              <a:t>“Modern” post-</a:t>
            </a:r>
            <a:r>
              <a:rPr lang="en-US" sz="2400" dirty="0" err="1" smtClean="0">
                <a:solidFill>
                  <a:srgbClr val="FF0000"/>
                </a:solidFill>
              </a:rPr>
              <a:t>Westphalian</a:t>
            </a:r>
            <a:r>
              <a:rPr lang="en-US" sz="2400" dirty="0" smtClean="0">
                <a:solidFill>
                  <a:srgbClr val="FF0000"/>
                </a:solidFill>
              </a:rPr>
              <a:t> (post-1648) Self </a:t>
            </a:r>
            <a:r>
              <a:rPr lang="en-US" sz="2400" dirty="0" smtClean="0"/>
              <a:t>(pp. 24-7)</a:t>
            </a: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67717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“The sight was a pleasure to look at, for everything was divided by rank.”</a:t>
            </a:r>
          </a:p>
          <a:p>
            <a:pPr>
              <a:buNone/>
            </a:pPr>
            <a:r>
              <a:rPr lang="en-US" dirty="0" smtClean="0"/>
              <a:t>“The </a:t>
            </a:r>
            <a:r>
              <a:rPr lang="en-US" dirty="0" smtClean="0">
                <a:solidFill>
                  <a:srgbClr val="FF0000"/>
                </a:solidFill>
              </a:rPr>
              <a:t>roots </a:t>
            </a:r>
            <a:r>
              <a:rPr lang="en-US" dirty="0" smtClean="0"/>
              <a:t>of these trees had sheer wretchedness to contend with, but the men on </a:t>
            </a:r>
            <a:r>
              <a:rPr lang="en-US" dirty="0" smtClean="0">
                <a:solidFill>
                  <a:srgbClr val="FF0000"/>
                </a:solidFill>
              </a:rPr>
              <a:t>the lowest branches </a:t>
            </a:r>
            <a:r>
              <a:rPr lang="en-US" dirty="0" smtClean="0"/>
              <a:t>had to endure even greater trouble, hardship, and discomfort. And though the branch-dwellers were jollier, there were also more defiant, tyrannical, and for the most part ungodly.”</a:t>
            </a:r>
          </a:p>
          <a:p>
            <a:pPr>
              <a:buNone/>
            </a:pPr>
            <a:r>
              <a:rPr lang="en-US" dirty="0" smtClean="0"/>
              <a:t>“But above them there were some still a little higher, and they also aspired to grandeur.”</a:t>
            </a:r>
          </a:p>
          <a:p>
            <a:pPr>
              <a:buNone/>
            </a:pPr>
            <a:r>
              <a:rPr lang="en-US" dirty="0" smtClean="0"/>
              <a:t>“Above these </a:t>
            </a:r>
            <a:r>
              <a:rPr lang="en-US" dirty="0" smtClean="0">
                <a:solidFill>
                  <a:srgbClr val="FF0000"/>
                </a:solidFill>
              </a:rPr>
              <a:t>the tree had a kind of a break or separation, a smooth section without branches which was greased with the soap of envy</a:t>
            </a:r>
            <a:r>
              <a:rPr lang="en-US" dirty="0" smtClean="0"/>
              <a:t>…”</a:t>
            </a:r>
          </a:p>
          <a:p>
            <a:pPr>
              <a:buNone/>
            </a:pPr>
            <a:r>
              <a:rPr lang="en-US" dirty="0" smtClean="0"/>
              <a:t>“A little further up sat still higher ones…”</a:t>
            </a:r>
          </a:p>
          <a:p>
            <a:pPr>
              <a:buNone/>
            </a:pPr>
            <a:r>
              <a:rPr lang="en-US" dirty="0" smtClean="0"/>
              <a:t>“[</a:t>
            </a:r>
            <a:r>
              <a:rPr lang="en-US" dirty="0" err="1" smtClean="0"/>
              <a:t>T]here</a:t>
            </a:r>
            <a:r>
              <a:rPr lang="en-US" dirty="0" smtClean="0"/>
              <a:t> was </a:t>
            </a:r>
            <a:r>
              <a:rPr lang="en-US" dirty="0" smtClean="0">
                <a:solidFill>
                  <a:srgbClr val="FF0000"/>
                </a:solidFill>
              </a:rPr>
              <a:t>constant wrangling and climbing in this tree</a:t>
            </a:r>
            <a:r>
              <a:rPr lang="en-US" dirty="0" smtClean="0"/>
              <a:t>, for every one wanted to sit in the highest, most blessed place…”</a:t>
            </a:r>
          </a:p>
          <a:p>
            <a:pPr>
              <a:buNone/>
            </a:pPr>
            <a:r>
              <a:rPr lang="en-US" dirty="0" smtClean="0"/>
              <a:t>“The struggle was fiercest and least rewarding in the slippery section…”</a:t>
            </a:r>
          </a:p>
          <a:p>
            <a:pPr>
              <a:buNone/>
            </a:pPr>
            <a:r>
              <a:rPr lang="en-US" dirty="0" smtClean="0"/>
              <a:t>“It seemed as if all the trees were only one tree and </a:t>
            </a:r>
            <a:r>
              <a:rPr lang="en-US" dirty="0" smtClean="0">
                <a:solidFill>
                  <a:srgbClr val="FF0000"/>
                </a:solidFill>
              </a:rPr>
              <a:t>on its top sat Mars, the god of war.</a:t>
            </a:r>
            <a:r>
              <a:rPr lang="en-US" dirty="0" smtClean="0"/>
              <a:t>”</a:t>
            </a:r>
          </a:p>
          <a:p>
            <a:pPr>
              <a:buNone/>
            </a:pPr>
            <a:r>
              <a:rPr lang="en-US" dirty="0" smtClean="0"/>
              <a:t>“He was covering </a:t>
            </a:r>
            <a:r>
              <a:rPr lang="en-US" dirty="0" smtClean="0">
                <a:solidFill>
                  <a:srgbClr val="FF0000"/>
                </a:solidFill>
              </a:rPr>
              <a:t>all of Europe </a:t>
            </a:r>
            <a:r>
              <a:rPr lang="en-US" dirty="0" smtClean="0"/>
              <a:t>with the branches of this tree.”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54864" y="206219"/>
            <a:ext cx="8229600" cy="1143000"/>
          </a:xfrm>
        </p:spPr>
        <p:txBody>
          <a:bodyPr>
            <a:noAutofit/>
          </a:bodyPr>
          <a:lstStyle/>
          <a:p>
            <a:r>
              <a:rPr lang="en-US" sz="2000" dirty="0" smtClean="0"/>
              <a:t>The “Conditions” of Agency and </a:t>
            </a:r>
            <a:br>
              <a:rPr lang="en-US" sz="2000" dirty="0" smtClean="0"/>
            </a:br>
            <a:r>
              <a:rPr lang="en-US" sz="2000" dirty="0" smtClean="0"/>
              <a:t>Self-Determination in the “modern” </a:t>
            </a:r>
            <a:br>
              <a:rPr lang="en-US" sz="2000" dirty="0" smtClean="0"/>
            </a:br>
            <a:r>
              <a:rPr lang="en-US" sz="2000" dirty="0" smtClean="0"/>
              <a:t>war-time / post-war world</a:t>
            </a:r>
            <a:endParaRPr lang="en-US" sz="20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4294967295"/>
          </p:nvPr>
        </p:nvSpPr>
        <p:spPr>
          <a:xfrm>
            <a:off x="261824" y="206219"/>
            <a:ext cx="4038600" cy="6690953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“Constant wrangling and climbing” in the “tree” / Constant “struggle”…</a:t>
            </a:r>
          </a:p>
          <a:p>
            <a:pPr>
              <a:buNone/>
            </a:pPr>
            <a:r>
              <a:rPr lang="en-US" dirty="0" smtClean="0"/>
              <a:t>Everyone </a:t>
            </a:r>
            <a:r>
              <a:rPr lang="en-US" i="1" dirty="0" smtClean="0"/>
              <a:t>is</a:t>
            </a:r>
            <a:r>
              <a:rPr lang="en-US" dirty="0" smtClean="0"/>
              <a:t> “acting” / has “agency”…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But everyone is still on the tree!</a:t>
            </a:r>
          </a:p>
          <a:p>
            <a:pPr>
              <a:buNone/>
            </a:pPr>
            <a:r>
              <a:rPr lang="en-US" dirty="0" smtClean="0"/>
              <a:t>We thus “act” within “conditions of determination” (Prof. </a:t>
            </a:r>
            <a:r>
              <a:rPr lang="en-US" dirty="0" err="1" smtClean="0"/>
              <a:t>Izenberg</a:t>
            </a:r>
            <a:r>
              <a:rPr lang="en-US" dirty="0" smtClean="0"/>
              <a:t>) / conditions of class, war, and gender…</a:t>
            </a:r>
          </a:p>
          <a:p>
            <a:pPr>
              <a:buNone/>
            </a:pPr>
            <a:r>
              <a:rPr lang="en-US" dirty="0" smtClean="0"/>
              <a:t>And under political constraints…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What is “agency” in this context?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Next time</a:t>
            </a:r>
            <a:r>
              <a:rPr lang="en-US" dirty="0" smtClean="0"/>
              <a:t>: Brecht, </a:t>
            </a:r>
            <a:r>
              <a:rPr lang="en-US" u="sng" dirty="0" smtClean="0"/>
              <a:t>Mother Courage and her Children</a:t>
            </a:r>
            <a:r>
              <a:rPr lang="en-US" dirty="0" smtClean="0"/>
              <a:t> (1939)</a:t>
            </a:r>
          </a:p>
          <a:p>
            <a:pPr>
              <a:buNone/>
            </a:pPr>
            <a:r>
              <a:rPr lang="en-US" dirty="0" smtClean="0"/>
              <a:t>A play about the Thirty Years’ War (1618-48) written during World War Two (1939-45)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What are her “choices”? </a:t>
            </a:r>
            <a:r>
              <a:rPr lang="en-US" dirty="0" smtClean="0"/>
              <a:t>/ How and why does Brecht himself choose to re-present her “choices” in certain ways?</a:t>
            </a:r>
          </a:p>
          <a:p>
            <a:pPr>
              <a:buNone/>
            </a:pPr>
            <a:r>
              <a:rPr lang="en-US" dirty="0" smtClean="0"/>
              <a:t>What </a:t>
            </a:r>
            <a:r>
              <a:rPr lang="en-US" dirty="0" smtClean="0">
                <a:solidFill>
                  <a:srgbClr val="FF0000"/>
                </a:solidFill>
              </a:rPr>
              <a:t>is </a:t>
            </a:r>
            <a:r>
              <a:rPr lang="en-US" u="sng" dirty="0" smtClean="0">
                <a:solidFill>
                  <a:srgbClr val="FF0000"/>
                </a:solidFill>
              </a:rPr>
              <a:t>our</a:t>
            </a:r>
            <a:r>
              <a:rPr lang="en-US" dirty="0" smtClean="0">
                <a:solidFill>
                  <a:srgbClr val="FF0000"/>
                </a:solidFill>
              </a:rPr>
              <a:t> agency as spectators</a:t>
            </a:r>
            <a:r>
              <a:rPr lang="en-US" dirty="0" smtClean="0"/>
              <a:t> / as the audience of this play?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lum bright="-11000" contrast="26000"/>
          </a:blip>
          <a:stretch>
            <a:fillRect/>
          </a:stretch>
        </p:blipFill>
        <p:spPr>
          <a:xfrm>
            <a:off x="5212957" y="1484241"/>
            <a:ext cx="2976124" cy="436214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01300" y="5879559"/>
            <a:ext cx="33831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Helene </a:t>
            </a:r>
            <a:r>
              <a:rPr lang="en-US" dirty="0" err="1" smtClean="0"/>
              <a:t>Weigel</a:t>
            </a:r>
            <a:r>
              <a:rPr lang="en-US" dirty="0" smtClean="0"/>
              <a:t> as Mother Courage </a:t>
            </a:r>
          </a:p>
          <a:p>
            <a:r>
              <a:rPr lang="en-US" dirty="0" smtClean="0"/>
              <a:t>                 (Berlin, 1949)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Remember!!!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417638"/>
            <a:ext cx="4038600" cy="5038336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There will be three (3) screenings next week (week 5) of the movie, “Theater of War” (dir. Walter, 2008) that is assigned for week 6!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Mon., Nov. 3, 5:00 p.m., HG 1030</a:t>
            </a:r>
          </a:p>
          <a:p>
            <a:pPr>
              <a:buNone/>
            </a:pPr>
            <a:r>
              <a:rPr lang="en-US" dirty="0" smtClean="0"/>
              <a:t>Tues., Nov. 4, 5:00 p.m., HG 1030</a:t>
            </a:r>
          </a:p>
          <a:p>
            <a:pPr>
              <a:buNone/>
            </a:pPr>
            <a:r>
              <a:rPr lang="en-US" dirty="0" smtClean="0"/>
              <a:t>Thurs., Nov. 6, 6:30 p.m., HIB 100</a:t>
            </a:r>
          </a:p>
          <a:p>
            <a:pPr>
              <a:buNone/>
            </a:pPr>
            <a:r>
              <a:rPr lang="en-US" dirty="0" smtClean="0"/>
              <a:t>Go watch it! Then go watch it again!</a:t>
            </a:r>
          </a:p>
        </p:txBody>
      </p:sp>
      <p:pic>
        <p:nvPicPr>
          <p:cNvPr id="7" name="Content Placeholder 6" descr="theaterofwar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-7482" r="-7482"/>
          <a:stretch>
            <a:fillRect/>
          </a:stretch>
        </p:blipFill>
        <p:spPr>
          <a:xfrm>
            <a:off x="4495800" y="1417638"/>
            <a:ext cx="4495800" cy="5038336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22419</TotalTime>
  <Words>4252</Words>
  <Application>Microsoft Macintosh PowerPoint</Application>
  <PresentationFormat>On-screen Show (4:3)</PresentationFormat>
  <Paragraphs>305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Important Announcement!!!</vt:lpstr>
      <vt:lpstr> </vt:lpstr>
      <vt:lpstr>PowerPoint Presentation</vt:lpstr>
      <vt:lpstr>PowerPoint Presentation</vt:lpstr>
      <vt:lpstr>PowerPoint Presentation</vt:lpstr>
      <vt:lpstr>What you see also depends (even more  literally) on linguistic / textual mediation / the  actual version of the story you get…</vt:lpstr>
      <vt:lpstr>Simplicius as Achilles?!?  “Mincing”  Achilles?!?   </vt:lpstr>
      <vt:lpstr>Had Simplicius read the  Iliad?</vt:lpstr>
      <vt:lpstr>In any case, back to the  Thirty Years’ War (1618-48)…</vt:lpstr>
      <vt:lpstr>PowerPoint Presentation</vt:lpstr>
      <vt:lpstr>PowerPoint Presentation</vt:lpstr>
      <vt:lpstr>The Visibility of “Cause” #1: In Grimmelshausen’s Simplicissimus,  do we see the Thirty Years’ War as a  war of religion?</vt:lpstr>
      <vt:lpstr>THE EXCEPTION(S): </vt:lpstr>
      <vt:lpstr>“Cause” #2: In Grimmelshausen’s Simplicissimus, do we see the Thirty Years’ War as a war of (nation-state) building / Swedes (and the French) against the HRE?</vt:lpstr>
      <vt:lpstr>Why doesn’t Grimmelshausen tell us very often which political side the various soldiers are on?   Is he employing a “subtractive” technique (Prof. Izenberg)?</vt:lpstr>
      <vt:lpstr>This doesn’t mean that the novel doesn’t  re-present the Thirty Years’ War as  I described it to you last time…</vt:lpstr>
      <vt:lpstr>But even these historical references are sometimes ‘mediated’…</vt:lpstr>
      <vt:lpstr>So, even though Grimmelshausen’s picaresque novel is a “historical text” (e.g., “old,” almost contemporary with the war itself), we shouldn’t read it as describing the literal res gestae of the war…</vt:lpstr>
      <vt:lpstr>SIDEBAR: Another kind of history:  Is Simplicissimus its author’s – Grimmelshausen’s – autobiography?</vt:lpstr>
      <vt:lpstr>If the novel can’t be read literally as a “source text” about Grimmelshausen’s life or the events of the war…</vt:lpstr>
      <vt:lpstr>But… MY THESIS: For those who could read (the literate (upper) classes), it may have also been worth reading not just as entertainment, but also figuratively for its (post-war) commentary on the values of the world that the war (and the Peace) had created… </vt:lpstr>
      <vt:lpstr>Literal vs. Allegorical (“figurative”) Reading</vt:lpstr>
      <vt:lpstr>Literal vs. Allegorical (“figurative”) Reading</vt:lpstr>
      <vt:lpstr>Proving my thesis… Reading beyond the Literal: Brutality, Sex, and Bathroom Humor in Grimmelshausen, Simplicissimus</vt:lpstr>
      <vt:lpstr>More Focus on the Body:  Sex and Bathroom Humor as  “State(s) of Nature”</vt:lpstr>
      <vt:lpstr>In the novel, giving in to “natural” appetites (for booze and sex) and other natural “forces” that you think you control (“je pète, je pète,” p. 49) creates a “war of all against all”!</vt:lpstr>
      <vt:lpstr>PowerPoint Presentation</vt:lpstr>
      <vt:lpstr>Thomas Hobbes (1588-1679) / English  political philosopher / Leviathan (1651) / Book XIII</vt:lpstr>
      <vt:lpstr>(Modern) Sovereignty</vt:lpstr>
      <vt:lpstr>In the Treaty of Westphalia – designed to end the Thirty Years’ War as (an apparently unending) state of “war of all against all” – “sovereign authority” was indeed given over into the hands of the “state” (both lots of smaller polities and the emerging territorial (nation) states of Sweden and France)</vt:lpstr>
      <vt:lpstr>Why am I telling you all this?</vt:lpstr>
      <vt:lpstr>Because: In Grimmelshausen’s novel, we don’t see actual “states” all that often / Rather, we see “authorities” who control the “state of nature” by taking charge, often in brutal and authoritarian ways, within their jurisdictions…</vt:lpstr>
      <vt:lpstr>How does the individual  (‘from below’) survive in this “modern”  world of state-controlled violence  (‘from above’)? </vt:lpstr>
      <vt:lpstr>Loyalty as an Alternative to this kind  of self interest? / It’s not that simple…</vt:lpstr>
      <vt:lpstr>MY THESIS (again): The novel asks us to read it figuratively… Who survives / what system of values survives in a ‘modern’  (wartime and post-war / post-Westphalian) social and political world?</vt:lpstr>
      <vt:lpstr>PowerPoint Presentation</vt:lpstr>
      <vt:lpstr>Reading the Trees of the Estates as an Allegory of the Condition of the “Modern” post-Westphalian (post-1648) Self (pp. 24-7)</vt:lpstr>
      <vt:lpstr>The “Conditions” of Agency and  Self-Determination in the “modern”  war-time / post-war world</vt:lpstr>
      <vt:lpstr>Remember!!!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jonewman</dc:creator>
  <cp:lastModifiedBy>Kazumo Washizuka</cp:lastModifiedBy>
  <cp:revision>121</cp:revision>
  <dcterms:created xsi:type="dcterms:W3CDTF">2014-10-28T05:17:03Z</dcterms:created>
  <dcterms:modified xsi:type="dcterms:W3CDTF">2014-10-29T16:53:19Z</dcterms:modified>
</cp:coreProperties>
</file>