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304" r:id="rId2"/>
    <p:sldId id="256" r:id="rId3"/>
    <p:sldId id="295" r:id="rId4"/>
    <p:sldId id="258" r:id="rId5"/>
    <p:sldId id="289" r:id="rId6"/>
    <p:sldId id="302" r:id="rId7"/>
    <p:sldId id="290" r:id="rId8"/>
    <p:sldId id="292" r:id="rId9"/>
    <p:sldId id="301" r:id="rId10"/>
    <p:sldId id="303" r:id="rId11"/>
    <p:sldId id="291" r:id="rId12"/>
    <p:sldId id="259" r:id="rId13"/>
    <p:sldId id="282" r:id="rId14"/>
    <p:sldId id="283" r:id="rId15"/>
    <p:sldId id="257" r:id="rId16"/>
    <p:sldId id="281" r:id="rId17"/>
    <p:sldId id="260" r:id="rId18"/>
    <p:sldId id="293" r:id="rId19"/>
    <p:sldId id="261" r:id="rId20"/>
    <p:sldId id="296" r:id="rId21"/>
    <p:sldId id="262" r:id="rId22"/>
    <p:sldId id="267" r:id="rId23"/>
    <p:sldId id="268" r:id="rId24"/>
    <p:sldId id="266" r:id="rId25"/>
    <p:sldId id="264" r:id="rId26"/>
    <p:sldId id="269" r:id="rId27"/>
    <p:sldId id="265" r:id="rId28"/>
    <p:sldId id="288" r:id="rId29"/>
    <p:sldId id="297" r:id="rId30"/>
    <p:sldId id="272" r:id="rId31"/>
    <p:sldId id="299" r:id="rId32"/>
    <p:sldId id="298" r:id="rId33"/>
    <p:sldId id="271" r:id="rId34"/>
    <p:sldId id="273" r:id="rId35"/>
    <p:sldId id="276" r:id="rId36"/>
    <p:sldId id="277" r:id="rId37"/>
    <p:sldId id="274" r:id="rId38"/>
    <p:sldId id="278" r:id="rId39"/>
    <p:sldId id="285" r:id="rId40"/>
    <p:sldId id="280" r:id="rId41"/>
    <p:sldId id="30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15620"/>
    <p:restoredTop sz="94660"/>
  </p:normalViewPr>
  <p:slideViewPr>
    <p:cSldViewPr snapToGrid="0" snapToObjects="1">
      <p:cViewPr varScale="1">
        <p:scale>
          <a:sx n="145" d="100"/>
          <a:sy n="145" d="100"/>
        </p:scale>
        <p:origin x="-2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5440D5-4636-2147-938F-8DEEC04AFD18}" type="datetimeFigureOut">
              <a:rPr lang="en-US" smtClean="0"/>
              <a:pPr/>
              <a:t>11/3/14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36AD9E-7376-1948-ACEF-49039E889878}" type="slidenum">
              <a:rPr lang="en-US" smtClean="0"/>
              <a:pPr/>
              <a:t>‹#›</a:t>
            </a:fld>
            <a:endParaRPr lang="en-US"/>
          </a:p>
        </p:txBody>
      </p:sp>
    </p:spTree>
    <p:extLst>
      <p:ext uri="{BB962C8B-B14F-4D97-AF65-F5344CB8AC3E}">
        <p14:creationId xmlns:p14="http://schemas.microsoft.com/office/powerpoint/2010/main" val="5528230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2372B8-157E-6347-97BD-0F4B5BABF0E5}"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2372B8-157E-6347-97BD-0F4B5BABF0E5}"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2372B8-157E-6347-97BD-0F4B5BABF0E5}" type="datetimeFigureOut">
              <a:rPr lang="en-US" smtClean="0"/>
              <a:pPr/>
              <a:t>11/3/14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2372B8-157E-6347-97BD-0F4B5BABF0E5}" type="datetimeFigureOut">
              <a:rPr lang="en-US" smtClean="0"/>
              <a:pPr/>
              <a:t>11/3/14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2372B8-157E-6347-97BD-0F4B5BABF0E5}" type="datetimeFigureOut">
              <a:rPr lang="en-US" smtClean="0"/>
              <a:pPr/>
              <a:t>11/3/14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2372B8-157E-6347-97BD-0F4B5BABF0E5}"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2372B8-157E-6347-97BD-0F4B5BABF0E5}" type="datetimeFigureOut">
              <a:rPr lang="en-US" smtClean="0"/>
              <a:pPr/>
              <a:t>11/3/14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2372B8-157E-6347-97BD-0F4B5BABF0E5}" type="datetimeFigureOut">
              <a:rPr lang="en-US" smtClean="0"/>
              <a:pPr/>
              <a:t>11/3/14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98223-AB53-2E4D-99CA-4C9143FD44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372B8-157E-6347-97BD-0F4B5BABF0E5}" type="datetimeFigureOut">
              <a:rPr lang="en-US" smtClean="0"/>
              <a:pPr/>
              <a:t>11/3/14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98223-AB53-2E4D-99CA-4C9143FD44C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Important Announcement!!!</a:t>
            </a:r>
            <a:endParaRPr lang="en-US" dirty="0"/>
          </a:p>
        </p:txBody>
      </p:sp>
      <p:sp>
        <p:nvSpPr>
          <p:cNvPr id="5" name="Content Placeholder 4"/>
          <p:cNvSpPr>
            <a:spLocks noGrp="1"/>
          </p:cNvSpPr>
          <p:nvPr>
            <p:ph sz="half" idx="1"/>
          </p:nvPr>
        </p:nvSpPr>
        <p:spPr>
          <a:xfrm>
            <a:off x="457200" y="1417638"/>
            <a:ext cx="4038600" cy="5038336"/>
          </a:xfrm>
        </p:spPr>
        <p:txBody>
          <a:bodyPr>
            <a:normAutofit fontScale="85000" lnSpcReduction="20000"/>
          </a:bodyPr>
          <a:lstStyle/>
          <a:p>
            <a:pPr>
              <a:buNone/>
            </a:pPr>
            <a:r>
              <a:rPr lang="en-US" dirty="0" smtClean="0"/>
              <a:t>There will be three (3) screenings this week (week 5) of the movie, “Theater of War” (dir. Walter, 2008) that is assigned for week 6!</a:t>
            </a:r>
          </a:p>
          <a:p>
            <a:pPr>
              <a:buNone/>
            </a:pPr>
            <a:endParaRPr lang="en-US" dirty="0" smtClean="0"/>
          </a:p>
          <a:p>
            <a:pPr>
              <a:buNone/>
            </a:pPr>
            <a:r>
              <a:rPr lang="en-US" dirty="0" smtClean="0"/>
              <a:t>TODAY: Mon., Nov. 3, 5:00 p.m., HG 1030</a:t>
            </a:r>
          </a:p>
          <a:p>
            <a:pPr>
              <a:buNone/>
            </a:pPr>
            <a:r>
              <a:rPr lang="en-US" dirty="0" smtClean="0"/>
              <a:t>Tues., Nov. 4, 5:00 p.m., HG 1030</a:t>
            </a:r>
          </a:p>
          <a:p>
            <a:pPr>
              <a:buNone/>
            </a:pPr>
            <a:r>
              <a:rPr lang="en-US" dirty="0" smtClean="0"/>
              <a:t>Thurs., Nov. 6, 6:30 p.m., HIB 100</a:t>
            </a:r>
          </a:p>
          <a:p>
            <a:pPr>
              <a:buNone/>
            </a:pPr>
            <a:r>
              <a:rPr lang="en-US" dirty="0" smtClean="0"/>
              <a:t>Go watch it! Then go watch it again!</a:t>
            </a:r>
          </a:p>
        </p:txBody>
      </p:sp>
      <p:pic>
        <p:nvPicPr>
          <p:cNvPr id="7" name="Content Placeholder 6" descr="theaterofwar.jpg"/>
          <p:cNvPicPr>
            <a:picLocks noGrp="1" noChangeAspect="1"/>
          </p:cNvPicPr>
          <p:nvPr>
            <p:ph sz="half" idx="2"/>
          </p:nvPr>
        </p:nvPicPr>
        <p:blipFill>
          <a:blip r:embed="rId2"/>
          <a:srcRect l="-7482" r="-7482"/>
          <a:stretch>
            <a:fillRect/>
          </a:stretch>
        </p:blipFill>
        <p:spPr>
          <a:xfrm>
            <a:off x="4495800" y="1417638"/>
            <a:ext cx="4495800" cy="5038336"/>
          </a:xfr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432585" y="274638"/>
            <a:ext cx="8229600" cy="1143000"/>
          </a:xfrm>
        </p:spPr>
        <p:txBody>
          <a:bodyPr>
            <a:normAutofit/>
          </a:bodyPr>
          <a:lstStyle/>
          <a:p>
            <a:r>
              <a:rPr lang="en-US" sz="2000" dirty="0" smtClean="0"/>
              <a:t>HCC (Fall, 2014) / Week 5, </a:t>
            </a:r>
            <a:r>
              <a:rPr lang="en-US" sz="2000" dirty="0" err="1" smtClean="0"/>
              <a:t>Bertolt</a:t>
            </a:r>
            <a:r>
              <a:rPr lang="en-US" sz="2000" dirty="0" smtClean="0"/>
              <a:t> Brecht, </a:t>
            </a:r>
            <a:br>
              <a:rPr lang="en-US" sz="2000" dirty="0" smtClean="0"/>
            </a:br>
            <a:r>
              <a:rPr lang="en-US" sz="2000" u="sng" dirty="0" smtClean="0"/>
              <a:t>Mother Courage and her Children</a:t>
            </a:r>
            <a:r>
              <a:rPr lang="en-US" sz="2000" dirty="0" smtClean="0"/>
              <a:t> (1939) / </a:t>
            </a:r>
            <a:br>
              <a:rPr lang="en-US" sz="2000" dirty="0" smtClean="0"/>
            </a:br>
            <a:r>
              <a:rPr lang="en-US" sz="2000" dirty="0" smtClean="0">
                <a:solidFill>
                  <a:srgbClr val="FF0000"/>
                </a:solidFill>
              </a:rPr>
              <a:t>Transitions and Connections</a:t>
            </a:r>
            <a:endParaRPr lang="en-US" sz="2000" dirty="0">
              <a:solidFill>
                <a:srgbClr val="FF0000"/>
              </a:solidFill>
            </a:endParaRPr>
          </a:p>
        </p:txBody>
      </p:sp>
      <p:sp>
        <p:nvSpPr>
          <p:cNvPr id="10" name="Content Placeholder 9"/>
          <p:cNvSpPr>
            <a:spLocks noGrp="1"/>
          </p:cNvSpPr>
          <p:nvPr>
            <p:ph sz="half" idx="1"/>
          </p:nvPr>
        </p:nvSpPr>
        <p:spPr>
          <a:xfrm>
            <a:off x="209476" y="274638"/>
            <a:ext cx="4038600" cy="6858000"/>
          </a:xfrm>
        </p:spPr>
        <p:txBody>
          <a:bodyPr>
            <a:normAutofit fontScale="62500" lnSpcReduction="20000"/>
          </a:bodyPr>
          <a:lstStyle/>
          <a:p>
            <a:pPr>
              <a:buNone/>
            </a:pPr>
            <a:r>
              <a:rPr lang="de-DE" dirty="0" smtClean="0"/>
              <a:t>LAST WEEK: </a:t>
            </a:r>
          </a:p>
          <a:p>
            <a:pPr>
              <a:buNone/>
            </a:pPr>
            <a:endParaRPr lang="de-DE" dirty="0" smtClean="0"/>
          </a:p>
          <a:p>
            <a:pPr>
              <a:buNone/>
            </a:pPr>
            <a:r>
              <a:rPr lang="de-DE" dirty="0" smtClean="0"/>
              <a:t>Hans Jakob Christoffel von </a:t>
            </a:r>
            <a:r>
              <a:rPr lang="en-US" dirty="0" err="1" smtClean="0"/>
              <a:t>Grimmelshausen</a:t>
            </a:r>
            <a:r>
              <a:rPr lang="en-US" dirty="0" smtClean="0"/>
              <a:t> (1621-76) wrote: </a:t>
            </a:r>
          </a:p>
          <a:p>
            <a:pPr>
              <a:buNone/>
            </a:pPr>
            <a:endParaRPr lang="en-US" b="1" dirty="0" smtClean="0"/>
          </a:p>
          <a:p>
            <a:pPr marL="0" indent="0">
              <a:buNone/>
            </a:pPr>
            <a:r>
              <a:rPr lang="de-DE" dirty="0" smtClean="0"/>
              <a:t>	- </a:t>
            </a:r>
            <a:r>
              <a:rPr lang="de-DE" u="sng" dirty="0" smtClean="0"/>
              <a:t>Der abenteuerliche </a:t>
            </a:r>
            <a:r>
              <a:rPr lang="de-DE" u="sng" dirty="0" err="1" smtClean="0"/>
              <a:t>Simplicissimus</a:t>
            </a:r>
            <a:r>
              <a:rPr lang="de-DE" u="sng" dirty="0" smtClean="0"/>
              <a:t> </a:t>
            </a:r>
            <a:r>
              <a:rPr lang="de-DE" u="sng" dirty="0" err="1" smtClean="0"/>
              <a:t>Teutsch</a:t>
            </a:r>
            <a:r>
              <a:rPr lang="de-DE" u="sng" dirty="0" smtClean="0"/>
              <a:t>, d.h. die Beschreibung des Lebens eines seltsamen Vaganten, genannt Melchior Sternfels von Fuchsheim</a:t>
            </a:r>
            <a:r>
              <a:rPr lang="en-US" dirty="0" smtClean="0"/>
              <a:t> = The Adventures of the German </a:t>
            </a:r>
            <a:r>
              <a:rPr lang="en-US" dirty="0" err="1" smtClean="0"/>
              <a:t>Simplicus</a:t>
            </a:r>
            <a:r>
              <a:rPr lang="en-US" dirty="0" smtClean="0"/>
              <a:t>, that is, the life of an odd vagrant named Melchior </a:t>
            </a:r>
            <a:r>
              <a:rPr lang="en-US" dirty="0" err="1" smtClean="0"/>
              <a:t>Sternfels</a:t>
            </a:r>
            <a:r>
              <a:rPr lang="en-US" dirty="0" smtClean="0"/>
              <a:t> von </a:t>
            </a:r>
            <a:r>
              <a:rPr lang="en-US" dirty="0" err="1" smtClean="0"/>
              <a:t>Fuchsheim</a:t>
            </a:r>
            <a:r>
              <a:rPr lang="en-US" dirty="0" smtClean="0"/>
              <a:t> (1668)  </a:t>
            </a:r>
          </a:p>
          <a:p>
            <a:pPr marL="0" indent="0">
              <a:buNone/>
            </a:pPr>
            <a:endParaRPr lang="en-US" dirty="0" smtClean="0">
              <a:solidFill>
                <a:srgbClr val="FFFFFF"/>
              </a:solidFill>
            </a:endParaRPr>
          </a:p>
          <a:p>
            <a:pPr marL="0" indent="0">
              <a:buNone/>
            </a:pPr>
            <a:r>
              <a:rPr lang="en-US" dirty="0" smtClean="0">
                <a:solidFill>
                  <a:srgbClr val="FFFFFF"/>
                </a:solidFill>
              </a:rPr>
              <a:t>AND</a:t>
            </a:r>
          </a:p>
          <a:p>
            <a:pPr marL="0" indent="0">
              <a:buNone/>
            </a:pPr>
            <a:r>
              <a:rPr lang="en-US" dirty="0" smtClean="0">
                <a:solidFill>
                  <a:srgbClr val="FFFFFF"/>
                </a:solidFill>
              </a:rPr>
              <a:t>	 -  </a:t>
            </a:r>
            <a:r>
              <a:rPr lang="de-DE" u="sng" dirty="0" smtClean="0"/>
              <a:t>Die </a:t>
            </a:r>
            <a:r>
              <a:rPr lang="de-DE" u="sng" dirty="0" err="1" smtClean="0"/>
              <a:t>Ertzbetrügerin</a:t>
            </a:r>
            <a:r>
              <a:rPr lang="de-DE" u="sng" dirty="0" smtClean="0"/>
              <a:t> und </a:t>
            </a:r>
            <a:r>
              <a:rPr lang="de-DE" u="sng" dirty="0" err="1" smtClean="0"/>
              <a:t>Land-störtzerin</a:t>
            </a:r>
            <a:r>
              <a:rPr lang="de-DE" u="sng" dirty="0" smtClean="0"/>
              <a:t> Courasche </a:t>
            </a:r>
            <a:r>
              <a:rPr lang="de-DE" dirty="0" smtClean="0"/>
              <a:t> = </a:t>
            </a:r>
            <a:r>
              <a:rPr lang="de-DE" dirty="0" err="1" smtClean="0"/>
              <a:t>The</a:t>
            </a:r>
            <a:r>
              <a:rPr lang="de-DE" dirty="0" smtClean="0"/>
              <a:t> Life of </a:t>
            </a:r>
            <a:r>
              <a:rPr lang="de-DE" dirty="0" err="1" smtClean="0"/>
              <a:t>the</a:t>
            </a:r>
            <a:r>
              <a:rPr lang="de-DE" dirty="0" smtClean="0"/>
              <a:t> </a:t>
            </a:r>
            <a:r>
              <a:rPr lang="de-DE" dirty="0" err="1" smtClean="0"/>
              <a:t>Cunning</a:t>
            </a:r>
            <a:r>
              <a:rPr lang="de-DE" dirty="0" smtClean="0"/>
              <a:t> </a:t>
            </a:r>
            <a:r>
              <a:rPr lang="de-DE" dirty="0" err="1" smtClean="0"/>
              <a:t>Vagabond</a:t>
            </a:r>
            <a:r>
              <a:rPr lang="de-DE" dirty="0" smtClean="0"/>
              <a:t>, Courage... (1669)</a:t>
            </a:r>
          </a:p>
          <a:p>
            <a:pPr marL="0" indent="0">
              <a:buNone/>
            </a:pPr>
            <a:endParaRPr lang="de-DE" dirty="0" smtClean="0"/>
          </a:p>
          <a:p>
            <a:pPr marL="0" indent="0">
              <a:buFontTx/>
              <a:buChar char="-"/>
            </a:pPr>
            <a:r>
              <a:rPr lang="de-DE" dirty="0" smtClean="0"/>
              <a:t> </a:t>
            </a:r>
            <a:r>
              <a:rPr lang="de-DE" dirty="0" err="1" smtClean="0"/>
              <a:t>Grimmelshausen‘s</a:t>
            </a:r>
            <a:r>
              <a:rPr lang="de-DE" dirty="0" smtClean="0"/>
              <a:t> </a:t>
            </a:r>
            <a:r>
              <a:rPr lang="de-DE" dirty="0" err="1" smtClean="0"/>
              <a:t>Mother</a:t>
            </a:r>
            <a:r>
              <a:rPr lang="de-DE" dirty="0" smtClean="0"/>
              <a:t> Courage text was </a:t>
            </a:r>
            <a:r>
              <a:rPr lang="de-DE" dirty="0" err="1" smtClean="0"/>
              <a:t>one</a:t>
            </a:r>
            <a:r>
              <a:rPr lang="de-DE" dirty="0" smtClean="0"/>
              <a:t> of </a:t>
            </a:r>
            <a:r>
              <a:rPr lang="de-DE" dirty="0" err="1" smtClean="0"/>
              <a:t>the</a:t>
            </a:r>
            <a:r>
              <a:rPr lang="de-DE" dirty="0" smtClean="0"/>
              <a:t> </a:t>
            </a:r>
            <a:r>
              <a:rPr lang="de-DE" dirty="0" err="1" smtClean="0"/>
              <a:t>textual</a:t>
            </a:r>
            <a:r>
              <a:rPr lang="de-DE" dirty="0" smtClean="0"/>
              <a:t> </a:t>
            </a:r>
            <a:r>
              <a:rPr lang="de-DE" dirty="0" err="1" smtClean="0"/>
              <a:t>sources</a:t>
            </a:r>
            <a:r>
              <a:rPr lang="de-DE" dirty="0" smtClean="0"/>
              <a:t> </a:t>
            </a:r>
            <a:r>
              <a:rPr lang="de-DE" dirty="0" err="1" smtClean="0"/>
              <a:t>for</a:t>
            </a:r>
            <a:r>
              <a:rPr lang="de-DE" dirty="0" smtClean="0"/>
              <a:t> Bertolt </a:t>
            </a:r>
            <a:r>
              <a:rPr lang="de-DE" dirty="0" err="1" smtClean="0"/>
              <a:t>Brecht‘s</a:t>
            </a:r>
            <a:r>
              <a:rPr lang="de-DE" dirty="0" smtClean="0"/>
              <a:t> </a:t>
            </a:r>
            <a:r>
              <a:rPr lang="de-DE" dirty="0" err="1" smtClean="0"/>
              <a:t>play</a:t>
            </a:r>
            <a:r>
              <a:rPr lang="de-DE" dirty="0" smtClean="0"/>
              <a:t>, </a:t>
            </a:r>
            <a:r>
              <a:rPr lang="de-DE" u="sng" dirty="0" err="1" smtClean="0"/>
              <a:t>Mother</a:t>
            </a:r>
            <a:r>
              <a:rPr lang="de-DE" u="sng" dirty="0" smtClean="0"/>
              <a:t> Courage and her </a:t>
            </a:r>
            <a:r>
              <a:rPr lang="de-DE" u="sng" dirty="0" err="1" smtClean="0"/>
              <a:t>Children</a:t>
            </a:r>
            <a:r>
              <a:rPr lang="de-DE" dirty="0" smtClean="0"/>
              <a:t> (1939)!</a:t>
            </a:r>
          </a:p>
          <a:p>
            <a:pPr marL="0" indent="0">
              <a:buFontTx/>
              <a:buChar char="-"/>
            </a:pPr>
            <a:endParaRPr lang="de-DE" dirty="0" smtClean="0"/>
          </a:p>
          <a:p>
            <a:pPr marL="0" indent="0">
              <a:buNone/>
            </a:pPr>
            <a:endParaRPr lang="en-US" dirty="0" smtClean="0"/>
          </a:p>
          <a:p>
            <a:pPr marL="0" indent="0">
              <a:buNone/>
            </a:pPr>
            <a:endParaRPr lang="de-DE" dirty="0" smtClean="0"/>
          </a:p>
          <a:p>
            <a:pPr marL="0" indent="0">
              <a:buNone/>
            </a:pPr>
            <a:endParaRPr lang="de-DE" dirty="0" smtClean="0"/>
          </a:p>
          <a:p>
            <a:endParaRPr lang="en-US" dirty="0"/>
          </a:p>
        </p:txBody>
      </p:sp>
      <p:sp>
        <p:nvSpPr>
          <p:cNvPr id="11" name="Content Placeholder 10"/>
          <p:cNvSpPr>
            <a:spLocks noGrp="1"/>
          </p:cNvSpPr>
          <p:nvPr>
            <p:ph sz="half" idx="2"/>
          </p:nvPr>
        </p:nvSpPr>
        <p:spPr/>
        <p:txBody>
          <a:bodyPr>
            <a:normAutofit fontScale="62500" lnSpcReduction="20000"/>
          </a:bodyPr>
          <a:lstStyle/>
          <a:p>
            <a:endParaRPr lang="en-US"/>
          </a:p>
        </p:txBody>
      </p:sp>
      <p:pic>
        <p:nvPicPr>
          <p:cNvPr id="8" name="Picture 7"/>
          <p:cNvPicPr>
            <a:picLocks noChangeAspect="1"/>
          </p:cNvPicPr>
          <p:nvPr/>
        </p:nvPicPr>
        <p:blipFill>
          <a:blip r:embed="rId2"/>
          <a:stretch>
            <a:fillRect/>
          </a:stretch>
        </p:blipFill>
        <p:spPr>
          <a:xfrm>
            <a:off x="4495800" y="1600201"/>
            <a:ext cx="4191000" cy="3872088"/>
          </a:xfrm>
          <a:prstGeom prst="rect">
            <a:avLst/>
          </a:prstGeom>
        </p:spPr>
      </p:pic>
      <p:sp>
        <p:nvSpPr>
          <p:cNvPr id="6" name="TextBox 5"/>
          <p:cNvSpPr txBox="1"/>
          <p:nvPr/>
        </p:nvSpPr>
        <p:spPr>
          <a:xfrm>
            <a:off x="4376455" y="5601220"/>
            <a:ext cx="4310345" cy="369332"/>
          </a:xfrm>
          <a:prstGeom prst="rect">
            <a:avLst/>
          </a:prstGeom>
          <a:noFill/>
        </p:spPr>
        <p:txBody>
          <a:bodyPr wrap="none" rtlCol="0">
            <a:spAutoFit/>
          </a:bodyPr>
          <a:lstStyle/>
          <a:p>
            <a:r>
              <a:rPr lang="en-US" dirty="0" smtClean="0"/>
              <a:t>Berlin Production of </a:t>
            </a:r>
            <a:r>
              <a:rPr lang="en-US" u="sng" dirty="0" smtClean="0"/>
              <a:t>Mother Courage</a:t>
            </a:r>
            <a:r>
              <a:rPr lang="en-US" dirty="0" smtClean="0"/>
              <a:t> (1949)</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de-DE" dirty="0" smtClean="0"/>
              <a:t/>
            </a:r>
            <a:br>
              <a:rPr lang="de-DE" dirty="0" smtClean="0"/>
            </a:br>
            <a:endParaRPr lang="en-US" dirty="0"/>
          </a:p>
        </p:txBody>
      </p:sp>
      <p:sp>
        <p:nvSpPr>
          <p:cNvPr id="10" name="Content Placeholder 9"/>
          <p:cNvSpPr>
            <a:spLocks noGrp="1"/>
          </p:cNvSpPr>
          <p:nvPr>
            <p:ph sz="half" idx="1"/>
          </p:nvPr>
        </p:nvSpPr>
        <p:spPr>
          <a:xfrm>
            <a:off x="457200" y="1600200"/>
            <a:ext cx="4038600" cy="4987628"/>
          </a:xfrm>
        </p:spPr>
        <p:txBody>
          <a:bodyPr>
            <a:normAutofit fontScale="92500" lnSpcReduction="10000"/>
          </a:bodyPr>
          <a:lstStyle/>
          <a:p>
            <a:pPr>
              <a:buNone/>
            </a:pPr>
            <a:r>
              <a:rPr lang="en-US" dirty="0" err="1" smtClean="0">
                <a:solidFill>
                  <a:srgbClr val="FF0000"/>
                </a:solidFill>
                <a:sym typeface="Wingdings"/>
              </a:rPr>
              <a:t>Izenberg</a:t>
            </a:r>
            <a:r>
              <a:rPr lang="en-US" dirty="0" err="1" smtClean="0">
                <a:sym typeface="Wingdings"/>
              </a:rPr>
              <a:t>’s</a:t>
            </a:r>
            <a:r>
              <a:rPr lang="en-US" dirty="0" smtClean="0">
                <a:sym typeface="Wingdings"/>
              </a:rPr>
              <a:t> Weil </a:t>
            </a:r>
            <a:r>
              <a:rPr lang="en-US" dirty="0" err="1" smtClean="0">
                <a:sym typeface="Wingdings"/>
              </a:rPr>
              <a:t></a:t>
            </a:r>
            <a:r>
              <a:rPr lang="en-US" dirty="0" smtClean="0">
                <a:sym typeface="Wingdings"/>
              </a:rPr>
              <a:t> </a:t>
            </a:r>
            <a:r>
              <a:rPr lang="en-US" dirty="0" smtClean="0">
                <a:solidFill>
                  <a:srgbClr val="FF0000"/>
                </a:solidFill>
                <a:sym typeface="Wingdings"/>
              </a:rPr>
              <a:t>Newman</a:t>
            </a:r>
            <a:r>
              <a:rPr lang="en-US" dirty="0" smtClean="0">
                <a:sym typeface="Wingdings"/>
              </a:rPr>
              <a:t>’s Brecht</a:t>
            </a:r>
            <a:endParaRPr lang="de-DE" dirty="0" smtClean="0"/>
          </a:p>
          <a:p>
            <a:pPr>
              <a:buNone/>
            </a:pPr>
            <a:r>
              <a:rPr lang="de-DE" dirty="0" smtClean="0"/>
              <a:t>Just as </a:t>
            </a:r>
            <a:r>
              <a:rPr lang="de-DE" dirty="0" smtClean="0">
                <a:solidFill>
                  <a:srgbClr val="FF0000"/>
                </a:solidFill>
              </a:rPr>
              <a:t>Simone Weil </a:t>
            </a:r>
            <a:r>
              <a:rPr lang="de-DE" dirty="0" smtClean="0"/>
              <a:t>was </a:t>
            </a:r>
            <a:r>
              <a:rPr lang="de-DE" dirty="0" err="1" smtClean="0"/>
              <a:t>looking</a:t>
            </a:r>
            <a:r>
              <a:rPr lang="de-DE" dirty="0" smtClean="0"/>
              <a:t> back to </a:t>
            </a:r>
            <a:r>
              <a:rPr lang="de-DE" dirty="0" err="1" smtClean="0"/>
              <a:t>the</a:t>
            </a:r>
            <a:r>
              <a:rPr lang="de-DE" dirty="0" smtClean="0"/>
              <a:t> </a:t>
            </a:r>
            <a:r>
              <a:rPr lang="de-DE" u="sng" dirty="0" err="1" smtClean="0"/>
              <a:t>Iliad</a:t>
            </a:r>
            <a:r>
              <a:rPr lang="de-DE" dirty="0" smtClean="0"/>
              <a:t> and </a:t>
            </a:r>
            <a:r>
              <a:rPr lang="de-DE" dirty="0" err="1" smtClean="0"/>
              <a:t>the</a:t>
            </a:r>
            <a:r>
              <a:rPr lang="de-DE" dirty="0" smtClean="0"/>
              <a:t> </a:t>
            </a:r>
            <a:r>
              <a:rPr lang="de-DE" dirty="0" err="1" smtClean="0"/>
              <a:t>Trojan</a:t>
            </a:r>
            <a:r>
              <a:rPr lang="de-DE" dirty="0" smtClean="0"/>
              <a:t> War in 1940 in </a:t>
            </a:r>
            <a:r>
              <a:rPr lang="de-DE" dirty="0" err="1" smtClean="0"/>
              <a:t>the</a:t>
            </a:r>
            <a:r>
              <a:rPr lang="de-DE" dirty="0" smtClean="0"/>
              <a:t> </a:t>
            </a:r>
            <a:r>
              <a:rPr lang="de-DE" dirty="0" err="1" smtClean="0"/>
              <a:t>middle</a:t>
            </a:r>
            <a:r>
              <a:rPr lang="de-DE" dirty="0" smtClean="0"/>
              <a:t> of WWII...</a:t>
            </a:r>
          </a:p>
          <a:p>
            <a:pPr>
              <a:buNone/>
            </a:pPr>
            <a:r>
              <a:rPr lang="de-DE" dirty="0" smtClean="0"/>
              <a:t>So </a:t>
            </a:r>
            <a:r>
              <a:rPr lang="de-DE" dirty="0" err="1" smtClean="0"/>
              <a:t>too</a:t>
            </a:r>
            <a:r>
              <a:rPr lang="de-DE" dirty="0" smtClean="0"/>
              <a:t> was </a:t>
            </a:r>
            <a:r>
              <a:rPr lang="de-DE" dirty="0" smtClean="0">
                <a:solidFill>
                  <a:srgbClr val="FF0000"/>
                </a:solidFill>
              </a:rPr>
              <a:t>Brecht</a:t>
            </a:r>
            <a:r>
              <a:rPr lang="de-DE" dirty="0" smtClean="0"/>
              <a:t> </a:t>
            </a:r>
            <a:r>
              <a:rPr lang="de-DE" dirty="0" err="1" smtClean="0"/>
              <a:t>looking</a:t>
            </a:r>
            <a:r>
              <a:rPr lang="de-DE" dirty="0" smtClean="0"/>
              <a:t> back to </a:t>
            </a:r>
            <a:r>
              <a:rPr lang="de-DE" u="sng" dirty="0" err="1" smtClean="0"/>
              <a:t>Simplicissimus</a:t>
            </a:r>
            <a:r>
              <a:rPr lang="de-DE" dirty="0" smtClean="0"/>
              <a:t> and </a:t>
            </a:r>
            <a:r>
              <a:rPr lang="de-DE" dirty="0" err="1" smtClean="0"/>
              <a:t>the</a:t>
            </a:r>
            <a:r>
              <a:rPr lang="de-DE" dirty="0" smtClean="0"/>
              <a:t> </a:t>
            </a:r>
            <a:r>
              <a:rPr lang="de-DE" dirty="0" err="1" smtClean="0"/>
              <a:t>Thirty</a:t>
            </a:r>
            <a:r>
              <a:rPr lang="de-DE" dirty="0" smtClean="0"/>
              <a:t> </a:t>
            </a:r>
            <a:r>
              <a:rPr lang="de-DE" dirty="0" err="1" smtClean="0"/>
              <a:t>Years</a:t>
            </a:r>
            <a:r>
              <a:rPr lang="de-DE" dirty="0" smtClean="0"/>
              <a:t>‘ War in 1939, also in </a:t>
            </a:r>
            <a:r>
              <a:rPr lang="de-DE" dirty="0" err="1" smtClean="0"/>
              <a:t>the</a:t>
            </a:r>
            <a:r>
              <a:rPr lang="de-DE" dirty="0" smtClean="0"/>
              <a:t> </a:t>
            </a:r>
            <a:r>
              <a:rPr lang="de-DE" dirty="0" err="1" smtClean="0"/>
              <a:t>middle</a:t>
            </a:r>
            <a:r>
              <a:rPr lang="de-DE" dirty="0" smtClean="0"/>
              <a:t> of WWII...</a:t>
            </a:r>
            <a:endParaRPr lang="en-US" dirty="0"/>
          </a:p>
        </p:txBody>
      </p:sp>
      <p:sp>
        <p:nvSpPr>
          <p:cNvPr id="20" name="Content Placeholder 19"/>
          <p:cNvSpPr>
            <a:spLocks noGrp="1"/>
          </p:cNvSpPr>
          <p:nvPr>
            <p:ph sz="half" idx="2"/>
          </p:nvPr>
        </p:nvSpPr>
        <p:spPr/>
        <p:txBody>
          <a:bodyPr>
            <a:normAutofit fontScale="92500" lnSpcReduction="10000"/>
          </a:bodyPr>
          <a:lstStyle/>
          <a:p>
            <a:endParaRPr lang="en-US"/>
          </a:p>
        </p:txBody>
      </p:sp>
      <p:sp>
        <p:nvSpPr>
          <p:cNvPr id="15" name="TextBox 14"/>
          <p:cNvSpPr txBox="1"/>
          <p:nvPr/>
        </p:nvSpPr>
        <p:spPr>
          <a:xfrm>
            <a:off x="1192836" y="274638"/>
            <a:ext cx="7034748" cy="954107"/>
          </a:xfrm>
          <a:prstGeom prst="rect">
            <a:avLst/>
          </a:prstGeom>
          <a:noFill/>
        </p:spPr>
        <p:txBody>
          <a:bodyPr wrap="none" rtlCol="0">
            <a:spAutoFit/>
          </a:bodyPr>
          <a:lstStyle/>
          <a:p>
            <a:r>
              <a:rPr lang="en-US" sz="2800" dirty="0" smtClean="0"/>
              <a:t>Another connection: Prof. </a:t>
            </a:r>
            <a:r>
              <a:rPr lang="en-US" sz="2800" dirty="0" err="1" smtClean="0"/>
              <a:t>Izenberg</a:t>
            </a:r>
            <a:r>
              <a:rPr lang="en-US" sz="2800" dirty="0" smtClean="0"/>
              <a:t> (week 1) </a:t>
            </a:r>
            <a:r>
              <a:rPr lang="en-US" sz="2800" dirty="0" err="1" smtClean="0">
                <a:sym typeface="Wingdings"/>
              </a:rPr>
              <a:t></a:t>
            </a:r>
            <a:r>
              <a:rPr lang="en-US" sz="2800" dirty="0" smtClean="0">
                <a:sym typeface="Wingdings"/>
              </a:rPr>
              <a:t> </a:t>
            </a:r>
          </a:p>
          <a:p>
            <a:r>
              <a:rPr lang="en-US" sz="2800" dirty="0" smtClean="0">
                <a:sym typeface="Wingdings"/>
              </a:rPr>
              <a:t>                Prof. Newman (me) (week 5)</a:t>
            </a:r>
          </a:p>
        </p:txBody>
      </p:sp>
      <p:pic>
        <p:nvPicPr>
          <p:cNvPr id="16" name="Picture 15"/>
          <p:cNvPicPr>
            <a:picLocks noChangeAspect="1"/>
          </p:cNvPicPr>
          <p:nvPr/>
        </p:nvPicPr>
        <p:blipFill>
          <a:blip r:embed="rId2"/>
          <a:stretch>
            <a:fillRect/>
          </a:stretch>
        </p:blipFill>
        <p:spPr>
          <a:xfrm>
            <a:off x="4495800" y="1417638"/>
            <a:ext cx="2921246" cy="2700530"/>
          </a:xfrm>
          <a:prstGeom prst="rect">
            <a:avLst/>
          </a:prstGeom>
        </p:spPr>
      </p:pic>
      <p:sp>
        <p:nvSpPr>
          <p:cNvPr id="17" name="TextBox 16"/>
          <p:cNvSpPr txBox="1"/>
          <p:nvPr/>
        </p:nvSpPr>
        <p:spPr>
          <a:xfrm>
            <a:off x="7589512" y="2020596"/>
            <a:ext cx="1097288" cy="923330"/>
          </a:xfrm>
          <a:prstGeom prst="rect">
            <a:avLst/>
          </a:prstGeom>
          <a:noFill/>
        </p:spPr>
        <p:txBody>
          <a:bodyPr wrap="none" rtlCol="0">
            <a:spAutoFit/>
          </a:bodyPr>
          <a:lstStyle/>
          <a:p>
            <a:r>
              <a:rPr lang="en-US" dirty="0" smtClean="0"/>
              <a:t>Simone</a:t>
            </a:r>
          </a:p>
          <a:p>
            <a:r>
              <a:rPr lang="en-US" dirty="0" smtClean="0"/>
              <a:t>Weil</a:t>
            </a:r>
          </a:p>
          <a:p>
            <a:r>
              <a:rPr lang="en-US" dirty="0" smtClean="0"/>
              <a:t>(1909-43)</a:t>
            </a:r>
            <a:endParaRPr lang="en-US" dirty="0"/>
          </a:p>
        </p:txBody>
      </p:sp>
      <p:pic>
        <p:nvPicPr>
          <p:cNvPr id="18" name="Picture 17"/>
          <p:cNvPicPr>
            <a:picLocks noChangeAspect="1"/>
          </p:cNvPicPr>
          <p:nvPr/>
        </p:nvPicPr>
        <p:blipFill>
          <a:blip r:embed="rId3"/>
          <a:stretch>
            <a:fillRect/>
          </a:stretch>
        </p:blipFill>
        <p:spPr>
          <a:xfrm>
            <a:off x="6390368" y="3708280"/>
            <a:ext cx="2296432" cy="3149720"/>
          </a:xfrm>
          <a:prstGeom prst="rect">
            <a:avLst/>
          </a:prstGeom>
        </p:spPr>
      </p:pic>
      <p:sp>
        <p:nvSpPr>
          <p:cNvPr id="19" name="TextBox 18"/>
          <p:cNvSpPr txBox="1"/>
          <p:nvPr/>
        </p:nvSpPr>
        <p:spPr>
          <a:xfrm>
            <a:off x="4710210" y="5664498"/>
            <a:ext cx="1331276" cy="923330"/>
          </a:xfrm>
          <a:prstGeom prst="rect">
            <a:avLst/>
          </a:prstGeom>
          <a:noFill/>
        </p:spPr>
        <p:txBody>
          <a:bodyPr wrap="none" rtlCol="0">
            <a:spAutoFit/>
          </a:bodyPr>
          <a:lstStyle/>
          <a:p>
            <a:r>
              <a:rPr lang="en-US" dirty="0" err="1" smtClean="0"/>
              <a:t>Bertolt</a:t>
            </a:r>
            <a:endParaRPr lang="en-US" dirty="0" smtClean="0"/>
          </a:p>
          <a:p>
            <a:r>
              <a:rPr lang="en-US" dirty="0" smtClean="0"/>
              <a:t>Brecht </a:t>
            </a:r>
          </a:p>
          <a:p>
            <a:r>
              <a:rPr lang="en-US" dirty="0" smtClean="0"/>
              <a:t>(1898-1956)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31857" y="609600"/>
            <a:ext cx="7772400" cy="1470025"/>
          </a:xfrm>
        </p:spPr>
        <p:txBody>
          <a:bodyPr>
            <a:normAutofit fontScale="90000"/>
          </a:bodyPr>
          <a:lstStyle/>
          <a:p>
            <a:r>
              <a:rPr lang="en-US" sz="3111" u="sng" dirty="0" smtClean="0"/>
              <a:t/>
            </a:r>
            <a:br>
              <a:rPr lang="en-US" sz="3111" u="sng" dirty="0" smtClean="0"/>
            </a:br>
            <a:r>
              <a:rPr lang="en-US" sz="3111" u="sng" dirty="0" smtClean="0"/>
              <a:t/>
            </a:r>
            <a:br>
              <a:rPr lang="en-US" sz="3111" u="sng" dirty="0" smtClean="0"/>
            </a:br>
            <a:r>
              <a:rPr lang="en-US" sz="2222" dirty="0" smtClean="0"/>
              <a:t>From last week, we are thus </a:t>
            </a:r>
            <a:r>
              <a:rPr lang="en-US" sz="2222" dirty="0" smtClean="0">
                <a:solidFill>
                  <a:srgbClr val="FF0000"/>
                </a:solidFill>
              </a:rPr>
              <a:t>fast-forwarding 300 years!</a:t>
            </a:r>
            <a:r>
              <a:rPr lang="en-US" sz="2222" dirty="0" smtClean="0"/>
              <a:t/>
            </a:r>
            <a:br>
              <a:rPr lang="en-US" sz="2222" dirty="0" smtClean="0"/>
            </a:br>
            <a:r>
              <a:rPr lang="en-US" sz="2222" dirty="0" smtClean="0"/>
              <a:t/>
            </a:r>
            <a:br>
              <a:rPr lang="en-US" sz="2222" dirty="0" smtClean="0"/>
            </a:br>
            <a:r>
              <a:rPr lang="en-US" sz="2222" dirty="0" smtClean="0"/>
              <a:t>1618-48 (Thirty Years’ War) </a:t>
            </a:r>
            <a:r>
              <a:rPr lang="en-US" sz="2222" dirty="0" err="1" smtClean="0">
                <a:sym typeface="Wingdings"/>
              </a:rPr>
              <a:t></a:t>
            </a:r>
            <a:r>
              <a:rPr lang="en-US" sz="2222" dirty="0" smtClean="0">
                <a:sym typeface="Wingdings"/>
              </a:rPr>
              <a:t> 1939-45 (WWII)</a:t>
            </a:r>
            <a:br>
              <a:rPr lang="en-US" sz="2222" dirty="0" smtClean="0">
                <a:sym typeface="Wingdings"/>
              </a:rPr>
            </a:br>
            <a:r>
              <a:rPr lang="en-US" sz="2222" dirty="0" smtClean="0">
                <a:sym typeface="Wingdings"/>
              </a:rPr>
              <a:t/>
            </a:r>
            <a:br>
              <a:rPr lang="en-US" sz="2222" dirty="0" smtClean="0">
                <a:sym typeface="Wingdings"/>
              </a:rPr>
            </a:br>
            <a:r>
              <a:rPr lang="en-US" sz="2222" dirty="0" smtClean="0">
                <a:sym typeface="Wingdings"/>
              </a:rPr>
              <a:t>Right now</a:t>
            </a:r>
            <a:r>
              <a:rPr lang="en-US" sz="2222" dirty="0" smtClean="0"/>
              <a:t> – in the Fall of 2014 – </a:t>
            </a:r>
            <a:r>
              <a:rPr lang="en-US" sz="2222" dirty="0" smtClean="0">
                <a:solidFill>
                  <a:srgbClr val="FF0000"/>
                </a:solidFill>
              </a:rPr>
              <a:t>we are looking back </a:t>
            </a:r>
            <a:r>
              <a:rPr lang="en-US" sz="2222" dirty="0" smtClean="0"/>
              <a:t>at </a:t>
            </a:r>
            <a:r>
              <a:rPr lang="en-US" sz="2222" dirty="0" smtClean="0">
                <a:solidFill>
                  <a:srgbClr val="FF0000"/>
                </a:solidFill>
              </a:rPr>
              <a:t>Weil and Brecht looking back</a:t>
            </a:r>
            <a:r>
              <a:rPr lang="en-US" sz="2222" dirty="0" smtClean="0"/>
              <a:t> at </a:t>
            </a:r>
            <a:br>
              <a:rPr lang="en-US" sz="2222" dirty="0" smtClean="0"/>
            </a:br>
            <a:r>
              <a:rPr lang="en-US" sz="2222" dirty="0" smtClean="0"/>
              <a:t>the Trojan War and the Thirty Years’ War in the middle of WWII…</a:t>
            </a:r>
            <a:r>
              <a:rPr lang="en-US" sz="2667" dirty="0" smtClean="0"/>
              <a:t/>
            </a:r>
            <a:br>
              <a:rPr lang="en-US" sz="2667" dirty="0" smtClean="0"/>
            </a:br>
            <a:endParaRPr lang="en-US" sz="2667" dirty="0"/>
          </a:p>
        </p:txBody>
      </p:sp>
      <p:sp>
        <p:nvSpPr>
          <p:cNvPr id="6" name="Subtitle 5"/>
          <p:cNvSpPr>
            <a:spLocks noGrp="1"/>
          </p:cNvSpPr>
          <p:nvPr>
            <p:ph type="subTitle" idx="1"/>
          </p:nvPr>
        </p:nvSpPr>
        <p:spPr>
          <a:xfrm>
            <a:off x="1347550" y="2984500"/>
            <a:ext cx="6733418" cy="2848079"/>
          </a:xfrm>
        </p:spPr>
        <p:txBody>
          <a:bodyPr>
            <a:noAutofit/>
          </a:bodyPr>
          <a:lstStyle/>
          <a:p>
            <a:r>
              <a:rPr lang="en-US" sz="2000" dirty="0" smtClean="0">
                <a:solidFill>
                  <a:schemeClr val="tx1"/>
                </a:solidFill>
              </a:rPr>
              <a:t>We are both </a:t>
            </a:r>
            <a:r>
              <a:rPr lang="en-US" sz="2000" dirty="0" smtClean="0">
                <a:solidFill>
                  <a:srgbClr val="FF0000"/>
                </a:solidFill>
              </a:rPr>
              <a:t>listening in on </a:t>
            </a:r>
            <a:r>
              <a:rPr lang="en-US" sz="2000" dirty="0" smtClean="0">
                <a:solidFill>
                  <a:srgbClr val="FFFFFF"/>
                </a:solidFill>
              </a:rPr>
              <a:t>and</a:t>
            </a:r>
            <a:r>
              <a:rPr lang="en-US" sz="2000" dirty="0" smtClean="0">
                <a:solidFill>
                  <a:srgbClr val="FF0000"/>
                </a:solidFill>
              </a:rPr>
              <a:t> </a:t>
            </a:r>
            <a:r>
              <a:rPr lang="en-US" sz="2000" u="sng" dirty="0" smtClean="0">
                <a:solidFill>
                  <a:srgbClr val="FF0000"/>
                </a:solidFill>
              </a:rPr>
              <a:t>becoming part of the conversation</a:t>
            </a:r>
            <a:r>
              <a:rPr lang="en-US" sz="2000" dirty="0" smtClean="0">
                <a:solidFill>
                  <a:srgbClr val="FF0000"/>
                </a:solidFill>
              </a:rPr>
              <a:t> </a:t>
            </a:r>
            <a:r>
              <a:rPr lang="en-US" sz="2000" dirty="0" smtClean="0">
                <a:solidFill>
                  <a:srgbClr val="FFFFFF"/>
                </a:solidFill>
              </a:rPr>
              <a:t>about the worlds of war on which they were commenting…</a:t>
            </a:r>
          </a:p>
          <a:p>
            <a:r>
              <a:rPr lang="en-US" sz="2000" dirty="0" smtClean="0"/>
              <a:t>We are the </a:t>
            </a:r>
            <a:r>
              <a:rPr lang="en-US" sz="2000" dirty="0" smtClean="0">
                <a:solidFill>
                  <a:srgbClr val="FF0000"/>
                </a:solidFill>
              </a:rPr>
              <a:t>next generation</a:t>
            </a:r>
            <a:r>
              <a:rPr lang="en-US" sz="2000" dirty="0" smtClean="0"/>
              <a:t> (after Alice Oswald, </a:t>
            </a:r>
            <a:r>
              <a:rPr lang="en-US" sz="2000" u="sng" dirty="0" smtClean="0"/>
              <a:t>Memoria</a:t>
            </a:r>
            <a:r>
              <a:rPr lang="en-US" sz="2000" dirty="0" smtClean="0"/>
              <a:t>l, 2011, and filmmaker Walter, “Theater of War,” 2008) </a:t>
            </a:r>
            <a:r>
              <a:rPr lang="en-US" sz="2000" dirty="0" smtClean="0">
                <a:solidFill>
                  <a:srgbClr val="FF0000"/>
                </a:solidFill>
              </a:rPr>
              <a:t>of readers and re-presenters of these two exemplary wars…</a:t>
            </a:r>
          </a:p>
          <a:p>
            <a:r>
              <a:rPr lang="en-US" sz="2000" dirty="0" smtClean="0"/>
              <a:t>That’s a pretty exclusive club to belong to…</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50452"/>
            <a:ext cx="8229600" cy="1143000"/>
          </a:xfrm>
        </p:spPr>
        <p:txBody>
          <a:bodyPr>
            <a:noAutofit/>
          </a:bodyPr>
          <a:lstStyle/>
          <a:p>
            <a:r>
              <a:rPr lang="en-US" sz="2400" dirty="0" smtClean="0"/>
              <a:t>Even as we move forward in time to our present, </a:t>
            </a:r>
            <a:r>
              <a:rPr lang="en-US" sz="2400" dirty="0" smtClean="0">
                <a:solidFill>
                  <a:srgbClr val="FF0000"/>
                </a:solidFill>
              </a:rPr>
              <a:t>we are staying in central Europe / Germany,</a:t>
            </a:r>
            <a:r>
              <a:rPr lang="en-US" sz="2400" dirty="0" smtClean="0"/>
              <a:t> but now a mid-20th century central Europe that looked a bit different than the one we considered last week!</a:t>
            </a:r>
            <a:endParaRPr lang="en-US" sz="2400" dirty="0"/>
          </a:p>
        </p:txBody>
      </p:sp>
      <p:pic>
        <p:nvPicPr>
          <p:cNvPr id="8" name="Picture 7"/>
          <p:cNvPicPr>
            <a:picLocks noChangeAspect="1"/>
          </p:cNvPicPr>
          <p:nvPr/>
        </p:nvPicPr>
        <p:blipFill>
          <a:blip r:embed="rId2"/>
          <a:stretch>
            <a:fillRect/>
          </a:stretch>
        </p:blipFill>
        <p:spPr>
          <a:xfrm>
            <a:off x="1654676" y="1948914"/>
            <a:ext cx="5600199" cy="3661270"/>
          </a:xfrm>
          <a:prstGeom prst="rect">
            <a:avLst/>
          </a:prstGeom>
        </p:spPr>
      </p:pic>
      <p:sp>
        <p:nvSpPr>
          <p:cNvPr id="9" name="TextBox 8"/>
          <p:cNvSpPr txBox="1"/>
          <p:nvPr/>
        </p:nvSpPr>
        <p:spPr>
          <a:xfrm>
            <a:off x="1057713" y="5708000"/>
            <a:ext cx="7185944" cy="369332"/>
          </a:xfrm>
          <a:prstGeom prst="rect">
            <a:avLst/>
          </a:prstGeom>
          <a:noFill/>
        </p:spPr>
        <p:txBody>
          <a:bodyPr wrap="none" rtlCol="0">
            <a:spAutoFit/>
          </a:bodyPr>
          <a:lstStyle/>
          <a:p>
            <a:r>
              <a:rPr lang="en-US" dirty="0" smtClean="0"/>
              <a:t>Map of Central Europe / “Germany” during the Thirty Years’ War (1618-48)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What had changed in the meantime?</a:t>
            </a:r>
            <a:br>
              <a:rPr lang="en-US" dirty="0" smtClean="0"/>
            </a:br>
            <a:endParaRPr lang="en-US" dirty="0"/>
          </a:p>
        </p:txBody>
      </p:sp>
      <p:sp>
        <p:nvSpPr>
          <p:cNvPr id="3" name="Subtitle 2"/>
          <p:cNvSpPr>
            <a:spLocks noGrp="1"/>
          </p:cNvSpPr>
          <p:nvPr>
            <p:ph type="subTitle" idx="1"/>
          </p:nvPr>
        </p:nvSpPr>
        <p:spPr>
          <a:xfrm>
            <a:off x="1371600" y="3600450"/>
            <a:ext cx="6400800" cy="1752600"/>
          </a:xfrm>
        </p:spPr>
        <p:txBody>
          <a:bodyPr/>
          <a:lstStyle/>
          <a:p>
            <a:r>
              <a:rPr lang="en-US" dirty="0" smtClean="0"/>
              <a:t>(between the Thirty Years’ War, 1618-48, </a:t>
            </a:r>
            <a:r>
              <a:rPr lang="en-US" dirty="0" smtClean="0">
                <a:sym typeface="Wingdings"/>
              </a:rPr>
              <a:t>and WWII, 1939-45)?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dirty="0" smtClean="0"/>
              <a:t>From the </a:t>
            </a:r>
            <a:r>
              <a:rPr lang="en-US" sz="2000" dirty="0" smtClean="0">
                <a:solidFill>
                  <a:srgbClr val="FF0000"/>
                </a:solidFill>
              </a:rPr>
              <a:t>Holy Roman Empire to the (German) Nation-State </a:t>
            </a:r>
            <a:r>
              <a:rPr lang="en-US" sz="2000" dirty="0" smtClean="0"/>
              <a:t>/ German history at warp speed / take a course in the Department of History on German / European history!</a:t>
            </a:r>
            <a:endParaRPr lang="en-US" sz="2000" dirty="0"/>
          </a:p>
        </p:txBody>
      </p:sp>
      <p:pic>
        <p:nvPicPr>
          <p:cNvPr id="3" name="Picture 2"/>
          <p:cNvPicPr>
            <a:picLocks noChangeAspect="1"/>
          </p:cNvPicPr>
          <p:nvPr/>
        </p:nvPicPr>
        <p:blipFill>
          <a:blip r:embed="rId2"/>
          <a:stretch>
            <a:fillRect/>
          </a:stretch>
        </p:blipFill>
        <p:spPr>
          <a:xfrm>
            <a:off x="250126" y="1143000"/>
            <a:ext cx="4096895" cy="3002783"/>
          </a:xfrm>
          <a:prstGeom prst="rect">
            <a:avLst/>
          </a:prstGeom>
        </p:spPr>
      </p:pic>
      <p:pic>
        <p:nvPicPr>
          <p:cNvPr id="4" name="Picture 3"/>
          <p:cNvPicPr>
            <a:picLocks noChangeAspect="1"/>
          </p:cNvPicPr>
          <p:nvPr/>
        </p:nvPicPr>
        <p:blipFill>
          <a:blip r:embed="rId3"/>
          <a:stretch>
            <a:fillRect/>
          </a:stretch>
        </p:blipFill>
        <p:spPr>
          <a:xfrm>
            <a:off x="4913020" y="1095896"/>
            <a:ext cx="3571580" cy="4040510"/>
          </a:xfrm>
          <a:prstGeom prst="rect">
            <a:avLst/>
          </a:prstGeom>
        </p:spPr>
      </p:pic>
      <p:sp>
        <p:nvSpPr>
          <p:cNvPr id="5" name="TextBox 4"/>
          <p:cNvSpPr txBox="1"/>
          <p:nvPr/>
        </p:nvSpPr>
        <p:spPr>
          <a:xfrm>
            <a:off x="4502254" y="3521611"/>
            <a:ext cx="410764" cy="369332"/>
          </a:xfrm>
          <a:prstGeom prst="rect">
            <a:avLst/>
          </a:prstGeom>
          <a:noFill/>
        </p:spPr>
        <p:txBody>
          <a:bodyPr wrap="none" rtlCol="0">
            <a:spAutoFit/>
          </a:bodyPr>
          <a:lstStyle/>
          <a:p>
            <a:r>
              <a:rPr lang="en-US" dirty="0" err="1" smtClean="0">
                <a:sym typeface="Wingdings"/>
              </a:rPr>
              <a:t></a:t>
            </a:r>
            <a:endParaRPr lang="en-US" dirty="0"/>
          </a:p>
        </p:txBody>
      </p:sp>
      <p:sp>
        <p:nvSpPr>
          <p:cNvPr id="6" name="TextBox 5"/>
          <p:cNvSpPr txBox="1"/>
          <p:nvPr/>
        </p:nvSpPr>
        <p:spPr>
          <a:xfrm>
            <a:off x="250126" y="4145783"/>
            <a:ext cx="4096895" cy="830997"/>
          </a:xfrm>
          <a:prstGeom prst="rect">
            <a:avLst/>
          </a:prstGeom>
          <a:noFill/>
        </p:spPr>
        <p:txBody>
          <a:bodyPr wrap="none" rtlCol="0">
            <a:spAutoFit/>
          </a:bodyPr>
          <a:lstStyle/>
          <a:p>
            <a:r>
              <a:rPr lang="en-US" sz="1600" dirty="0" smtClean="0"/>
              <a:t>Holy Roman Empire (HRE) came to an</a:t>
            </a:r>
          </a:p>
          <a:p>
            <a:r>
              <a:rPr lang="en-US" sz="1600" dirty="0" smtClean="0"/>
              <a:t>end in 1806 /  Napoleonic Wars / HRE defeated</a:t>
            </a:r>
          </a:p>
          <a:p>
            <a:r>
              <a:rPr lang="en-US" sz="1600" dirty="0" smtClean="0"/>
              <a:t>by Napoleon at Austerlitz  </a:t>
            </a:r>
            <a:endParaRPr lang="en-US" sz="1600" dirty="0"/>
          </a:p>
        </p:txBody>
      </p:sp>
      <p:sp>
        <p:nvSpPr>
          <p:cNvPr id="7" name="TextBox 6"/>
          <p:cNvSpPr txBox="1"/>
          <p:nvPr/>
        </p:nvSpPr>
        <p:spPr>
          <a:xfrm>
            <a:off x="250126" y="5136406"/>
            <a:ext cx="8435923" cy="1077218"/>
          </a:xfrm>
          <a:prstGeom prst="rect">
            <a:avLst/>
          </a:prstGeom>
          <a:noFill/>
        </p:spPr>
        <p:txBody>
          <a:bodyPr wrap="none" rtlCol="0">
            <a:spAutoFit/>
          </a:bodyPr>
          <a:lstStyle/>
          <a:p>
            <a:r>
              <a:rPr lang="en-US" sz="1600" dirty="0" smtClean="0"/>
              <a:t>“Modern” German state / North German </a:t>
            </a:r>
          </a:p>
          <a:p>
            <a:r>
              <a:rPr lang="en-US" sz="1600" dirty="0" smtClean="0"/>
              <a:t>Confederation under Prussian leadership (1866-67) / another German (a specifically national) </a:t>
            </a:r>
            <a:r>
              <a:rPr lang="en-US" sz="1600" u="sng" dirty="0" smtClean="0"/>
              <a:t>Reich</a:t>
            </a:r>
            <a:r>
              <a:rPr lang="en-US" sz="1600" dirty="0" smtClean="0"/>
              <a:t> </a:t>
            </a:r>
          </a:p>
          <a:p>
            <a:r>
              <a:rPr lang="en-US" sz="1600" dirty="0" smtClean="0"/>
              <a:t>(Empire) (1871) / Predecessor state of modern Germany / 1914-18 (WWI) / 1919-33: The Weimar </a:t>
            </a:r>
          </a:p>
          <a:p>
            <a:r>
              <a:rPr lang="en-US" sz="1600" dirty="0" smtClean="0"/>
              <a:t>Republic / 1933: Hitler and National Socialists (Nazis) come to power</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endParaRPr lang="en-US" sz="2000" dirty="0"/>
          </a:p>
        </p:txBody>
      </p:sp>
      <p:pic>
        <p:nvPicPr>
          <p:cNvPr id="3" name="Picture 2"/>
          <p:cNvPicPr>
            <a:picLocks noChangeAspect="1"/>
          </p:cNvPicPr>
          <p:nvPr/>
        </p:nvPicPr>
        <p:blipFill>
          <a:blip r:embed="rId2"/>
          <a:stretch>
            <a:fillRect/>
          </a:stretch>
        </p:blipFill>
        <p:spPr>
          <a:xfrm>
            <a:off x="457200" y="251219"/>
            <a:ext cx="2640504" cy="1935334"/>
          </a:xfrm>
          <a:prstGeom prst="rect">
            <a:avLst/>
          </a:prstGeom>
        </p:spPr>
      </p:pic>
      <p:pic>
        <p:nvPicPr>
          <p:cNvPr id="4" name="Picture 3"/>
          <p:cNvPicPr>
            <a:picLocks noChangeAspect="1"/>
          </p:cNvPicPr>
          <p:nvPr/>
        </p:nvPicPr>
        <p:blipFill>
          <a:blip r:embed="rId3"/>
          <a:stretch>
            <a:fillRect/>
          </a:stretch>
        </p:blipFill>
        <p:spPr>
          <a:xfrm>
            <a:off x="3694157" y="405051"/>
            <a:ext cx="5449843" cy="6084428"/>
          </a:xfrm>
          <a:prstGeom prst="rect">
            <a:avLst/>
          </a:prstGeom>
        </p:spPr>
      </p:pic>
      <p:sp>
        <p:nvSpPr>
          <p:cNvPr id="8" name="TextBox 7"/>
          <p:cNvSpPr txBox="1"/>
          <p:nvPr/>
        </p:nvSpPr>
        <p:spPr>
          <a:xfrm>
            <a:off x="3097704" y="1297105"/>
            <a:ext cx="410764" cy="369332"/>
          </a:xfrm>
          <a:prstGeom prst="rect">
            <a:avLst/>
          </a:prstGeom>
          <a:noFill/>
        </p:spPr>
        <p:txBody>
          <a:bodyPr wrap="none" rtlCol="0">
            <a:spAutoFit/>
          </a:bodyPr>
          <a:lstStyle/>
          <a:p>
            <a:r>
              <a:rPr lang="en-US" dirty="0" err="1" smtClean="0">
                <a:sym typeface="Wingdings"/>
              </a:rPr>
              <a:t></a:t>
            </a:r>
            <a:endParaRPr lang="en-US" dirty="0"/>
          </a:p>
        </p:txBody>
      </p:sp>
      <p:sp>
        <p:nvSpPr>
          <p:cNvPr id="9" name="TextBox 8"/>
          <p:cNvSpPr txBox="1"/>
          <p:nvPr/>
        </p:nvSpPr>
        <p:spPr>
          <a:xfrm>
            <a:off x="250126" y="2242162"/>
            <a:ext cx="3149983" cy="3785652"/>
          </a:xfrm>
          <a:prstGeom prst="rect">
            <a:avLst/>
          </a:prstGeom>
          <a:noFill/>
        </p:spPr>
        <p:txBody>
          <a:bodyPr wrap="square" rtlCol="0">
            <a:spAutoFit/>
          </a:bodyPr>
          <a:lstStyle/>
          <a:p>
            <a:r>
              <a:rPr lang="en-US" sz="1600" dirty="0" smtClean="0"/>
              <a:t>“It’s complicated….”</a:t>
            </a:r>
          </a:p>
          <a:p>
            <a:r>
              <a:rPr lang="en-US" sz="1600" dirty="0" smtClean="0"/>
              <a:t> SHORT VERSION:</a:t>
            </a:r>
          </a:p>
          <a:p>
            <a:r>
              <a:rPr lang="en-US" sz="1600" dirty="0" smtClean="0"/>
              <a:t>From the HRE </a:t>
            </a:r>
            <a:r>
              <a:rPr lang="en-US" sz="1600" dirty="0" err="1" smtClean="0">
                <a:sym typeface="Wingdings"/>
              </a:rPr>
              <a:t></a:t>
            </a:r>
            <a:r>
              <a:rPr lang="en-US" sz="1600" dirty="0" smtClean="0">
                <a:sym typeface="Wingdings"/>
              </a:rPr>
              <a:t> Germany…</a:t>
            </a:r>
          </a:p>
          <a:p>
            <a:r>
              <a:rPr lang="en-US" sz="1600" dirty="0" smtClean="0"/>
              <a:t>The move from the </a:t>
            </a:r>
            <a:r>
              <a:rPr lang="en-US" sz="1600" dirty="0" smtClean="0">
                <a:solidFill>
                  <a:srgbClr val="FF0000"/>
                </a:solidFill>
              </a:rPr>
              <a:t>early modern period</a:t>
            </a:r>
            <a:r>
              <a:rPr lang="en-US" sz="1600" dirty="0" smtClean="0"/>
              <a:t> of </a:t>
            </a:r>
            <a:r>
              <a:rPr lang="en-US" sz="1600" dirty="0" smtClean="0">
                <a:solidFill>
                  <a:srgbClr val="FF0000"/>
                </a:solidFill>
              </a:rPr>
              <a:t>emerging  sovereign polities </a:t>
            </a:r>
            <a:r>
              <a:rPr lang="en-US" sz="1600" dirty="0" smtClean="0"/>
              <a:t>/ states in central Europe </a:t>
            </a:r>
            <a:r>
              <a:rPr lang="en-US" sz="1600" dirty="0" err="1" smtClean="0">
                <a:sym typeface="Wingdings"/>
              </a:rPr>
              <a:t></a:t>
            </a:r>
            <a:r>
              <a:rPr lang="en-US" sz="1600" dirty="0" smtClean="0">
                <a:sym typeface="Wingdings"/>
              </a:rPr>
              <a:t> </a:t>
            </a:r>
            <a:r>
              <a:rPr lang="en-US" sz="1600" dirty="0" smtClean="0"/>
              <a:t> the </a:t>
            </a:r>
            <a:r>
              <a:rPr lang="en-US" sz="1600" dirty="0" smtClean="0">
                <a:solidFill>
                  <a:srgbClr val="FF0000"/>
                </a:solidFill>
              </a:rPr>
              <a:t>modern</a:t>
            </a:r>
          </a:p>
          <a:p>
            <a:r>
              <a:rPr lang="en-US" sz="1600" dirty="0" smtClean="0">
                <a:solidFill>
                  <a:srgbClr val="FF0000"/>
                </a:solidFill>
              </a:rPr>
              <a:t>period</a:t>
            </a:r>
            <a:r>
              <a:rPr lang="en-US" sz="1600" dirty="0" smtClean="0"/>
              <a:t> of “consolidated” and </a:t>
            </a:r>
          </a:p>
          <a:p>
            <a:r>
              <a:rPr lang="en-US" sz="1600" dirty="0" smtClean="0">
                <a:solidFill>
                  <a:srgbClr val="FF0000"/>
                </a:solidFill>
              </a:rPr>
              <a:t>territorially sovereign </a:t>
            </a:r>
          </a:p>
          <a:p>
            <a:r>
              <a:rPr lang="en-US" sz="1600" dirty="0" smtClean="0">
                <a:solidFill>
                  <a:srgbClr val="FF0000"/>
                </a:solidFill>
              </a:rPr>
              <a:t>nation-states…</a:t>
            </a:r>
          </a:p>
          <a:p>
            <a:endParaRPr lang="en-US" sz="1600" dirty="0" smtClean="0"/>
          </a:p>
          <a:p>
            <a:r>
              <a:rPr lang="en-US" sz="1600" dirty="0" smtClean="0"/>
              <a:t>A move enabled (some scholars</a:t>
            </a:r>
          </a:p>
          <a:p>
            <a:r>
              <a:rPr lang="en-US" sz="1600" dirty="0" smtClean="0"/>
              <a:t>say) by the kinds of agreements</a:t>
            </a:r>
          </a:p>
          <a:p>
            <a:r>
              <a:rPr lang="en-US" sz="1600" dirty="0" smtClean="0"/>
              <a:t>made in the Treaty of</a:t>
            </a:r>
          </a:p>
          <a:p>
            <a:r>
              <a:rPr lang="en-US" sz="1600" dirty="0" smtClean="0"/>
              <a:t>Westphalia (1648)!</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0" y="0"/>
            <a:ext cx="5964438" cy="4868675"/>
          </a:xfrm>
          <a:prstGeom prst="rect">
            <a:avLst/>
          </a:prstGeom>
        </p:spPr>
      </p:pic>
      <p:sp>
        <p:nvSpPr>
          <p:cNvPr id="4" name="TextBox 3"/>
          <p:cNvSpPr txBox="1"/>
          <p:nvPr/>
        </p:nvSpPr>
        <p:spPr>
          <a:xfrm>
            <a:off x="6364179" y="1417638"/>
            <a:ext cx="2322621" cy="1384995"/>
          </a:xfrm>
          <a:prstGeom prst="rect">
            <a:avLst/>
          </a:prstGeom>
          <a:noFill/>
        </p:spPr>
        <p:txBody>
          <a:bodyPr wrap="none" rtlCol="0">
            <a:spAutoFit/>
          </a:bodyPr>
          <a:lstStyle/>
          <a:p>
            <a:r>
              <a:rPr lang="en-US" sz="2800" dirty="0" smtClean="0"/>
              <a:t>From the Holy </a:t>
            </a:r>
          </a:p>
          <a:p>
            <a:r>
              <a:rPr lang="en-US" sz="2800" dirty="0" smtClean="0"/>
              <a:t>Roman Empire </a:t>
            </a:r>
          </a:p>
          <a:p>
            <a:r>
              <a:rPr lang="en-US" sz="2800" dirty="0" smtClean="0"/>
              <a:t>(here, </a:t>
            </a:r>
            <a:r>
              <a:rPr lang="en-US" sz="2800" dirty="0" err="1" smtClean="0"/>
              <a:t>c</a:t>
            </a:r>
            <a:r>
              <a:rPr lang="en-US" sz="2800" dirty="0" smtClean="0"/>
              <a:t>. 1789)</a:t>
            </a:r>
            <a:endParaRPr lang="en-US" sz="2800" dirty="0"/>
          </a:p>
        </p:txBody>
      </p:sp>
      <p:pic>
        <p:nvPicPr>
          <p:cNvPr id="5" name="Picture 4"/>
          <p:cNvPicPr>
            <a:picLocks noChangeAspect="1"/>
          </p:cNvPicPr>
          <p:nvPr/>
        </p:nvPicPr>
        <p:blipFill>
          <a:blip r:embed="rId3"/>
          <a:stretch>
            <a:fillRect/>
          </a:stretch>
        </p:blipFill>
        <p:spPr>
          <a:xfrm>
            <a:off x="6214649" y="3587553"/>
            <a:ext cx="2929351" cy="3270447"/>
          </a:xfrm>
          <a:prstGeom prst="rect">
            <a:avLst/>
          </a:prstGeom>
        </p:spPr>
      </p:pic>
      <p:sp>
        <p:nvSpPr>
          <p:cNvPr id="6" name="TextBox 5"/>
          <p:cNvSpPr txBox="1"/>
          <p:nvPr/>
        </p:nvSpPr>
        <p:spPr>
          <a:xfrm>
            <a:off x="1328088" y="6254227"/>
            <a:ext cx="184666"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1188772" y="5064125"/>
            <a:ext cx="4775666" cy="954107"/>
          </a:xfrm>
          <a:prstGeom prst="rect">
            <a:avLst/>
          </a:prstGeom>
          <a:noFill/>
        </p:spPr>
        <p:txBody>
          <a:bodyPr wrap="none" rtlCol="0">
            <a:spAutoFit/>
          </a:bodyPr>
          <a:lstStyle/>
          <a:p>
            <a:pPr>
              <a:buFont typeface="Wingdings" pitchFamily="-84" charset="2"/>
              <a:buChar char="à"/>
            </a:pPr>
            <a:r>
              <a:rPr lang="en-US" dirty="0" smtClean="0">
                <a:sym typeface="Wingdings"/>
              </a:rPr>
              <a:t>  </a:t>
            </a:r>
            <a:r>
              <a:rPr lang="en-US" sz="2800" dirty="0" smtClean="0">
                <a:sym typeface="Wingdings"/>
              </a:rPr>
              <a:t>To the “modern” nation-state</a:t>
            </a:r>
          </a:p>
          <a:p>
            <a:r>
              <a:rPr lang="en-US" sz="2800" dirty="0" smtClean="0">
                <a:sym typeface="Wingdings"/>
              </a:rPr>
              <a:t>of Germany</a:t>
            </a:r>
            <a:endParaRPr lang="en-US" sz="2800" dirty="0"/>
          </a:p>
        </p:txBody>
      </p:sp>
      <p:sp>
        <p:nvSpPr>
          <p:cNvPr id="8" name="TextBox 7"/>
          <p:cNvSpPr txBox="1"/>
          <p:nvPr/>
        </p:nvSpPr>
        <p:spPr>
          <a:xfrm>
            <a:off x="6103754" y="536248"/>
            <a:ext cx="2878763" cy="523220"/>
          </a:xfrm>
          <a:prstGeom prst="rect">
            <a:avLst/>
          </a:prstGeom>
          <a:noFill/>
        </p:spPr>
        <p:txBody>
          <a:bodyPr wrap="none" rtlCol="0">
            <a:spAutoFit/>
          </a:bodyPr>
          <a:lstStyle/>
          <a:p>
            <a:r>
              <a:rPr lang="en-US" sz="2800" dirty="0" smtClean="0"/>
              <a:t>Week 4 </a:t>
            </a:r>
            <a:r>
              <a:rPr lang="en-US" sz="2800" dirty="0" err="1" smtClean="0">
                <a:sym typeface="Wingdings"/>
              </a:rPr>
              <a:t></a:t>
            </a:r>
            <a:r>
              <a:rPr lang="en-US" sz="2800" dirty="0" smtClean="0">
                <a:sym typeface="Wingdings"/>
              </a:rPr>
              <a:t> Week 5</a:t>
            </a:r>
            <a:endParaRPr lang="en-US" sz="2800" dirty="0"/>
          </a:p>
        </p:txBody>
      </p:sp>
      <p:cxnSp>
        <p:nvCxnSpPr>
          <p:cNvPr id="10" name="Straight Arrow Connector 9"/>
          <p:cNvCxnSpPr/>
          <p:nvPr/>
        </p:nvCxnSpPr>
        <p:spPr>
          <a:xfrm flipV="1">
            <a:off x="3095625" y="5461000"/>
            <a:ext cx="4492625" cy="5572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41686" y="0"/>
            <a:ext cx="8229600" cy="1143000"/>
          </a:xfrm>
        </p:spPr>
        <p:txBody>
          <a:bodyPr>
            <a:normAutofit/>
          </a:bodyPr>
          <a:lstStyle/>
          <a:p>
            <a:r>
              <a:rPr lang="en-US" sz="3200" dirty="0" smtClean="0"/>
              <a:t>To a “modern” Germany…</a:t>
            </a:r>
            <a:endParaRPr lang="en-US" sz="3200" dirty="0"/>
          </a:p>
        </p:txBody>
      </p:sp>
      <p:sp>
        <p:nvSpPr>
          <p:cNvPr id="3" name="Content Placeholder 2"/>
          <p:cNvSpPr>
            <a:spLocks noGrp="1"/>
          </p:cNvSpPr>
          <p:nvPr>
            <p:ph sz="half" idx="4294967295"/>
          </p:nvPr>
        </p:nvSpPr>
        <p:spPr>
          <a:xfrm>
            <a:off x="258511" y="402478"/>
            <a:ext cx="4038600" cy="5715000"/>
          </a:xfrm>
        </p:spPr>
        <p:txBody>
          <a:bodyPr>
            <a:noAutofit/>
          </a:bodyPr>
          <a:lstStyle/>
          <a:p>
            <a:pPr>
              <a:buNone/>
            </a:pPr>
            <a:r>
              <a:rPr lang="en-US" sz="1800" dirty="0" smtClean="0">
                <a:solidFill>
                  <a:srgbClr val="FF0000"/>
                </a:solidFill>
              </a:rPr>
              <a:t>That went to war – </a:t>
            </a:r>
            <a:r>
              <a:rPr lang="en-US" sz="1800" dirty="0" smtClean="0"/>
              <a:t>as a nation-state with many of the other sovereign nation-states of Europe</a:t>
            </a:r>
            <a:r>
              <a:rPr lang="en-US" sz="1800" dirty="0" smtClean="0">
                <a:solidFill>
                  <a:srgbClr val="FF0000"/>
                </a:solidFill>
              </a:rPr>
              <a:t> – TWICE in the first half of the 20</a:t>
            </a:r>
            <a:r>
              <a:rPr lang="en-US" sz="1800" baseline="30000" dirty="0" smtClean="0">
                <a:solidFill>
                  <a:srgbClr val="FF0000"/>
                </a:solidFill>
              </a:rPr>
              <a:t>th</a:t>
            </a:r>
            <a:r>
              <a:rPr lang="en-US" sz="1800" dirty="0" smtClean="0">
                <a:solidFill>
                  <a:srgbClr val="FF0000"/>
                </a:solidFill>
              </a:rPr>
              <a:t> century…</a:t>
            </a:r>
          </a:p>
          <a:p>
            <a:pPr>
              <a:buNone/>
            </a:pPr>
            <a:r>
              <a:rPr lang="en-US" sz="1800" dirty="0" smtClean="0"/>
              <a:t>WWI (1914-18) / WWII (1939-45)</a:t>
            </a:r>
          </a:p>
          <a:p>
            <a:pPr>
              <a:buNone/>
            </a:pPr>
            <a:r>
              <a:rPr lang="en-US" sz="1800" dirty="0" smtClean="0"/>
              <a:t>Invested vast amounts of money and “human capital” (lives…) in these wars…</a:t>
            </a:r>
          </a:p>
          <a:p>
            <a:pPr>
              <a:buNone/>
            </a:pPr>
            <a:r>
              <a:rPr lang="en-US" sz="1800" dirty="0" smtClean="0"/>
              <a:t>And developed </a:t>
            </a:r>
            <a:r>
              <a:rPr lang="en-US" sz="1800" dirty="0" smtClean="0">
                <a:solidFill>
                  <a:srgbClr val="FF0000"/>
                </a:solidFill>
              </a:rPr>
              <a:t>a “military-industrial complex” </a:t>
            </a:r>
            <a:r>
              <a:rPr lang="en-US" sz="1800" dirty="0" smtClean="0"/>
              <a:t>that involved millions of people, hundreds of industries, and huge amounts of state and private monies…</a:t>
            </a:r>
          </a:p>
          <a:p>
            <a:pPr>
              <a:buNone/>
            </a:pPr>
            <a:r>
              <a:rPr lang="en-US" sz="1800" dirty="0" smtClean="0">
                <a:solidFill>
                  <a:srgbClr val="FF0000"/>
                </a:solidFill>
              </a:rPr>
              <a:t>Military-industrial complex</a:t>
            </a:r>
            <a:r>
              <a:rPr lang="en-US" sz="1800" dirty="0" smtClean="0"/>
              <a:t>: “The aggregate of a nation's </a:t>
            </a:r>
            <a:r>
              <a:rPr lang="en-US" sz="1800" dirty="0" smtClean="0">
                <a:solidFill>
                  <a:srgbClr val="FF0000"/>
                </a:solidFill>
              </a:rPr>
              <a:t>armed forces </a:t>
            </a:r>
            <a:r>
              <a:rPr lang="en-US" sz="1800" dirty="0" smtClean="0"/>
              <a:t>and </a:t>
            </a:r>
            <a:r>
              <a:rPr lang="en-US" sz="1800" dirty="0" smtClean="0">
                <a:solidFill>
                  <a:srgbClr val="FF0000"/>
                </a:solidFill>
              </a:rPr>
              <a:t>the industries that supply </a:t>
            </a:r>
            <a:r>
              <a:rPr lang="en-US" sz="1800" dirty="0" smtClean="0"/>
              <a:t>their equipment, materials, and armaments” (U.S. President Dwight D. Eisenhower)</a:t>
            </a:r>
            <a:endParaRPr lang="en-US" sz="1800" dirty="0"/>
          </a:p>
        </p:txBody>
      </p:sp>
      <p:pic>
        <p:nvPicPr>
          <p:cNvPr id="5" name="Picture 4"/>
          <p:cNvPicPr>
            <a:picLocks noChangeAspect="1"/>
          </p:cNvPicPr>
          <p:nvPr/>
        </p:nvPicPr>
        <p:blipFill>
          <a:blip r:embed="rId2"/>
          <a:stretch>
            <a:fillRect/>
          </a:stretch>
        </p:blipFill>
        <p:spPr>
          <a:xfrm>
            <a:off x="4950259" y="1143000"/>
            <a:ext cx="2870897" cy="4509340"/>
          </a:xfrm>
          <a:prstGeom prst="rect">
            <a:avLst/>
          </a:prstGeom>
        </p:spPr>
      </p:pic>
      <p:sp>
        <p:nvSpPr>
          <p:cNvPr id="6" name="TextBox 5"/>
          <p:cNvSpPr txBox="1"/>
          <p:nvPr/>
        </p:nvSpPr>
        <p:spPr>
          <a:xfrm>
            <a:off x="4535464" y="5794312"/>
            <a:ext cx="3835405" cy="584776"/>
          </a:xfrm>
          <a:prstGeom prst="rect">
            <a:avLst/>
          </a:prstGeom>
          <a:noFill/>
        </p:spPr>
        <p:txBody>
          <a:bodyPr wrap="none" rtlCol="0">
            <a:spAutoFit/>
          </a:bodyPr>
          <a:lstStyle/>
          <a:p>
            <a:r>
              <a:rPr lang="en-US" sz="1600" dirty="0" smtClean="0"/>
              <a:t>Russian troops dug in in trenches / Awaiting</a:t>
            </a:r>
          </a:p>
          <a:p>
            <a:r>
              <a:rPr lang="en-US" sz="1600" dirty="0" smtClean="0"/>
              <a:t>German attack / 1917</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3156" y="0"/>
            <a:ext cx="8229600" cy="1143000"/>
          </a:xfrm>
        </p:spPr>
        <p:txBody>
          <a:bodyPr>
            <a:noAutofit/>
          </a:bodyPr>
          <a:lstStyle/>
          <a:p>
            <a:r>
              <a:rPr lang="en-US" sz="2400" dirty="0" err="1" smtClean="0"/>
              <a:t>Bertolt</a:t>
            </a:r>
            <a:r>
              <a:rPr lang="en-US" sz="2400" dirty="0" smtClean="0"/>
              <a:t> Brecht (1898-1956) as</a:t>
            </a:r>
            <a:br>
              <a:rPr lang="en-US" sz="2400" dirty="0" smtClean="0"/>
            </a:br>
            <a:r>
              <a:rPr lang="en-US" sz="2400" dirty="0" smtClean="0"/>
              <a:t>a young man…</a:t>
            </a:r>
            <a:endParaRPr lang="en-US" sz="2400" dirty="0"/>
          </a:p>
        </p:txBody>
      </p:sp>
      <p:sp>
        <p:nvSpPr>
          <p:cNvPr id="4" name="Content Placeholder 3"/>
          <p:cNvSpPr>
            <a:spLocks noGrp="1"/>
          </p:cNvSpPr>
          <p:nvPr>
            <p:ph sz="half" idx="1"/>
          </p:nvPr>
        </p:nvSpPr>
        <p:spPr>
          <a:xfrm>
            <a:off x="309730" y="288657"/>
            <a:ext cx="4038600" cy="5586253"/>
          </a:xfrm>
        </p:spPr>
        <p:txBody>
          <a:bodyPr>
            <a:noAutofit/>
          </a:bodyPr>
          <a:lstStyle/>
          <a:p>
            <a:pPr>
              <a:buNone/>
            </a:pPr>
            <a:r>
              <a:rPr lang="en-US" sz="1600" dirty="0" smtClean="0"/>
              <a:t>Brecht came of age during these years…</a:t>
            </a:r>
          </a:p>
          <a:p>
            <a:pPr>
              <a:buNone/>
            </a:pPr>
            <a:r>
              <a:rPr lang="en-US" sz="1600" dirty="0" smtClean="0"/>
              <a:t>When the following were the </a:t>
            </a:r>
            <a:r>
              <a:rPr lang="en-US" sz="1600" dirty="0" smtClean="0">
                <a:solidFill>
                  <a:srgbClr val="FF0000"/>
                </a:solidFill>
              </a:rPr>
              <a:t>“conditions of determination”</a:t>
            </a:r>
            <a:r>
              <a:rPr lang="en-US" sz="1600" dirty="0" smtClean="0"/>
              <a:t> within which many people “acted”…</a:t>
            </a:r>
          </a:p>
          <a:p>
            <a:pPr>
              <a:buNone/>
            </a:pPr>
            <a:r>
              <a:rPr lang="en-US" sz="1600" dirty="0" smtClean="0"/>
              <a:t>He witnessed the rise and fall – and rise and fall again – of the “modern” state of Germany several times over…</a:t>
            </a:r>
          </a:p>
          <a:p>
            <a:pPr>
              <a:buNone/>
            </a:pPr>
            <a:r>
              <a:rPr lang="en-US" sz="1600" dirty="0" smtClean="0">
                <a:solidFill>
                  <a:srgbClr val="FF0000"/>
                </a:solidFill>
              </a:rPr>
              <a:t>During and after WWI (1914-18), </a:t>
            </a:r>
            <a:r>
              <a:rPr lang="en-US" sz="1600" dirty="0" smtClean="0"/>
              <a:t>when the German state was at both its highest – and after it lost WWI, also its lowest – point.</a:t>
            </a:r>
          </a:p>
          <a:p>
            <a:pPr>
              <a:buNone/>
            </a:pPr>
            <a:r>
              <a:rPr lang="en-US" sz="1600" dirty="0" smtClean="0"/>
              <a:t>Also during the raucous political times of the </a:t>
            </a:r>
            <a:r>
              <a:rPr lang="en-US" sz="1600" dirty="0" smtClean="0">
                <a:solidFill>
                  <a:srgbClr val="FF0000"/>
                </a:solidFill>
              </a:rPr>
              <a:t>Weimar Republic (1919-33) </a:t>
            </a:r>
            <a:r>
              <a:rPr lang="en-US" sz="1600" dirty="0" smtClean="0"/>
              <a:t>/ street battles between workers and the army and thugs…</a:t>
            </a:r>
          </a:p>
          <a:p>
            <a:pPr>
              <a:buNone/>
            </a:pPr>
            <a:r>
              <a:rPr lang="en-US" sz="1600" dirty="0" smtClean="0"/>
              <a:t>When, in the German Parliament, there were </a:t>
            </a:r>
            <a:r>
              <a:rPr lang="en-US" sz="1600" dirty="0" smtClean="0">
                <a:solidFill>
                  <a:srgbClr val="FF0000"/>
                </a:solidFill>
              </a:rPr>
              <a:t>about 40 different parties on the left and the right</a:t>
            </a:r>
            <a:r>
              <a:rPr lang="en-US" sz="1600" dirty="0" smtClean="0"/>
              <a:t>, leading to political chaos and stalemates...</a:t>
            </a:r>
          </a:p>
          <a:p>
            <a:pPr>
              <a:buNone/>
            </a:pPr>
            <a:r>
              <a:rPr lang="en-US" sz="1600" dirty="0" smtClean="0"/>
              <a:t>The rise to power of Hitler and the Nazis / </a:t>
            </a:r>
            <a:r>
              <a:rPr lang="en-US" sz="1600" dirty="0" smtClean="0">
                <a:solidFill>
                  <a:srgbClr val="FF0000"/>
                </a:solidFill>
              </a:rPr>
              <a:t>Hitler becomes German Chancellor in 1933</a:t>
            </a:r>
            <a:r>
              <a:rPr lang="en-US" sz="1600" dirty="0" smtClean="0"/>
              <a:t>  </a:t>
            </a:r>
          </a:p>
          <a:p>
            <a:pPr>
              <a:buNone/>
            </a:pPr>
            <a:r>
              <a:rPr lang="en-US" sz="1600" dirty="0" smtClean="0">
                <a:solidFill>
                  <a:srgbClr val="FF0000"/>
                </a:solidFill>
              </a:rPr>
              <a:t>The official outbreak of war in 1939…</a:t>
            </a:r>
          </a:p>
          <a:p>
            <a:endParaRPr lang="en-US" sz="1800" dirty="0"/>
          </a:p>
        </p:txBody>
      </p:sp>
      <p:sp>
        <p:nvSpPr>
          <p:cNvPr id="5" name="Content Placeholder 4"/>
          <p:cNvSpPr>
            <a:spLocks noGrp="1"/>
          </p:cNvSpPr>
          <p:nvPr>
            <p:ph sz="half" idx="2"/>
          </p:nvPr>
        </p:nvSpPr>
        <p:spPr/>
        <p:txBody>
          <a:bodyPr>
            <a:normAutofit/>
          </a:bodyPr>
          <a:lstStyle/>
          <a:p>
            <a:endParaRPr lang="en-US"/>
          </a:p>
        </p:txBody>
      </p:sp>
      <p:pic>
        <p:nvPicPr>
          <p:cNvPr id="3" name="Picture 2"/>
          <p:cNvPicPr>
            <a:picLocks noChangeAspect="1"/>
          </p:cNvPicPr>
          <p:nvPr/>
        </p:nvPicPr>
        <p:blipFill>
          <a:blip r:embed="rId2">
            <a:lum bright="-11000" contrast="-11000"/>
          </a:blip>
          <a:stretch>
            <a:fillRect/>
          </a:stretch>
        </p:blipFill>
        <p:spPr>
          <a:xfrm>
            <a:off x="4901142" y="1143000"/>
            <a:ext cx="3785657" cy="531506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625"/>
            <a:ext cx="8229600" cy="1143000"/>
          </a:xfrm>
        </p:spPr>
        <p:txBody>
          <a:bodyPr>
            <a:noAutofit/>
          </a:bodyPr>
          <a:lstStyle/>
          <a:p>
            <a:r>
              <a:rPr lang="en-US" sz="2000" dirty="0" smtClean="0"/>
              <a:t>The road not taken (by us)…</a:t>
            </a:r>
            <a:br>
              <a:rPr lang="en-US" sz="2000" dirty="0" smtClean="0"/>
            </a:br>
            <a:r>
              <a:rPr lang="en-US" sz="2000" dirty="0" smtClean="0"/>
              <a:t>Brecht’s Troy / a late poem, probably </a:t>
            </a:r>
            <a:r>
              <a:rPr lang="en-US" sz="2000" dirty="0" err="1" smtClean="0"/>
              <a:t>c</a:t>
            </a:r>
            <a:r>
              <a:rPr lang="en-US" sz="2000" dirty="0" smtClean="0"/>
              <a:t>. 1953 / Responding to “Trojans,” a poem by the Greek poet, C. P. </a:t>
            </a:r>
            <a:r>
              <a:rPr lang="en-US" sz="2000" dirty="0" err="1" smtClean="0"/>
              <a:t>Cavafy</a:t>
            </a:r>
            <a:r>
              <a:rPr lang="en-US" sz="2000" dirty="0" smtClean="0"/>
              <a:t> (1863-1933), translated into German in 1953, </a:t>
            </a:r>
            <a:r>
              <a:rPr lang="en-US" sz="2000" dirty="0" smtClean="0">
                <a:solidFill>
                  <a:srgbClr val="FF0000"/>
                </a:solidFill>
              </a:rPr>
              <a:t>Brecht </a:t>
            </a:r>
            <a:r>
              <a:rPr lang="en-US" sz="2000" dirty="0" smtClean="0"/>
              <a:t>wrote… </a:t>
            </a:r>
            <a:endParaRPr lang="en-US" sz="2000" dirty="0"/>
          </a:p>
        </p:txBody>
      </p:sp>
      <p:sp>
        <p:nvSpPr>
          <p:cNvPr id="3" name="Content Placeholder 2"/>
          <p:cNvSpPr>
            <a:spLocks noGrp="1"/>
          </p:cNvSpPr>
          <p:nvPr>
            <p:ph sz="half" idx="1"/>
          </p:nvPr>
        </p:nvSpPr>
        <p:spPr>
          <a:xfrm>
            <a:off x="381000" y="1793875"/>
            <a:ext cx="3727102" cy="4119761"/>
          </a:xfrm>
        </p:spPr>
        <p:txBody>
          <a:bodyPr>
            <a:noAutofit/>
          </a:bodyPr>
          <a:lstStyle/>
          <a:p>
            <a:pPr>
              <a:buNone/>
            </a:pPr>
            <a:r>
              <a:rPr lang="en-US" sz="2000" dirty="0" smtClean="0"/>
              <a:t>“</a:t>
            </a:r>
            <a:r>
              <a:rPr lang="en-US" sz="2000" dirty="0" err="1" smtClean="0"/>
              <a:t>Bei</a:t>
            </a:r>
            <a:r>
              <a:rPr lang="en-US" sz="2000" dirty="0" smtClean="0"/>
              <a:t> </a:t>
            </a:r>
            <a:r>
              <a:rPr lang="en-US" sz="2000" dirty="0" err="1" smtClean="0"/>
              <a:t>der</a:t>
            </a:r>
            <a:r>
              <a:rPr lang="en-US" sz="2000" dirty="0" smtClean="0"/>
              <a:t> </a:t>
            </a:r>
            <a:r>
              <a:rPr lang="en-US" sz="2000" dirty="0" err="1" smtClean="0"/>
              <a:t>Lektüre</a:t>
            </a:r>
            <a:r>
              <a:rPr lang="en-US" sz="2000" dirty="0" smtClean="0"/>
              <a:t> </a:t>
            </a:r>
            <a:r>
              <a:rPr lang="en-US" sz="2000" dirty="0" err="1" smtClean="0"/>
              <a:t>eines</a:t>
            </a:r>
            <a:r>
              <a:rPr lang="en-US" sz="2000" dirty="0" smtClean="0"/>
              <a:t> </a:t>
            </a:r>
            <a:r>
              <a:rPr lang="en-US" sz="2000" dirty="0" err="1" smtClean="0"/>
              <a:t>spätgriechischen</a:t>
            </a:r>
            <a:r>
              <a:rPr lang="en-US" sz="2000" dirty="0" smtClean="0"/>
              <a:t> </a:t>
            </a:r>
            <a:r>
              <a:rPr lang="en-US" sz="2000" dirty="0" err="1" smtClean="0"/>
              <a:t>Dichters</a:t>
            </a:r>
            <a:r>
              <a:rPr lang="en-US" sz="2000" dirty="0" smtClean="0"/>
              <a:t>”</a:t>
            </a:r>
          </a:p>
          <a:p>
            <a:pPr>
              <a:buNone/>
            </a:pPr>
            <a:r>
              <a:rPr lang="en-US" sz="2000" dirty="0" smtClean="0"/>
              <a:t/>
            </a:r>
            <a:br>
              <a:rPr lang="en-US" sz="2000" dirty="0" smtClean="0"/>
            </a:br>
            <a:r>
              <a:rPr lang="en-US" sz="2000" dirty="0" smtClean="0"/>
              <a:t>“In den </a:t>
            </a:r>
            <a:r>
              <a:rPr lang="en-US" sz="2000" dirty="0" err="1" smtClean="0"/>
              <a:t>Tagen</a:t>
            </a:r>
            <a:r>
              <a:rPr lang="en-US" sz="2000" dirty="0" smtClean="0"/>
              <a:t>, </a:t>
            </a:r>
            <a:r>
              <a:rPr lang="en-US" sz="2000" dirty="0" err="1" smtClean="0"/>
              <a:t>als</a:t>
            </a:r>
            <a:r>
              <a:rPr lang="en-US" sz="2000" dirty="0" smtClean="0"/>
              <a:t> </a:t>
            </a:r>
            <a:r>
              <a:rPr lang="en-US" sz="2000" dirty="0" err="1" smtClean="0"/>
              <a:t>ihr</a:t>
            </a:r>
            <a:r>
              <a:rPr lang="en-US" sz="2000" dirty="0" smtClean="0"/>
              <a:t> Fall </a:t>
            </a:r>
            <a:r>
              <a:rPr lang="en-US" sz="2000" dirty="0" err="1" smtClean="0"/>
              <a:t>gewiß</a:t>
            </a:r>
            <a:r>
              <a:rPr lang="en-US" sz="2000" dirty="0" smtClean="0"/>
              <a:t> war -</a:t>
            </a:r>
            <a:br>
              <a:rPr lang="en-US" sz="2000" dirty="0" smtClean="0"/>
            </a:br>
            <a:r>
              <a:rPr lang="en-US" sz="2000" dirty="0" smtClean="0"/>
              <a:t>Auf den </a:t>
            </a:r>
            <a:r>
              <a:rPr lang="en-US" sz="2000" dirty="0" err="1" smtClean="0"/>
              <a:t>Mauern</a:t>
            </a:r>
            <a:r>
              <a:rPr lang="en-US" sz="2000" dirty="0" smtClean="0"/>
              <a:t> </a:t>
            </a:r>
            <a:r>
              <a:rPr lang="en-US" sz="2000" dirty="0" err="1" smtClean="0"/>
              <a:t>begann</a:t>
            </a:r>
            <a:r>
              <a:rPr lang="en-US" sz="2000" dirty="0" smtClean="0"/>
              <a:t> </a:t>
            </a:r>
            <a:r>
              <a:rPr lang="en-US" sz="2000" dirty="0" err="1" smtClean="0"/>
              <a:t>schon</a:t>
            </a:r>
            <a:r>
              <a:rPr lang="en-US" sz="2000" dirty="0" smtClean="0"/>
              <a:t> die </a:t>
            </a:r>
            <a:r>
              <a:rPr lang="en-US" sz="2000" dirty="0" err="1" smtClean="0"/>
              <a:t>Totenklage</a:t>
            </a:r>
            <a:r>
              <a:rPr lang="en-US" sz="2000" dirty="0" smtClean="0"/>
              <a:t/>
            </a:r>
            <a:br>
              <a:rPr lang="en-US" sz="2000" dirty="0" smtClean="0"/>
            </a:br>
            <a:r>
              <a:rPr lang="en-US" sz="2000" dirty="0" err="1" smtClean="0"/>
              <a:t>Richteten</a:t>
            </a:r>
            <a:r>
              <a:rPr lang="en-US" sz="2000" dirty="0" smtClean="0"/>
              <a:t> die </a:t>
            </a:r>
            <a:r>
              <a:rPr lang="en-US" sz="2000" dirty="0" err="1" smtClean="0"/>
              <a:t>Troer</a:t>
            </a:r>
            <a:r>
              <a:rPr lang="en-US" sz="2000" dirty="0" smtClean="0"/>
              <a:t> </a:t>
            </a:r>
            <a:r>
              <a:rPr lang="en-US" sz="2000" dirty="0" err="1" smtClean="0"/>
              <a:t>Stückchen</a:t>
            </a:r>
            <a:r>
              <a:rPr lang="en-US" sz="2000" dirty="0" smtClean="0"/>
              <a:t> grade, </a:t>
            </a:r>
            <a:r>
              <a:rPr lang="en-US" sz="2000" dirty="0" err="1" smtClean="0"/>
              <a:t>Stückchen</a:t>
            </a:r>
            <a:r>
              <a:rPr lang="en-US" sz="2000" dirty="0" smtClean="0"/>
              <a:t/>
            </a:r>
            <a:br>
              <a:rPr lang="en-US" sz="2000" dirty="0" smtClean="0"/>
            </a:br>
            <a:r>
              <a:rPr lang="en-US" sz="2000" dirty="0" smtClean="0"/>
              <a:t>In den </a:t>
            </a:r>
            <a:r>
              <a:rPr lang="en-US" sz="2000" dirty="0" err="1" smtClean="0"/>
              <a:t>dreifachen</a:t>
            </a:r>
            <a:r>
              <a:rPr lang="en-US" sz="2000" dirty="0" smtClean="0"/>
              <a:t> </a:t>
            </a:r>
            <a:r>
              <a:rPr lang="en-US" sz="2000" dirty="0" err="1" smtClean="0"/>
              <a:t>Holztoren</a:t>
            </a:r>
            <a:r>
              <a:rPr lang="en-US" sz="2000" dirty="0" smtClean="0"/>
              <a:t>, </a:t>
            </a:r>
            <a:r>
              <a:rPr lang="en-US" sz="2000" dirty="0" err="1" smtClean="0"/>
              <a:t>Stückchen</a:t>
            </a:r>
            <a:r>
              <a:rPr lang="en-US" sz="2000" dirty="0" smtClean="0"/>
              <a:t>.</a:t>
            </a:r>
            <a:br>
              <a:rPr lang="en-US" sz="2000" dirty="0" smtClean="0"/>
            </a:br>
            <a:r>
              <a:rPr lang="en-US" sz="2000" dirty="0" smtClean="0"/>
              <a:t>Und </a:t>
            </a:r>
            <a:r>
              <a:rPr lang="en-US" sz="2000" dirty="0" err="1" smtClean="0"/>
              <a:t>begannen</a:t>
            </a:r>
            <a:r>
              <a:rPr lang="en-US" sz="2000" dirty="0" smtClean="0"/>
              <a:t> </a:t>
            </a:r>
            <a:r>
              <a:rPr lang="en-US" sz="2000" dirty="0" err="1" smtClean="0"/>
              <a:t>Mut</a:t>
            </a:r>
            <a:r>
              <a:rPr lang="en-US" sz="2000" dirty="0" smtClean="0"/>
              <a:t> </a:t>
            </a:r>
            <a:r>
              <a:rPr lang="en-US" sz="2000" dirty="0" err="1" smtClean="0"/>
              <a:t>zu</a:t>
            </a:r>
            <a:r>
              <a:rPr lang="en-US" sz="2000" dirty="0" smtClean="0"/>
              <a:t> </a:t>
            </a:r>
            <a:r>
              <a:rPr lang="en-US" sz="2000" dirty="0" err="1" smtClean="0"/>
              <a:t>haben</a:t>
            </a:r>
            <a:r>
              <a:rPr lang="en-US" sz="2000" dirty="0" smtClean="0"/>
              <a:t> und </a:t>
            </a:r>
            <a:r>
              <a:rPr lang="en-US" sz="2000" dirty="0" err="1" smtClean="0"/>
              <a:t>gute</a:t>
            </a:r>
            <a:r>
              <a:rPr lang="en-US" sz="2000" dirty="0" smtClean="0"/>
              <a:t> </a:t>
            </a:r>
            <a:r>
              <a:rPr lang="en-US" sz="2000" dirty="0" err="1" smtClean="0"/>
              <a:t>Hoffnung</a:t>
            </a:r>
            <a:r>
              <a:rPr lang="en-US" sz="2000" dirty="0" smtClean="0"/>
              <a:t/>
            </a:r>
            <a:br>
              <a:rPr lang="en-US" sz="2000" dirty="0" smtClean="0"/>
            </a:br>
            <a:r>
              <a:rPr lang="en-US" sz="2000" dirty="0" err="1" smtClean="0"/>
              <a:t>Auch</a:t>
            </a:r>
            <a:r>
              <a:rPr lang="en-US" sz="2000" dirty="0" smtClean="0"/>
              <a:t> die </a:t>
            </a:r>
            <a:r>
              <a:rPr lang="en-US" sz="2000" dirty="0" err="1" smtClean="0"/>
              <a:t>Troer</a:t>
            </a:r>
            <a:r>
              <a:rPr lang="en-US" sz="2000" dirty="0" smtClean="0"/>
              <a:t> also.”</a:t>
            </a:r>
          </a:p>
        </p:txBody>
      </p:sp>
      <p:sp>
        <p:nvSpPr>
          <p:cNvPr id="4" name="Content Placeholder 3"/>
          <p:cNvSpPr>
            <a:spLocks noGrp="1"/>
          </p:cNvSpPr>
          <p:nvPr>
            <p:ph sz="half" idx="2"/>
          </p:nvPr>
        </p:nvSpPr>
        <p:spPr>
          <a:xfrm>
            <a:off x="4648200" y="1793875"/>
            <a:ext cx="4038600" cy="4525963"/>
          </a:xfrm>
        </p:spPr>
        <p:txBody>
          <a:bodyPr>
            <a:normAutofit/>
          </a:bodyPr>
          <a:lstStyle/>
          <a:p>
            <a:pPr>
              <a:buNone/>
            </a:pPr>
            <a:r>
              <a:rPr lang="en-US" sz="2000" dirty="0" smtClean="0"/>
              <a:t>“On Reading a late Greek Poet”</a:t>
            </a:r>
          </a:p>
          <a:p>
            <a:pPr>
              <a:buNone/>
            </a:pPr>
            <a:r>
              <a:rPr lang="en-US" sz="2000" dirty="0" smtClean="0"/>
              <a:t/>
            </a:r>
            <a:br>
              <a:rPr lang="en-US" sz="2000" dirty="0" smtClean="0"/>
            </a:br>
            <a:r>
              <a:rPr lang="en-US" sz="2000" dirty="0" smtClean="0"/>
              <a:t>“At the time when their fall was certain -</a:t>
            </a:r>
            <a:br>
              <a:rPr lang="en-US" sz="2000" dirty="0" smtClean="0"/>
            </a:br>
            <a:r>
              <a:rPr lang="en-US" sz="2000" dirty="0" smtClean="0"/>
              <a:t>On the ramparts the lament for the dead had begun -</a:t>
            </a:r>
            <a:br>
              <a:rPr lang="en-US" sz="2000" dirty="0" smtClean="0"/>
            </a:br>
            <a:r>
              <a:rPr lang="en-US" sz="2000" dirty="0" smtClean="0">
                <a:solidFill>
                  <a:srgbClr val="FF0000"/>
                </a:solidFill>
              </a:rPr>
              <a:t>The Trojans adjusted small pieces</a:t>
            </a:r>
            <a:r>
              <a:rPr lang="en-US" sz="2000" dirty="0" smtClean="0"/>
              <a:t>, small pieces</a:t>
            </a:r>
            <a:br>
              <a:rPr lang="en-US" sz="2000" dirty="0" smtClean="0"/>
            </a:br>
            <a:r>
              <a:rPr lang="en-US" sz="2000" dirty="0" smtClean="0"/>
              <a:t>In the triple wooden gates, small pieces.</a:t>
            </a:r>
            <a:br>
              <a:rPr lang="en-US" sz="2000" dirty="0" smtClean="0"/>
            </a:br>
            <a:r>
              <a:rPr lang="en-US" sz="2000" dirty="0" smtClean="0"/>
              <a:t>And began to take courage, to hope.</a:t>
            </a:r>
            <a:br>
              <a:rPr lang="en-US" sz="2000" dirty="0" smtClean="0"/>
            </a:br>
            <a:r>
              <a:rPr lang="en-US" sz="2000" dirty="0" smtClean="0"/>
              <a:t>The Trojans too, then.”</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9099" y="274638"/>
            <a:ext cx="8229600" cy="1143000"/>
          </a:xfrm>
        </p:spPr>
        <p:txBody>
          <a:bodyPr>
            <a:normAutofit/>
          </a:bodyPr>
          <a:lstStyle/>
          <a:p>
            <a:r>
              <a:rPr lang="en-US" sz="2800" dirty="0" smtClean="0"/>
              <a:t>We’re not reading that </a:t>
            </a:r>
            <a:br>
              <a:rPr lang="en-US" sz="2800" dirty="0" smtClean="0"/>
            </a:br>
            <a:r>
              <a:rPr lang="en-US" sz="2800" dirty="0" smtClean="0"/>
              <a:t>poem…</a:t>
            </a:r>
            <a:endParaRPr lang="en-US" sz="2800" dirty="0"/>
          </a:p>
        </p:txBody>
      </p:sp>
      <p:sp>
        <p:nvSpPr>
          <p:cNvPr id="3" name="Content Placeholder 2"/>
          <p:cNvSpPr>
            <a:spLocks noGrp="1"/>
          </p:cNvSpPr>
          <p:nvPr>
            <p:ph sz="half" idx="4294967295"/>
          </p:nvPr>
        </p:nvSpPr>
        <p:spPr>
          <a:xfrm>
            <a:off x="240651" y="274638"/>
            <a:ext cx="4521201" cy="6583362"/>
          </a:xfrm>
        </p:spPr>
        <p:txBody>
          <a:bodyPr>
            <a:noAutofit/>
          </a:bodyPr>
          <a:lstStyle/>
          <a:p>
            <a:pPr>
              <a:buNone/>
            </a:pPr>
            <a:r>
              <a:rPr lang="en-US" sz="1800" dirty="0" smtClean="0"/>
              <a:t>Rather, we’re reading Brecht’s 1939 </a:t>
            </a:r>
            <a:r>
              <a:rPr lang="en-US" sz="1800" u="sng" dirty="0" smtClean="0"/>
              <a:t>Mother Courage</a:t>
            </a:r>
            <a:r>
              <a:rPr lang="en-US" sz="1800" dirty="0" smtClean="0"/>
              <a:t> play…</a:t>
            </a:r>
          </a:p>
          <a:p>
            <a:pPr>
              <a:buNone/>
            </a:pPr>
            <a:endParaRPr lang="en-US" sz="1800" dirty="0" smtClean="0"/>
          </a:p>
          <a:p>
            <a:pPr>
              <a:buNone/>
            </a:pPr>
            <a:r>
              <a:rPr lang="en-US" sz="1800" dirty="0" smtClean="0"/>
              <a:t>In part, because it is set in the time of ‘our’ (my) war, the Thirty Years’ War…</a:t>
            </a:r>
          </a:p>
          <a:p>
            <a:pPr>
              <a:buNone/>
            </a:pPr>
            <a:r>
              <a:rPr lang="en-US" sz="1800" dirty="0" smtClean="0"/>
              <a:t>But also because it is about the issue and question with which I left you last time…</a:t>
            </a:r>
          </a:p>
          <a:p>
            <a:pPr>
              <a:buNone/>
            </a:pPr>
            <a:r>
              <a:rPr lang="en-US" sz="1800" dirty="0" smtClean="0">
                <a:solidFill>
                  <a:srgbClr val="FF0000"/>
                </a:solidFill>
              </a:rPr>
              <a:t>What is the nature of human agency / self-determination in a </a:t>
            </a:r>
            <a:r>
              <a:rPr lang="en-US" sz="1800" dirty="0" smtClean="0"/>
              <a:t>modern</a:t>
            </a:r>
            <a:r>
              <a:rPr lang="en-US" sz="1800" dirty="0" smtClean="0">
                <a:solidFill>
                  <a:srgbClr val="FF0000"/>
                </a:solidFill>
              </a:rPr>
              <a:t> wartime / post-war world?</a:t>
            </a:r>
          </a:p>
          <a:p>
            <a:pPr>
              <a:buNone/>
            </a:pPr>
            <a:r>
              <a:rPr lang="en-US" sz="1800" dirty="0" smtClean="0"/>
              <a:t>A </a:t>
            </a:r>
            <a:r>
              <a:rPr lang="en-US" sz="1800" dirty="0" smtClean="0">
                <a:solidFill>
                  <a:srgbClr val="FF0000"/>
                </a:solidFill>
              </a:rPr>
              <a:t>modern </a:t>
            </a:r>
            <a:r>
              <a:rPr lang="en-US" sz="1800" dirty="0" smtClean="0"/>
              <a:t>world whose </a:t>
            </a:r>
            <a:r>
              <a:rPr lang="en-US" sz="1800" dirty="0" smtClean="0">
                <a:solidFill>
                  <a:srgbClr val="FF0000"/>
                </a:solidFill>
              </a:rPr>
              <a:t>political forms and social conditions</a:t>
            </a:r>
            <a:r>
              <a:rPr lang="en-US" sz="1800" dirty="0" smtClean="0"/>
              <a:t> began to take the shape they now have during the </a:t>
            </a:r>
            <a:r>
              <a:rPr lang="en-US" sz="1800" dirty="0" smtClean="0">
                <a:solidFill>
                  <a:srgbClr val="FF0000"/>
                </a:solidFill>
              </a:rPr>
              <a:t>early modern </a:t>
            </a:r>
            <a:r>
              <a:rPr lang="en-US" sz="1800" dirty="0" smtClean="0"/>
              <a:t>period (</a:t>
            </a:r>
            <a:r>
              <a:rPr lang="en-US" sz="1800" dirty="0" err="1" smtClean="0"/>
              <a:t>c</a:t>
            </a:r>
            <a:r>
              <a:rPr lang="en-US" sz="1800" dirty="0" smtClean="0"/>
              <a:t>. 1500-1700) and especially between 1618-48 and after the Treaty of Westphalia (1648)…</a:t>
            </a:r>
          </a:p>
          <a:p>
            <a:pPr>
              <a:buNone/>
            </a:pPr>
            <a:r>
              <a:rPr lang="en-US" sz="1800" dirty="0" smtClean="0"/>
              <a:t>And were exploding around Brecht’s ears (both literally and figuratively speaking) as he wrote his play…</a:t>
            </a:r>
          </a:p>
        </p:txBody>
      </p:sp>
      <p:pic>
        <p:nvPicPr>
          <p:cNvPr id="5" name="Picture 4"/>
          <p:cNvPicPr>
            <a:picLocks noChangeAspect="1"/>
          </p:cNvPicPr>
          <p:nvPr/>
        </p:nvPicPr>
        <p:blipFill>
          <a:blip r:embed="rId2"/>
          <a:stretch>
            <a:fillRect/>
          </a:stretch>
        </p:blipFill>
        <p:spPr>
          <a:xfrm>
            <a:off x="4906008" y="1916245"/>
            <a:ext cx="4138188" cy="2317385"/>
          </a:xfrm>
          <a:prstGeom prst="rect">
            <a:avLst/>
          </a:prstGeom>
        </p:spPr>
      </p:pic>
      <p:sp>
        <p:nvSpPr>
          <p:cNvPr id="6" name="TextBox 5"/>
          <p:cNvSpPr txBox="1"/>
          <p:nvPr/>
        </p:nvSpPr>
        <p:spPr>
          <a:xfrm>
            <a:off x="4761852" y="4583995"/>
            <a:ext cx="4165599" cy="646331"/>
          </a:xfrm>
          <a:prstGeom prst="rect">
            <a:avLst/>
          </a:prstGeom>
          <a:noFill/>
        </p:spPr>
        <p:txBody>
          <a:bodyPr wrap="square" rtlCol="0">
            <a:spAutoFit/>
          </a:bodyPr>
          <a:lstStyle/>
          <a:p>
            <a:r>
              <a:rPr lang="en-US" dirty="0" smtClean="0"/>
              <a:t>The original wagon stage-prop of Mother Courage’s wagon / Berlin production, 1949</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229600" cy="1143000"/>
          </a:xfrm>
        </p:spPr>
        <p:txBody>
          <a:bodyPr>
            <a:normAutofit/>
          </a:bodyPr>
          <a:lstStyle/>
          <a:p>
            <a:r>
              <a:rPr lang="en-US" sz="2400" dirty="0" smtClean="0"/>
              <a:t>Which “political forms” and “social conditions” again…?</a:t>
            </a:r>
            <a:endParaRPr lang="en-US" sz="2400" dirty="0"/>
          </a:p>
        </p:txBody>
      </p:sp>
      <p:sp>
        <p:nvSpPr>
          <p:cNvPr id="4" name="Content Placeholder 3"/>
          <p:cNvSpPr>
            <a:spLocks noGrp="1"/>
          </p:cNvSpPr>
          <p:nvPr>
            <p:ph sz="half" idx="1"/>
          </p:nvPr>
        </p:nvSpPr>
        <p:spPr>
          <a:xfrm>
            <a:off x="457200" y="923701"/>
            <a:ext cx="4038600" cy="5934299"/>
          </a:xfrm>
        </p:spPr>
        <p:txBody>
          <a:bodyPr>
            <a:normAutofit fontScale="62500" lnSpcReduction="20000"/>
          </a:bodyPr>
          <a:lstStyle/>
          <a:p>
            <a:pPr>
              <a:buNone/>
            </a:pPr>
            <a:endParaRPr lang="en-US" dirty="0" smtClean="0"/>
          </a:p>
          <a:p>
            <a:pPr>
              <a:buNone/>
            </a:pPr>
            <a:r>
              <a:rPr lang="en-US" sz="3200" dirty="0" smtClean="0">
                <a:solidFill>
                  <a:srgbClr val="FF0000"/>
                </a:solidFill>
              </a:rPr>
              <a:t>MY THESIS today </a:t>
            </a:r>
            <a:r>
              <a:rPr lang="en-US" sz="3200" dirty="0" smtClean="0"/>
              <a:t>(connected to my thesis from last time):</a:t>
            </a:r>
          </a:p>
          <a:p>
            <a:pPr>
              <a:buNone/>
            </a:pPr>
            <a:r>
              <a:rPr lang="en-US" sz="3200" dirty="0" smtClean="0"/>
              <a:t>The modern </a:t>
            </a:r>
            <a:r>
              <a:rPr lang="en-US" sz="3200" dirty="0" smtClean="0">
                <a:solidFill>
                  <a:srgbClr val="FF0000"/>
                </a:solidFill>
              </a:rPr>
              <a:t>political forms of state sovereignty</a:t>
            </a:r>
          </a:p>
          <a:p>
            <a:pPr>
              <a:buNone/>
            </a:pPr>
            <a:r>
              <a:rPr lang="en-US" sz="3200" dirty="0" smtClean="0"/>
              <a:t>And the </a:t>
            </a:r>
            <a:r>
              <a:rPr lang="en-US" sz="3200" dirty="0" smtClean="0">
                <a:solidFill>
                  <a:srgbClr val="FF0000"/>
                </a:solidFill>
              </a:rPr>
              <a:t>social and economic conditions of individual agency </a:t>
            </a:r>
            <a:r>
              <a:rPr lang="en-US" sz="3200" dirty="0" smtClean="0"/>
              <a:t>under the authority of that sovereign state …</a:t>
            </a:r>
          </a:p>
          <a:p>
            <a:pPr>
              <a:buNone/>
            </a:pPr>
            <a:r>
              <a:rPr lang="en-US" sz="3200" dirty="0" smtClean="0"/>
              <a:t>That had become the dominant ones in Europe during the early modern period (</a:t>
            </a:r>
            <a:r>
              <a:rPr lang="en-US" sz="3200" dirty="0" err="1" smtClean="0"/>
              <a:t>c</a:t>
            </a:r>
            <a:r>
              <a:rPr lang="en-US" sz="3200" dirty="0" smtClean="0"/>
              <a:t>. 1500-1700)…</a:t>
            </a:r>
          </a:p>
          <a:p>
            <a:pPr>
              <a:buNone/>
            </a:pPr>
            <a:r>
              <a:rPr lang="en-US" sz="3200" dirty="0" smtClean="0"/>
              <a:t>Were the forms and conditions of statehood and individual agency that </a:t>
            </a:r>
            <a:r>
              <a:rPr lang="en-US" sz="3200" dirty="0" smtClean="0">
                <a:solidFill>
                  <a:srgbClr val="FF0000"/>
                </a:solidFill>
              </a:rPr>
              <a:t>continued</a:t>
            </a:r>
            <a:r>
              <a:rPr lang="en-US" sz="3200" dirty="0" smtClean="0"/>
              <a:t> </a:t>
            </a:r>
            <a:r>
              <a:rPr lang="en-US" sz="3200" dirty="0" smtClean="0">
                <a:solidFill>
                  <a:srgbClr val="FF0000"/>
                </a:solidFill>
              </a:rPr>
              <a:t>to shape the world of </a:t>
            </a:r>
            <a:r>
              <a:rPr lang="en-US" sz="3200" i="1" dirty="0" smtClean="0">
                <a:solidFill>
                  <a:srgbClr val="FF0000"/>
                </a:solidFill>
              </a:rPr>
              <a:t>a </a:t>
            </a:r>
            <a:r>
              <a:rPr lang="en-US" sz="3200" i="1" dirty="0" smtClean="0"/>
              <a:t>second “Thirty Years’ War”</a:t>
            </a:r>
            <a:r>
              <a:rPr lang="en-US" sz="3200" dirty="0" smtClean="0">
                <a:solidFill>
                  <a:srgbClr val="FF0000"/>
                </a:solidFill>
              </a:rPr>
              <a:t>…</a:t>
            </a:r>
          </a:p>
          <a:p>
            <a:pPr>
              <a:buNone/>
            </a:pPr>
            <a:r>
              <a:rPr lang="en-US" sz="3200" dirty="0" smtClean="0"/>
              <a:t>The one that lasted from 1914 to 1945…</a:t>
            </a:r>
          </a:p>
          <a:p>
            <a:pPr>
              <a:buNone/>
            </a:pPr>
            <a:endParaRPr lang="en-US" dirty="0" smtClean="0"/>
          </a:p>
          <a:p>
            <a:endParaRPr lang="en-US" dirty="0"/>
          </a:p>
        </p:txBody>
      </p:sp>
      <p:sp>
        <p:nvSpPr>
          <p:cNvPr id="5" name="Content Placeholder 4"/>
          <p:cNvSpPr>
            <a:spLocks noGrp="1"/>
          </p:cNvSpPr>
          <p:nvPr>
            <p:ph sz="half" idx="2"/>
          </p:nvPr>
        </p:nvSpPr>
        <p:spPr>
          <a:xfrm>
            <a:off x="4648200" y="923701"/>
            <a:ext cx="4038600" cy="5934299"/>
          </a:xfrm>
        </p:spPr>
        <p:txBody>
          <a:bodyPr>
            <a:normAutofit fontScale="62500" lnSpcReduction="20000"/>
          </a:bodyPr>
          <a:lstStyle/>
          <a:p>
            <a:pPr>
              <a:buNone/>
            </a:pPr>
            <a:r>
              <a:rPr lang="en-US" sz="3200" dirty="0" smtClean="0"/>
              <a:t>In this world, autonomous “sovereign” states were responsible for “peace” and “defense”  (Hobbes)…</a:t>
            </a:r>
          </a:p>
          <a:p>
            <a:pPr>
              <a:buNone/>
            </a:pPr>
            <a:endParaRPr lang="en-US" sz="3200" dirty="0" smtClean="0"/>
          </a:p>
          <a:p>
            <a:pPr>
              <a:buNone/>
            </a:pPr>
            <a:r>
              <a:rPr lang="en-US" sz="3200" dirty="0" smtClean="0"/>
              <a:t>They were </a:t>
            </a:r>
            <a:r>
              <a:rPr lang="en-US" sz="3200" dirty="0" smtClean="0">
                <a:solidFill>
                  <a:srgbClr val="FF0000"/>
                </a:solidFill>
              </a:rPr>
              <a:t>bounded territorial states </a:t>
            </a:r>
            <a:r>
              <a:rPr lang="en-US" sz="3200" dirty="0" smtClean="0"/>
              <a:t>with </a:t>
            </a:r>
          </a:p>
          <a:p>
            <a:pPr marL="514350" indent="-514350">
              <a:buAutoNum type="arabicPeriod"/>
            </a:pPr>
            <a:r>
              <a:rPr lang="en-US" sz="3200" dirty="0" smtClean="0"/>
              <a:t>absolute control over their own (internal) populations and citizens and </a:t>
            </a:r>
          </a:p>
          <a:p>
            <a:pPr marL="514350" indent="-514350">
              <a:buAutoNum type="arabicPeriod"/>
            </a:pPr>
            <a:r>
              <a:rPr lang="en-US" sz="3200" dirty="0" smtClean="0"/>
              <a:t>responsibility for defense against enemies from without…</a:t>
            </a:r>
          </a:p>
          <a:p>
            <a:pPr>
              <a:buNone/>
            </a:pPr>
            <a:endParaRPr lang="en-US" sz="3200" dirty="0" smtClean="0"/>
          </a:p>
          <a:p>
            <a:pPr>
              <a:buNone/>
            </a:pPr>
            <a:r>
              <a:rPr lang="en-US" sz="3200" dirty="0" smtClean="0"/>
              <a:t>Military-industrial complex?</a:t>
            </a:r>
          </a:p>
          <a:p>
            <a:pPr>
              <a:buNone/>
            </a:pPr>
            <a:r>
              <a:rPr lang="en-US" sz="3200" dirty="0" smtClean="0"/>
              <a:t>In this world, </a:t>
            </a:r>
            <a:r>
              <a:rPr lang="en-US" sz="3200" dirty="0" smtClean="0">
                <a:solidFill>
                  <a:srgbClr val="FF0000"/>
                </a:solidFill>
              </a:rPr>
              <a:t>the individual subject has agency, but only </a:t>
            </a:r>
            <a:r>
              <a:rPr lang="en-US" sz="3200" dirty="0" smtClean="0">
                <a:solidFill>
                  <a:srgbClr val="FFFFFF"/>
                </a:solidFill>
              </a:rPr>
              <a:t>within the confines</a:t>
            </a:r>
            <a:r>
              <a:rPr lang="en-US" sz="3200" dirty="0" smtClean="0">
                <a:solidFill>
                  <a:srgbClr val="FF0000"/>
                </a:solidFill>
              </a:rPr>
              <a:t> of his or her subjection to the “state” </a:t>
            </a:r>
            <a:r>
              <a:rPr lang="en-US" sz="3200" dirty="0" smtClean="0">
                <a:solidFill>
                  <a:srgbClr val="FFFFFF"/>
                </a:solidFill>
              </a:rPr>
              <a:t>and to the </a:t>
            </a:r>
            <a:r>
              <a:rPr lang="en-US" sz="3200" dirty="0" smtClean="0">
                <a:solidFill>
                  <a:srgbClr val="FF0000"/>
                </a:solidFill>
              </a:rPr>
              <a:t>socio-economic order that sustains it</a:t>
            </a:r>
            <a:r>
              <a:rPr lang="en-US" sz="3200" dirty="0" smtClean="0">
                <a:solidFill>
                  <a:srgbClr val="FFFFFF"/>
                </a:solidFill>
              </a:rPr>
              <a:t>…</a:t>
            </a:r>
          </a:p>
          <a:p>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7103" y="210503"/>
            <a:ext cx="8229600" cy="1143000"/>
          </a:xfrm>
        </p:spPr>
        <p:txBody>
          <a:bodyPr>
            <a:noAutofit/>
          </a:bodyPr>
          <a:lstStyle/>
          <a:p>
            <a:r>
              <a:rPr lang="en-US" sz="2400" dirty="0" err="1" smtClean="0"/>
              <a:t>Bertolt</a:t>
            </a:r>
            <a:r>
              <a:rPr lang="en-US" sz="2400" dirty="0" smtClean="0"/>
              <a:t> Brecht (1898-1956) </a:t>
            </a:r>
            <a:br>
              <a:rPr lang="en-US" sz="2400" dirty="0" smtClean="0"/>
            </a:br>
            <a:r>
              <a:rPr lang="en-US" sz="2400" dirty="0" smtClean="0"/>
              <a:t>a bit later in his life</a:t>
            </a:r>
            <a:br>
              <a:rPr lang="en-US" sz="2400" dirty="0" smtClean="0"/>
            </a:br>
            <a:r>
              <a:rPr lang="en-US" sz="2400" dirty="0" smtClean="0"/>
              <a:t> </a:t>
            </a:r>
            <a:endParaRPr lang="en-US" sz="2400" dirty="0"/>
          </a:p>
        </p:txBody>
      </p:sp>
      <p:sp>
        <p:nvSpPr>
          <p:cNvPr id="3" name="Content Placeholder 2"/>
          <p:cNvSpPr>
            <a:spLocks noGrp="1"/>
          </p:cNvSpPr>
          <p:nvPr>
            <p:ph sz="half" idx="1"/>
          </p:nvPr>
        </p:nvSpPr>
        <p:spPr>
          <a:xfrm>
            <a:off x="406159" y="587375"/>
            <a:ext cx="4038600" cy="5813072"/>
          </a:xfrm>
        </p:spPr>
        <p:txBody>
          <a:bodyPr>
            <a:normAutofit/>
          </a:bodyPr>
          <a:lstStyle/>
          <a:p>
            <a:pPr marL="0" indent="0">
              <a:buFontTx/>
              <a:buChar char="-"/>
            </a:pPr>
            <a:r>
              <a:rPr lang="de-DE" sz="1800" dirty="0" smtClean="0"/>
              <a:t> </a:t>
            </a:r>
            <a:r>
              <a:rPr lang="de-DE" sz="1800" dirty="0" err="1" smtClean="0"/>
              <a:t>Why</a:t>
            </a:r>
            <a:r>
              <a:rPr lang="de-DE" sz="1800" dirty="0" smtClean="0"/>
              <a:t> Brecht in </a:t>
            </a:r>
            <a:r>
              <a:rPr lang="de-DE" sz="1800" dirty="0" err="1" smtClean="0"/>
              <a:t>this</a:t>
            </a:r>
            <a:r>
              <a:rPr lang="de-DE" sz="1800" dirty="0" smtClean="0"/>
              <a:t> </a:t>
            </a:r>
            <a:r>
              <a:rPr lang="de-DE" sz="1800" dirty="0" err="1" smtClean="0"/>
              <a:t>context</a:t>
            </a:r>
            <a:r>
              <a:rPr lang="de-DE" sz="1800" dirty="0" smtClean="0"/>
              <a:t>?</a:t>
            </a:r>
          </a:p>
          <a:p>
            <a:pPr marL="0" indent="0">
              <a:buFontTx/>
              <a:buChar char="-"/>
            </a:pPr>
            <a:r>
              <a:rPr lang="de-DE" sz="1800" dirty="0" smtClean="0"/>
              <a:t> AN INCREDIBLY FAMOUS German </a:t>
            </a:r>
            <a:r>
              <a:rPr lang="de-DE" sz="1800" dirty="0" err="1" smtClean="0"/>
              <a:t>poet</a:t>
            </a:r>
            <a:r>
              <a:rPr lang="de-DE" sz="1800" dirty="0" smtClean="0"/>
              <a:t> and </a:t>
            </a:r>
            <a:r>
              <a:rPr lang="de-DE" sz="1800" dirty="0" err="1" smtClean="0"/>
              <a:t>playwright</a:t>
            </a:r>
            <a:r>
              <a:rPr lang="de-DE" sz="1800" dirty="0" smtClean="0"/>
              <a:t>!</a:t>
            </a:r>
          </a:p>
          <a:p>
            <a:pPr marL="0" indent="0">
              <a:buFontTx/>
              <a:buChar char="-"/>
            </a:pPr>
            <a:r>
              <a:rPr lang="de-DE" sz="1800" dirty="0" smtClean="0"/>
              <a:t> </a:t>
            </a:r>
            <a:r>
              <a:rPr lang="de-DE" sz="1800" dirty="0" smtClean="0">
                <a:solidFill>
                  <a:srgbClr val="FF0000"/>
                </a:solidFill>
              </a:rPr>
              <a:t>He </a:t>
            </a:r>
            <a:r>
              <a:rPr lang="de-DE" sz="1800" dirty="0" err="1" smtClean="0">
                <a:solidFill>
                  <a:srgbClr val="FF0000"/>
                </a:solidFill>
              </a:rPr>
              <a:t>changed</a:t>
            </a:r>
            <a:r>
              <a:rPr lang="de-DE" sz="1800" dirty="0" smtClean="0">
                <a:solidFill>
                  <a:srgbClr val="FF0000"/>
                </a:solidFill>
              </a:rPr>
              <a:t> </a:t>
            </a:r>
            <a:r>
              <a:rPr lang="de-DE" sz="1800" dirty="0" err="1" smtClean="0">
                <a:solidFill>
                  <a:srgbClr val="FF0000"/>
                </a:solidFill>
              </a:rPr>
              <a:t>the</a:t>
            </a:r>
            <a:r>
              <a:rPr lang="de-DE" sz="1800" dirty="0" smtClean="0">
                <a:solidFill>
                  <a:srgbClr val="FF0000"/>
                </a:solidFill>
              </a:rPr>
              <a:t> face of modern </a:t>
            </a:r>
            <a:r>
              <a:rPr lang="de-DE" sz="1800" dirty="0" err="1" smtClean="0">
                <a:solidFill>
                  <a:srgbClr val="FF0000"/>
                </a:solidFill>
              </a:rPr>
              <a:t>drama</a:t>
            </a:r>
            <a:r>
              <a:rPr lang="de-DE" sz="1800" dirty="0" smtClean="0">
                <a:solidFill>
                  <a:srgbClr val="FF0000"/>
                </a:solidFill>
              </a:rPr>
              <a:t> in </a:t>
            </a:r>
            <a:r>
              <a:rPr lang="de-DE" sz="1800" dirty="0" err="1" smtClean="0">
                <a:solidFill>
                  <a:srgbClr val="FF0000"/>
                </a:solidFill>
              </a:rPr>
              <a:t>the</a:t>
            </a:r>
            <a:r>
              <a:rPr lang="de-DE" sz="1800" dirty="0" smtClean="0">
                <a:solidFill>
                  <a:srgbClr val="FF0000"/>
                </a:solidFill>
              </a:rPr>
              <a:t> west </a:t>
            </a:r>
            <a:r>
              <a:rPr lang="de-DE" sz="1800" dirty="0" smtClean="0"/>
              <a:t>(and </a:t>
            </a:r>
            <a:r>
              <a:rPr lang="de-DE" sz="1800" dirty="0" err="1" smtClean="0"/>
              <a:t>elsewhere</a:t>
            </a:r>
            <a:r>
              <a:rPr lang="de-DE" sz="1800" dirty="0" smtClean="0"/>
              <a:t> in </a:t>
            </a:r>
            <a:r>
              <a:rPr lang="de-DE" sz="1800" dirty="0" err="1" smtClean="0"/>
              <a:t>the</a:t>
            </a:r>
            <a:r>
              <a:rPr lang="de-DE" sz="1800" dirty="0" smtClean="0"/>
              <a:t> </a:t>
            </a:r>
            <a:r>
              <a:rPr lang="de-DE" sz="1800" dirty="0" err="1" smtClean="0"/>
              <a:t>world</a:t>
            </a:r>
            <a:r>
              <a:rPr lang="de-DE" sz="1800" dirty="0" smtClean="0"/>
              <a:t> as well!)</a:t>
            </a:r>
          </a:p>
          <a:p>
            <a:pPr marL="0" indent="0">
              <a:buFontTx/>
              <a:buChar char="-"/>
            </a:pPr>
            <a:r>
              <a:rPr lang="de-DE" sz="1800" dirty="0" smtClean="0"/>
              <a:t> He was also (</a:t>
            </a:r>
            <a:r>
              <a:rPr lang="de-DE" sz="1800" dirty="0" err="1" smtClean="0"/>
              <a:t>famously</a:t>
            </a:r>
            <a:r>
              <a:rPr lang="de-DE" sz="1800" dirty="0" smtClean="0"/>
              <a:t>) a Marxist and </a:t>
            </a:r>
            <a:r>
              <a:rPr lang="de-DE" sz="1800" dirty="0" err="1" smtClean="0"/>
              <a:t>Communist</a:t>
            </a:r>
            <a:r>
              <a:rPr lang="de-DE" sz="1800" dirty="0" smtClean="0"/>
              <a:t> </a:t>
            </a:r>
            <a:r>
              <a:rPr lang="de-DE" sz="1800" dirty="0" err="1" smtClean="0"/>
              <a:t>sympathizer</a:t>
            </a:r>
            <a:r>
              <a:rPr lang="de-DE" sz="1800" dirty="0" smtClean="0"/>
              <a:t> </a:t>
            </a:r>
            <a:r>
              <a:rPr lang="de-DE" sz="1800" dirty="0" err="1" smtClean="0"/>
              <a:t>when</a:t>
            </a:r>
            <a:r>
              <a:rPr lang="de-DE" sz="1800" dirty="0" smtClean="0"/>
              <a:t> </a:t>
            </a:r>
            <a:r>
              <a:rPr lang="de-DE" sz="1800" dirty="0" err="1" smtClean="0"/>
              <a:t>that</a:t>
            </a:r>
            <a:r>
              <a:rPr lang="de-DE" sz="1800" dirty="0" smtClean="0"/>
              <a:t> was a </a:t>
            </a:r>
            <a:r>
              <a:rPr lang="de-DE" sz="1800" dirty="0" err="1" smtClean="0"/>
              <a:t>really</a:t>
            </a:r>
            <a:r>
              <a:rPr lang="de-DE" sz="1800" dirty="0" smtClean="0"/>
              <a:t> good </a:t>
            </a:r>
            <a:r>
              <a:rPr lang="de-DE" sz="1800" dirty="0" err="1" smtClean="0"/>
              <a:t>thing</a:t>
            </a:r>
            <a:r>
              <a:rPr lang="de-DE" sz="1800" dirty="0" smtClean="0"/>
              <a:t> to </a:t>
            </a:r>
            <a:r>
              <a:rPr lang="de-DE" sz="1800" dirty="0" err="1" smtClean="0"/>
              <a:t>be</a:t>
            </a:r>
            <a:r>
              <a:rPr lang="de-DE" sz="1800" dirty="0" smtClean="0"/>
              <a:t> in Germany ( = </a:t>
            </a:r>
            <a:r>
              <a:rPr lang="de-DE" sz="1800" dirty="0" err="1" smtClean="0"/>
              <a:t>anti-Nazi</a:t>
            </a:r>
            <a:r>
              <a:rPr lang="de-DE" sz="1800" dirty="0" smtClean="0"/>
              <a:t>) </a:t>
            </a:r>
          </a:p>
          <a:p>
            <a:pPr marL="0" indent="0">
              <a:buFontTx/>
              <a:buChar char="-"/>
            </a:pPr>
            <a:r>
              <a:rPr lang="de-DE" sz="1800" dirty="0" smtClean="0"/>
              <a:t> And he </a:t>
            </a:r>
            <a:r>
              <a:rPr lang="de-DE" sz="1800" dirty="0" err="1" smtClean="0">
                <a:solidFill>
                  <a:srgbClr val="FF0000"/>
                </a:solidFill>
              </a:rPr>
              <a:t>resisted</a:t>
            </a:r>
            <a:r>
              <a:rPr lang="de-DE" sz="1800" dirty="0" smtClean="0">
                <a:solidFill>
                  <a:srgbClr val="FF0000"/>
                </a:solidFill>
              </a:rPr>
              <a:t> </a:t>
            </a:r>
            <a:r>
              <a:rPr lang="de-DE" sz="1800" dirty="0" err="1" smtClean="0">
                <a:solidFill>
                  <a:srgbClr val="FF0000"/>
                </a:solidFill>
              </a:rPr>
              <a:t>the</a:t>
            </a:r>
            <a:r>
              <a:rPr lang="de-DE" sz="1800" dirty="0" smtClean="0">
                <a:solidFill>
                  <a:srgbClr val="FF0000"/>
                </a:solidFill>
              </a:rPr>
              <a:t> </a:t>
            </a:r>
            <a:r>
              <a:rPr lang="de-DE" sz="1800" dirty="0" err="1" smtClean="0">
                <a:solidFill>
                  <a:srgbClr val="FF0000"/>
                </a:solidFill>
              </a:rPr>
              <a:t>idea</a:t>
            </a:r>
            <a:r>
              <a:rPr lang="de-DE" sz="1800" dirty="0" smtClean="0">
                <a:solidFill>
                  <a:srgbClr val="FF0000"/>
                </a:solidFill>
              </a:rPr>
              <a:t> </a:t>
            </a:r>
            <a:r>
              <a:rPr lang="de-DE" sz="1800" dirty="0" err="1" smtClean="0">
                <a:solidFill>
                  <a:srgbClr val="FF0000"/>
                </a:solidFill>
              </a:rPr>
              <a:t>that</a:t>
            </a:r>
            <a:r>
              <a:rPr lang="de-DE" sz="1800" dirty="0" smtClean="0">
                <a:solidFill>
                  <a:srgbClr val="FF0000"/>
                </a:solidFill>
              </a:rPr>
              <a:t> </a:t>
            </a:r>
            <a:r>
              <a:rPr lang="de-DE" sz="1800" dirty="0" err="1" smtClean="0">
                <a:solidFill>
                  <a:srgbClr val="FF0000"/>
                </a:solidFill>
              </a:rPr>
              <a:t>individuals</a:t>
            </a:r>
            <a:r>
              <a:rPr lang="de-DE" sz="1800" dirty="0" smtClean="0">
                <a:solidFill>
                  <a:srgbClr val="FF0000"/>
                </a:solidFill>
              </a:rPr>
              <a:t> and </a:t>
            </a:r>
            <a:r>
              <a:rPr lang="de-DE" sz="1800" dirty="0" err="1" smtClean="0">
                <a:solidFill>
                  <a:srgbClr val="FF0000"/>
                </a:solidFill>
              </a:rPr>
              <a:t>collectives</a:t>
            </a:r>
            <a:r>
              <a:rPr lang="de-DE" sz="1800" dirty="0" smtClean="0">
                <a:solidFill>
                  <a:srgbClr val="FF0000"/>
                </a:solidFill>
              </a:rPr>
              <a:t> </a:t>
            </a:r>
            <a:r>
              <a:rPr lang="de-DE" sz="1800" i="1" dirty="0" err="1" smtClean="0">
                <a:solidFill>
                  <a:srgbClr val="FF0000"/>
                </a:solidFill>
              </a:rPr>
              <a:t>had</a:t>
            </a:r>
            <a:r>
              <a:rPr lang="de-DE" sz="1800" dirty="0" smtClean="0">
                <a:solidFill>
                  <a:srgbClr val="FF0000"/>
                </a:solidFill>
              </a:rPr>
              <a:t> to </a:t>
            </a:r>
            <a:r>
              <a:rPr lang="de-DE" sz="1800" dirty="0" err="1" smtClean="0">
                <a:solidFill>
                  <a:srgbClr val="FF0000"/>
                </a:solidFill>
              </a:rPr>
              <a:t>be</a:t>
            </a:r>
            <a:r>
              <a:rPr lang="de-DE" sz="1800" dirty="0" smtClean="0">
                <a:solidFill>
                  <a:srgbClr val="FF0000"/>
                </a:solidFill>
              </a:rPr>
              <a:t> </a:t>
            </a:r>
            <a:r>
              <a:rPr lang="de-DE" sz="1800" dirty="0" err="1" smtClean="0">
                <a:solidFill>
                  <a:srgbClr val="FF0000"/>
                </a:solidFill>
              </a:rPr>
              <a:t>subjected</a:t>
            </a:r>
            <a:r>
              <a:rPr lang="de-DE" sz="1800" dirty="0" smtClean="0">
                <a:solidFill>
                  <a:srgbClr val="FF0000"/>
                </a:solidFill>
              </a:rPr>
              <a:t> to such “</a:t>
            </a:r>
            <a:r>
              <a:rPr lang="de-DE" sz="1800" dirty="0" err="1" smtClean="0">
                <a:solidFill>
                  <a:srgbClr val="FF0000"/>
                </a:solidFill>
              </a:rPr>
              <a:t>conditions</a:t>
            </a:r>
            <a:r>
              <a:rPr lang="de-DE" sz="1800" dirty="0" smtClean="0">
                <a:solidFill>
                  <a:srgbClr val="FF0000"/>
                </a:solidFill>
              </a:rPr>
              <a:t> of </a:t>
            </a:r>
            <a:r>
              <a:rPr lang="de-DE" sz="1800" dirty="0" err="1" smtClean="0">
                <a:solidFill>
                  <a:srgbClr val="FF0000"/>
                </a:solidFill>
              </a:rPr>
              <a:t>determination</a:t>
            </a:r>
            <a:r>
              <a:rPr lang="de-DE" sz="1800" dirty="0" smtClean="0">
                <a:solidFill>
                  <a:srgbClr val="FF0000"/>
                </a:solidFill>
              </a:rPr>
              <a:t>“!</a:t>
            </a:r>
          </a:p>
          <a:p>
            <a:pPr marL="0" indent="0">
              <a:buFontTx/>
              <a:buChar char="-"/>
            </a:pPr>
            <a:r>
              <a:rPr lang="de-DE" sz="1800" dirty="0" smtClean="0"/>
              <a:t> </a:t>
            </a:r>
            <a:r>
              <a:rPr lang="de-DE" sz="1800" dirty="0" err="1" smtClean="0"/>
              <a:t>Although</a:t>
            </a:r>
            <a:r>
              <a:rPr lang="de-DE" sz="1800" dirty="0" smtClean="0"/>
              <a:t> he was </a:t>
            </a:r>
            <a:r>
              <a:rPr lang="de-DE" sz="1800" dirty="0" err="1" smtClean="0"/>
              <a:t>from</a:t>
            </a:r>
            <a:r>
              <a:rPr lang="de-DE" sz="1800" dirty="0" smtClean="0"/>
              <a:t> a solid </a:t>
            </a:r>
            <a:r>
              <a:rPr lang="de-DE" sz="1800" dirty="0" err="1" smtClean="0"/>
              <a:t>middle-class</a:t>
            </a:r>
            <a:r>
              <a:rPr lang="de-DE" sz="1800" dirty="0" smtClean="0"/>
              <a:t> </a:t>
            </a:r>
            <a:r>
              <a:rPr lang="de-DE" sz="1800" dirty="0" err="1" smtClean="0"/>
              <a:t>background</a:t>
            </a:r>
            <a:r>
              <a:rPr lang="de-DE" sz="1800" dirty="0" smtClean="0"/>
              <a:t>, he </a:t>
            </a:r>
            <a:r>
              <a:rPr lang="de-DE" sz="1800" dirty="0" err="1" smtClean="0"/>
              <a:t>often</a:t>
            </a:r>
            <a:r>
              <a:rPr lang="de-DE" sz="1800" dirty="0" smtClean="0"/>
              <a:t> </a:t>
            </a:r>
            <a:r>
              <a:rPr lang="de-DE" sz="1800" dirty="0" err="1" smtClean="0"/>
              <a:t>sided</a:t>
            </a:r>
            <a:r>
              <a:rPr lang="de-DE" sz="1800" dirty="0" smtClean="0"/>
              <a:t> – in his </a:t>
            </a:r>
            <a:r>
              <a:rPr lang="de-DE" sz="1800" dirty="0" err="1" smtClean="0"/>
              <a:t>plays</a:t>
            </a:r>
            <a:r>
              <a:rPr lang="de-DE" sz="1800" dirty="0" smtClean="0"/>
              <a:t> and </a:t>
            </a:r>
            <a:r>
              <a:rPr lang="de-DE" sz="1800" dirty="0" err="1" smtClean="0"/>
              <a:t>poems</a:t>
            </a:r>
            <a:r>
              <a:rPr lang="de-DE" sz="1800" dirty="0" smtClean="0"/>
              <a:t> – </a:t>
            </a:r>
            <a:r>
              <a:rPr lang="de-DE" sz="1800" dirty="0" err="1" smtClean="0"/>
              <a:t>with</a:t>
            </a:r>
            <a:r>
              <a:rPr lang="de-DE" sz="1800" dirty="0" smtClean="0"/>
              <a:t> </a:t>
            </a:r>
            <a:r>
              <a:rPr lang="de-DE" sz="1800" dirty="0" err="1" smtClean="0"/>
              <a:t>the</a:t>
            </a:r>
            <a:r>
              <a:rPr lang="de-DE" sz="1800" dirty="0" smtClean="0"/>
              <a:t> “</a:t>
            </a:r>
            <a:r>
              <a:rPr lang="de-DE" sz="1800" dirty="0" err="1" smtClean="0"/>
              <a:t>common</a:t>
            </a:r>
            <a:r>
              <a:rPr lang="de-DE" sz="1800" dirty="0" smtClean="0"/>
              <a:t> man“ / </a:t>
            </a:r>
            <a:r>
              <a:rPr lang="de-DE" sz="1800" dirty="0" err="1" smtClean="0"/>
              <a:t>the</a:t>
            </a:r>
            <a:r>
              <a:rPr lang="de-DE" sz="1800" dirty="0" smtClean="0"/>
              <a:t> “</a:t>
            </a:r>
            <a:r>
              <a:rPr lang="de-DE" sz="1800" dirty="0" err="1" smtClean="0"/>
              <a:t>small</a:t>
            </a:r>
            <a:r>
              <a:rPr lang="de-DE" sz="1800" dirty="0" smtClean="0"/>
              <a:t> </a:t>
            </a:r>
            <a:r>
              <a:rPr lang="de-DE" sz="1800" dirty="0" err="1" smtClean="0"/>
              <a:t>people</a:t>
            </a:r>
            <a:r>
              <a:rPr lang="de-DE" sz="1800" dirty="0" smtClean="0"/>
              <a:t>“ </a:t>
            </a:r>
            <a:r>
              <a:rPr lang="de-DE" sz="1800" dirty="0" err="1" smtClean="0"/>
              <a:t>caught</a:t>
            </a:r>
            <a:r>
              <a:rPr lang="de-DE" sz="1800" dirty="0" smtClean="0"/>
              <a:t> up in </a:t>
            </a:r>
            <a:r>
              <a:rPr lang="de-DE" sz="1800" dirty="0" err="1" smtClean="0"/>
              <a:t>these</a:t>
            </a:r>
            <a:r>
              <a:rPr lang="de-DE" sz="1800" dirty="0" smtClean="0"/>
              <a:t> “</a:t>
            </a:r>
            <a:r>
              <a:rPr lang="de-DE" sz="1800" dirty="0" err="1" smtClean="0"/>
              <a:t>conditions</a:t>
            </a:r>
            <a:r>
              <a:rPr lang="de-DE" sz="1800" dirty="0" smtClean="0"/>
              <a:t> of </a:t>
            </a:r>
            <a:r>
              <a:rPr lang="de-DE" sz="1800" dirty="0" err="1" smtClean="0"/>
              <a:t>determination</a:t>
            </a:r>
            <a:r>
              <a:rPr lang="de-DE" sz="1800" dirty="0" smtClean="0"/>
              <a:t>“...</a:t>
            </a:r>
          </a:p>
          <a:p>
            <a:pPr marL="0" indent="0">
              <a:buFontTx/>
              <a:buChar char="-"/>
            </a:pPr>
            <a:endParaRPr lang="de-DE" sz="2353" dirty="0" smtClean="0"/>
          </a:p>
          <a:p>
            <a:pPr marL="0" indent="0">
              <a:buNone/>
            </a:pPr>
            <a:endParaRPr lang="en-US" sz="2353" dirty="0"/>
          </a:p>
        </p:txBody>
      </p:sp>
      <p:sp>
        <p:nvSpPr>
          <p:cNvPr id="6" name="Content Placeholder 5"/>
          <p:cNvSpPr>
            <a:spLocks noGrp="1"/>
          </p:cNvSpPr>
          <p:nvPr>
            <p:ph sz="half" idx="2"/>
          </p:nvPr>
        </p:nvSpPr>
        <p:spPr/>
        <p:txBody>
          <a:bodyPr>
            <a:normAutofit/>
          </a:bodyPr>
          <a:lstStyle/>
          <a:p>
            <a:endParaRPr lang="en-US" dirty="0"/>
          </a:p>
        </p:txBody>
      </p:sp>
      <p:pic>
        <p:nvPicPr>
          <p:cNvPr id="5" name="Picture 4"/>
          <p:cNvPicPr>
            <a:picLocks noChangeAspect="1"/>
          </p:cNvPicPr>
          <p:nvPr/>
        </p:nvPicPr>
        <p:blipFill>
          <a:blip r:embed="rId2"/>
          <a:stretch>
            <a:fillRect/>
          </a:stretch>
        </p:blipFill>
        <p:spPr>
          <a:xfrm>
            <a:off x="5361927" y="1353503"/>
            <a:ext cx="2862382" cy="4201580"/>
          </a:xfrm>
          <a:prstGeom prst="rect">
            <a:avLst/>
          </a:prstGeom>
        </p:spPr>
      </p:pic>
      <p:sp>
        <p:nvSpPr>
          <p:cNvPr id="8" name="TextBox 7"/>
          <p:cNvSpPr txBox="1"/>
          <p:nvPr/>
        </p:nvSpPr>
        <p:spPr>
          <a:xfrm>
            <a:off x="4911407" y="5555083"/>
            <a:ext cx="3775393" cy="1200329"/>
          </a:xfrm>
          <a:prstGeom prst="rect">
            <a:avLst/>
          </a:prstGeom>
          <a:noFill/>
        </p:spPr>
        <p:txBody>
          <a:bodyPr wrap="none" rtlCol="0">
            <a:spAutoFit/>
          </a:bodyPr>
          <a:lstStyle/>
          <a:p>
            <a:r>
              <a:rPr lang="de-DE" dirty="0" smtClean="0"/>
              <a:t> </a:t>
            </a:r>
            <a:r>
              <a:rPr lang="de-DE" dirty="0" err="1" smtClean="0"/>
              <a:t>The</a:t>
            </a:r>
            <a:r>
              <a:rPr lang="de-DE" dirty="0" smtClean="0"/>
              <a:t> “</a:t>
            </a:r>
            <a:r>
              <a:rPr lang="de-DE" dirty="0" err="1" smtClean="0"/>
              <a:t>view</a:t>
            </a:r>
            <a:r>
              <a:rPr lang="de-DE" dirty="0" smtClean="0"/>
              <a:t> </a:t>
            </a:r>
            <a:r>
              <a:rPr lang="de-DE" dirty="0" err="1" smtClean="0"/>
              <a:t>from</a:t>
            </a:r>
            <a:r>
              <a:rPr lang="de-DE" dirty="0" smtClean="0"/>
              <a:t> </a:t>
            </a:r>
            <a:r>
              <a:rPr lang="de-DE" dirty="0" err="1" smtClean="0"/>
              <a:t>below</a:t>
            </a:r>
            <a:r>
              <a:rPr lang="de-DE" dirty="0" smtClean="0"/>
              <a:t>“? /  </a:t>
            </a:r>
            <a:r>
              <a:rPr lang="de-DE" dirty="0" err="1" smtClean="0"/>
              <a:t>The</a:t>
            </a:r>
            <a:r>
              <a:rPr lang="de-DE" dirty="0" smtClean="0"/>
              <a:t> </a:t>
            </a:r>
            <a:r>
              <a:rPr lang="de-DE" dirty="0" err="1" smtClean="0"/>
              <a:t>role</a:t>
            </a:r>
            <a:r>
              <a:rPr lang="de-DE" dirty="0" smtClean="0"/>
              <a:t> of </a:t>
            </a:r>
          </a:p>
          <a:p>
            <a:r>
              <a:rPr lang="de-DE" dirty="0" err="1" smtClean="0"/>
              <a:t>the</a:t>
            </a:r>
            <a:r>
              <a:rPr lang="de-DE" dirty="0" smtClean="0"/>
              <a:t> </a:t>
            </a:r>
            <a:r>
              <a:rPr lang="de-DE" dirty="0" err="1" smtClean="0"/>
              <a:t>intellectual</a:t>
            </a:r>
            <a:r>
              <a:rPr lang="de-DE" dirty="0" smtClean="0"/>
              <a:t> in </a:t>
            </a:r>
            <a:r>
              <a:rPr lang="de-DE" dirty="0" err="1" smtClean="0"/>
              <a:t>representing</a:t>
            </a:r>
            <a:r>
              <a:rPr lang="de-DE" dirty="0" smtClean="0"/>
              <a:t> “</a:t>
            </a:r>
            <a:r>
              <a:rPr lang="de-DE" dirty="0" err="1" smtClean="0"/>
              <a:t>the</a:t>
            </a:r>
            <a:r>
              <a:rPr lang="de-DE" dirty="0" smtClean="0"/>
              <a:t> </a:t>
            </a:r>
          </a:p>
          <a:p>
            <a:r>
              <a:rPr lang="de-DE" dirty="0" err="1" smtClean="0"/>
              <a:t>people</a:t>
            </a:r>
            <a:r>
              <a:rPr lang="de-DE" dirty="0" smtClean="0"/>
              <a:t>“?</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300" y="274638"/>
            <a:ext cx="8229600" cy="1143000"/>
          </a:xfrm>
        </p:spPr>
        <p:txBody>
          <a:bodyPr>
            <a:normAutofit/>
          </a:bodyPr>
          <a:lstStyle/>
          <a:p>
            <a:r>
              <a:rPr lang="en-US" sz="2000" dirty="0" err="1" smtClean="0"/>
              <a:t>Grimmelshausen’s</a:t>
            </a:r>
            <a:r>
              <a:rPr lang="en-US" sz="2000" dirty="0" smtClean="0"/>
              <a:t> and Brecht’s Mother </a:t>
            </a:r>
            <a:br>
              <a:rPr lang="en-US" sz="2000" dirty="0" smtClean="0"/>
            </a:br>
            <a:r>
              <a:rPr lang="en-US" sz="2000" dirty="0" err="1" smtClean="0"/>
              <a:t>Courage(s</a:t>
            </a:r>
            <a:r>
              <a:rPr lang="en-US" sz="2000" dirty="0" smtClean="0"/>
              <a:t>) / Brecht’s Inter-Texts</a:t>
            </a:r>
            <a:endParaRPr lang="en-US" sz="2000" dirty="0"/>
          </a:p>
        </p:txBody>
      </p:sp>
      <p:sp>
        <p:nvSpPr>
          <p:cNvPr id="3" name="Content Placeholder 2"/>
          <p:cNvSpPr>
            <a:spLocks noGrp="1"/>
          </p:cNvSpPr>
          <p:nvPr>
            <p:ph sz="half" idx="1"/>
          </p:nvPr>
        </p:nvSpPr>
        <p:spPr>
          <a:xfrm>
            <a:off x="328029" y="274638"/>
            <a:ext cx="4038600" cy="5955387"/>
          </a:xfrm>
        </p:spPr>
        <p:txBody>
          <a:bodyPr>
            <a:noAutofit/>
          </a:bodyPr>
          <a:lstStyle/>
          <a:p>
            <a:pPr marL="0" indent="0">
              <a:buNone/>
            </a:pPr>
            <a:r>
              <a:rPr lang="de-DE" sz="1800" dirty="0" err="1" smtClean="0">
                <a:solidFill>
                  <a:srgbClr val="FF0000"/>
                </a:solidFill>
              </a:rPr>
              <a:t>Grimmelshausen</a:t>
            </a:r>
            <a:r>
              <a:rPr lang="de-DE" sz="1800" dirty="0" err="1" smtClean="0"/>
              <a:t>‘s</a:t>
            </a:r>
            <a:r>
              <a:rPr lang="de-DE" sz="1800" dirty="0" smtClean="0"/>
              <a:t> </a:t>
            </a:r>
            <a:r>
              <a:rPr lang="de-DE" sz="1800" u="sng" dirty="0" smtClean="0"/>
              <a:t>Die </a:t>
            </a:r>
            <a:r>
              <a:rPr lang="de-DE" sz="1800" u="sng" dirty="0" err="1" smtClean="0"/>
              <a:t>Ertzbetrügerin</a:t>
            </a:r>
            <a:r>
              <a:rPr lang="de-DE" sz="1800" u="sng" dirty="0" smtClean="0"/>
              <a:t> und </a:t>
            </a:r>
            <a:r>
              <a:rPr lang="de-DE" sz="1800" u="sng" dirty="0" err="1" smtClean="0"/>
              <a:t>Land-störtzerin</a:t>
            </a:r>
            <a:r>
              <a:rPr lang="de-DE" sz="1800" u="sng" dirty="0" smtClean="0"/>
              <a:t> Courasche </a:t>
            </a:r>
            <a:r>
              <a:rPr lang="de-DE" sz="1800" dirty="0" smtClean="0"/>
              <a:t> = </a:t>
            </a:r>
            <a:r>
              <a:rPr lang="de-DE" sz="1800" dirty="0" err="1" smtClean="0"/>
              <a:t>The</a:t>
            </a:r>
            <a:r>
              <a:rPr lang="de-DE" sz="1800" dirty="0" smtClean="0"/>
              <a:t> Life of </a:t>
            </a:r>
            <a:r>
              <a:rPr lang="de-DE" sz="1800" dirty="0" err="1" smtClean="0"/>
              <a:t>the</a:t>
            </a:r>
            <a:r>
              <a:rPr lang="de-DE" sz="1800" dirty="0" smtClean="0"/>
              <a:t> </a:t>
            </a:r>
            <a:r>
              <a:rPr lang="de-DE" sz="1800" dirty="0" err="1" smtClean="0"/>
              <a:t>Cunning</a:t>
            </a:r>
            <a:r>
              <a:rPr lang="de-DE" sz="1800" dirty="0" smtClean="0"/>
              <a:t> </a:t>
            </a:r>
            <a:r>
              <a:rPr lang="de-DE" sz="1800" dirty="0" err="1" smtClean="0"/>
              <a:t>Vagabond</a:t>
            </a:r>
            <a:r>
              <a:rPr lang="de-DE" sz="1800" dirty="0" smtClean="0"/>
              <a:t>, Courage... (1669) </a:t>
            </a:r>
          </a:p>
          <a:p>
            <a:pPr marL="0" indent="0">
              <a:buNone/>
            </a:pPr>
            <a:r>
              <a:rPr lang="de-DE" sz="1800" dirty="0" smtClean="0"/>
              <a:t>Was just </a:t>
            </a:r>
            <a:r>
              <a:rPr lang="de-DE" sz="1800" dirty="0" err="1" smtClean="0"/>
              <a:t>one</a:t>
            </a:r>
            <a:r>
              <a:rPr lang="de-DE" sz="1800" dirty="0" smtClean="0"/>
              <a:t> of </a:t>
            </a:r>
            <a:r>
              <a:rPr lang="de-DE" sz="1800" dirty="0" err="1" smtClean="0"/>
              <a:t>the</a:t>
            </a:r>
            <a:r>
              <a:rPr lang="de-DE" sz="1800" dirty="0" smtClean="0"/>
              <a:t> </a:t>
            </a:r>
            <a:r>
              <a:rPr lang="de-DE" sz="1800" dirty="0" err="1" smtClean="0"/>
              <a:t>earlier</a:t>
            </a:r>
            <a:r>
              <a:rPr lang="de-DE" sz="1800" dirty="0" smtClean="0"/>
              <a:t> </a:t>
            </a:r>
            <a:r>
              <a:rPr lang="de-DE" sz="1800" dirty="0" err="1" smtClean="0"/>
              <a:t>texts</a:t>
            </a:r>
            <a:r>
              <a:rPr lang="de-DE" sz="1800" dirty="0" smtClean="0"/>
              <a:t> </a:t>
            </a:r>
            <a:r>
              <a:rPr lang="de-DE" sz="1800" dirty="0" err="1" smtClean="0"/>
              <a:t>that</a:t>
            </a:r>
            <a:r>
              <a:rPr lang="de-DE" sz="1800" dirty="0" smtClean="0"/>
              <a:t> </a:t>
            </a:r>
            <a:r>
              <a:rPr lang="de-DE" sz="1800" dirty="0" smtClean="0">
                <a:solidFill>
                  <a:srgbClr val="FF0000"/>
                </a:solidFill>
              </a:rPr>
              <a:t>Brecht</a:t>
            </a:r>
            <a:r>
              <a:rPr lang="de-DE" sz="1800" dirty="0" smtClean="0"/>
              <a:t> </a:t>
            </a:r>
            <a:r>
              <a:rPr lang="de-DE" sz="1800" dirty="0" err="1" smtClean="0"/>
              <a:t>reworked</a:t>
            </a:r>
            <a:r>
              <a:rPr lang="de-DE" sz="1800" dirty="0" smtClean="0"/>
              <a:t> </a:t>
            </a:r>
            <a:r>
              <a:rPr lang="de-DE" sz="1800" dirty="0" err="1" smtClean="0"/>
              <a:t>for</a:t>
            </a:r>
            <a:r>
              <a:rPr lang="de-DE" sz="1800" dirty="0" smtClean="0"/>
              <a:t> </a:t>
            </a:r>
            <a:r>
              <a:rPr lang="de-DE" sz="1800" dirty="0" err="1" smtClean="0"/>
              <a:t>the</a:t>
            </a:r>
            <a:r>
              <a:rPr lang="de-DE" sz="1800" dirty="0" smtClean="0"/>
              <a:t> modern (</a:t>
            </a:r>
            <a:r>
              <a:rPr lang="de-DE" sz="1800" dirty="0" err="1" smtClean="0"/>
              <a:t>st)age</a:t>
            </a:r>
            <a:r>
              <a:rPr lang="de-DE" sz="1800" dirty="0" smtClean="0"/>
              <a:t>...</a:t>
            </a:r>
          </a:p>
          <a:p>
            <a:pPr marL="0" indent="0">
              <a:buNone/>
            </a:pPr>
            <a:endParaRPr lang="de-DE" sz="1800" dirty="0" smtClean="0"/>
          </a:p>
          <a:p>
            <a:pPr marL="0" indent="0">
              <a:buNone/>
            </a:pPr>
            <a:r>
              <a:rPr lang="de-DE" sz="1800" dirty="0" smtClean="0"/>
              <a:t>He </a:t>
            </a:r>
            <a:r>
              <a:rPr lang="de-DE" sz="1800" dirty="0" err="1" smtClean="0">
                <a:solidFill>
                  <a:srgbClr val="FF0000"/>
                </a:solidFill>
              </a:rPr>
              <a:t>adapted</a:t>
            </a:r>
            <a:r>
              <a:rPr lang="de-DE" sz="1800" dirty="0" smtClean="0">
                <a:solidFill>
                  <a:srgbClr val="FF0000"/>
                </a:solidFill>
              </a:rPr>
              <a:t> lots of </a:t>
            </a:r>
            <a:r>
              <a:rPr lang="de-DE" sz="1800" dirty="0" err="1" smtClean="0">
                <a:solidFill>
                  <a:srgbClr val="FF0000"/>
                </a:solidFill>
              </a:rPr>
              <a:t>earlier</a:t>
            </a:r>
            <a:r>
              <a:rPr lang="de-DE" sz="1800" dirty="0" smtClean="0">
                <a:solidFill>
                  <a:srgbClr val="FF0000"/>
                </a:solidFill>
              </a:rPr>
              <a:t> </a:t>
            </a:r>
            <a:r>
              <a:rPr lang="de-DE" sz="1800" dirty="0" err="1" smtClean="0">
                <a:solidFill>
                  <a:srgbClr val="FF0000"/>
                </a:solidFill>
              </a:rPr>
              <a:t>texts</a:t>
            </a:r>
            <a:r>
              <a:rPr lang="de-DE" sz="1800" dirty="0" smtClean="0">
                <a:solidFill>
                  <a:srgbClr val="FF0000"/>
                </a:solidFill>
              </a:rPr>
              <a:t> (</a:t>
            </a:r>
            <a:r>
              <a:rPr lang="de-DE" sz="1800" dirty="0" err="1" smtClean="0">
                <a:solidFill>
                  <a:srgbClr val="FF0000"/>
                </a:solidFill>
              </a:rPr>
              <a:t>mostly</a:t>
            </a:r>
            <a:r>
              <a:rPr lang="de-DE" sz="1800" dirty="0" smtClean="0">
                <a:solidFill>
                  <a:srgbClr val="FF0000"/>
                </a:solidFill>
              </a:rPr>
              <a:t> </a:t>
            </a:r>
            <a:r>
              <a:rPr lang="de-DE" sz="1800" dirty="0" err="1" smtClean="0">
                <a:solidFill>
                  <a:srgbClr val="FF0000"/>
                </a:solidFill>
              </a:rPr>
              <a:t>plays</a:t>
            </a:r>
            <a:r>
              <a:rPr lang="de-DE" sz="1800" dirty="0" smtClean="0">
                <a:solidFill>
                  <a:srgbClr val="FF0000"/>
                </a:solidFill>
              </a:rPr>
              <a:t>) </a:t>
            </a:r>
            <a:r>
              <a:rPr lang="de-DE" sz="1800" dirty="0" err="1" smtClean="0">
                <a:solidFill>
                  <a:srgbClr val="FF0000"/>
                </a:solidFill>
              </a:rPr>
              <a:t>for</a:t>
            </a:r>
            <a:r>
              <a:rPr lang="de-DE" sz="1800" dirty="0" smtClean="0">
                <a:solidFill>
                  <a:srgbClr val="FF0000"/>
                </a:solidFill>
              </a:rPr>
              <a:t> modern German </a:t>
            </a:r>
            <a:r>
              <a:rPr lang="de-DE" sz="1800" dirty="0" err="1" smtClean="0">
                <a:solidFill>
                  <a:srgbClr val="FF0000"/>
                </a:solidFill>
              </a:rPr>
              <a:t>audiences</a:t>
            </a:r>
            <a:r>
              <a:rPr lang="de-DE" sz="1800" dirty="0" smtClean="0"/>
              <a:t>...</a:t>
            </a:r>
          </a:p>
          <a:p>
            <a:pPr marL="0" indent="0">
              <a:buNone/>
            </a:pPr>
            <a:endParaRPr lang="de-DE" sz="1800" dirty="0" smtClean="0"/>
          </a:p>
          <a:p>
            <a:pPr marL="0" indent="0">
              <a:buFontTx/>
              <a:buChar char="-"/>
            </a:pPr>
            <a:r>
              <a:rPr lang="de-DE" sz="1800" dirty="0" smtClean="0"/>
              <a:t> Christopher </a:t>
            </a:r>
            <a:r>
              <a:rPr lang="de-DE" sz="1800" dirty="0" smtClean="0">
                <a:solidFill>
                  <a:srgbClr val="FF0000"/>
                </a:solidFill>
              </a:rPr>
              <a:t>Marlowe</a:t>
            </a:r>
            <a:r>
              <a:rPr lang="de-DE" sz="1800" dirty="0" smtClean="0"/>
              <a:t>, </a:t>
            </a:r>
            <a:r>
              <a:rPr lang="de-DE" sz="1800" u="sng" dirty="0" smtClean="0"/>
              <a:t>Edward II</a:t>
            </a:r>
            <a:r>
              <a:rPr lang="de-DE" sz="1800" dirty="0" smtClean="0"/>
              <a:t> (</a:t>
            </a:r>
            <a:r>
              <a:rPr lang="de-DE" sz="1800" dirty="0" err="1" smtClean="0"/>
              <a:t>orig</a:t>
            </a:r>
            <a:r>
              <a:rPr lang="de-DE" sz="1800" dirty="0" smtClean="0"/>
              <a:t>.  1592) </a:t>
            </a:r>
            <a:r>
              <a:rPr lang="en-US" sz="1800" dirty="0" err="1" smtClean="0">
                <a:sym typeface="Wingdings"/>
              </a:rPr>
              <a:t></a:t>
            </a:r>
            <a:r>
              <a:rPr lang="en-US" sz="1800" dirty="0" smtClean="0">
                <a:sym typeface="Wingdings"/>
              </a:rPr>
              <a:t>  Brecht (and Lion Feuchtwanger), </a:t>
            </a:r>
            <a:r>
              <a:rPr lang="en-US" sz="1800" u="sng" dirty="0" smtClean="0">
                <a:sym typeface="Wingdings"/>
              </a:rPr>
              <a:t>The Life of King Edward II of England</a:t>
            </a:r>
            <a:r>
              <a:rPr lang="en-US" sz="1800" dirty="0" smtClean="0">
                <a:sym typeface="Wingdings"/>
              </a:rPr>
              <a:t> (1923)</a:t>
            </a:r>
          </a:p>
          <a:p>
            <a:pPr marL="0" indent="0">
              <a:buFontTx/>
              <a:buChar char="-"/>
            </a:pPr>
            <a:r>
              <a:rPr lang="de-DE" sz="1800" dirty="0" smtClean="0"/>
              <a:t> </a:t>
            </a:r>
            <a:r>
              <a:rPr lang="de-DE" sz="1800" dirty="0" err="1" smtClean="0">
                <a:solidFill>
                  <a:srgbClr val="FF0000"/>
                </a:solidFill>
              </a:rPr>
              <a:t>Sophocles</a:t>
            </a:r>
            <a:r>
              <a:rPr lang="de-DE" sz="1800" dirty="0" smtClean="0"/>
              <a:t>, </a:t>
            </a:r>
            <a:r>
              <a:rPr lang="de-DE" sz="1800" u="sng" dirty="0" smtClean="0"/>
              <a:t>Antigone</a:t>
            </a:r>
            <a:r>
              <a:rPr lang="de-DE" sz="1800" dirty="0" smtClean="0"/>
              <a:t> (442 </a:t>
            </a:r>
            <a:r>
              <a:rPr lang="de-DE" sz="1800" dirty="0" err="1" smtClean="0"/>
              <a:t>b.c.e</a:t>
            </a:r>
            <a:r>
              <a:rPr lang="de-DE" sz="1800" dirty="0" smtClean="0"/>
              <a:t>.) </a:t>
            </a:r>
            <a:r>
              <a:rPr lang="en-US" sz="1800" dirty="0" err="1" smtClean="0">
                <a:sym typeface="Wingdings"/>
              </a:rPr>
              <a:t></a:t>
            </a:r>
            <a:r>
              <a:rPr lang="en-US" sz="1800" dirty="0" smtClean="0">
                <a:sym typeface="Wingdings"/>
              </a:rPr>
              <a:t> Brecht, </a:t>
            </a:r>
            <a:r>
              <a:rPr lang="en-US" sz="1800" u="sng" dirty="0" smtClean="0">
                <a:sym typeface="Wingdings"/>
              </a:rPr>
              <a:t>The </a:t>
            </a:r>
            <a:r>
              <a:rPr lang="en-US" sz="1800" u="sng" dirty="0" err="1" smtClean="0">
                <a:sym typeface="Wingdings"/>
              </a:rPr>
              <a:t>Antigone</a:t>
            </a:r>
            <a:r>
              <a:rPr lang="en-US" sz="1800" u="sng" dirty="0" smtClean="0">
                <a:sym typeface="Wingdings"/>
              </a:rPr>
              <a:t> of </a:t>
            </a:r>
            <a:r>
              <a:rPr lang="en-US" sz="1800" u="sng" dirty="0" err="1" smtClean="0">
                <a:sym typeface="Wingdings"/>
              </a:rPr>
              <a:t>Sophokles</a:t>
            </a:r>
            <a:r>
              <a:rPr lang="en-US" sz="1800" dirty="0" smtClean="0">
                <a:sym typeface="Wingdings"/>
              </a:rPr>
              <a:t> (1948)</a:t>
            </a:r>
          </a:p>
          <a:p>
            <a:pPr marL="0" indent="0">
              <a:buFontTx/>
              <a:buChar char="-"/>
            </a:pPr>
            <a:r>
              <a:rPr lang="en-US" sz="1800" dirty="0" smtClean="0">
                <a:sym typeface="Wingdings"/>
              </a:rPr>
              <a:t> William </a:t>
            </a:r>
            <a:r>
              <a:rPr lang="en-US" sz="1800" dirty="0" smtClean="0">
                <a:solidFill>
                  <a:srgbClr val="FF0000"/>
                </a:solidFill>
                <a:sym typeface="Wingdings"/>
              </a:rPr>
              <a:t>Shakespeare</a:t>
            </a:r>
            <a:r>
              <a:rPr lang="en-US" sz="1800" dirty="0" smtClean="0">
                <a:sym typeface="Wingdings"/>
              </a:rPr>
              <a:t>, </a:t>
            </a:r>
            <a:r>
              <a:rPr lang="en-US" sz="1800" u="sng" dirty="0" smtClean="0">
                <a:sym typeface="Wingdings"/>
              </a:rPr>
              <a:t>Coriolanus</a:t>
            </a:r>
            <a:r>
              <a:rPr lang="en-US" sz="1800" dirty="0" smtClean="0">
                <a:sym typeface="Wingdings"/>
              </a:rPr>
              <a:t> (orig. 1605-8) </a:t>
            </a:r>
            <a:r>
              <a:rPr lang="en-US" sz="1800" dirty="0" err="1" smtClean="0">
                <a:sym typeface="Wingdings"/>
              </a:rPr>
              <a:t></a:t>
            </a:r>
            <a:r>
              <a:rPr lang="en-US" sz="1800" dirty="0" smtClean="0">
                <a:sym typeface="Wingdings"/>
              </a:rPr>
              <a:t> Brecht – unfinished adaptation (1951-53)</a:t>
            </a:r>
            <a:endParaRPr lang="de-DE" sz="1800" dirty="0" smtClean="0"/>
          </a:p>
          <a:p>
            <a:endParaRPr lang="en-US" sz="1800" dirty="0"/>
          </a:p>
        </p:txBody>
      </p:sp>
      <p:sp>
        <p:nvSpPr>
          <p:cNvPr id="6" name="Content Placeholder 5"/>
          <p:cNvSpPr>
            <a:spLocks noGrp="1"/>
          </p:cNvSpPr>
          <p:nvPr>
            <p:ph sz="half" idx="2"/>
          </p:nvPr>
        </p:nvSpPr>
        <p:spPr/>
        <p:txBody>
          <a:bodyPr>
            <a:normAutofit/>
          </a:bodyPr>
          <a:lstStyle/>
          <a:p>
            <a:endParaRPr lang="en-US"/>
          </a:p>
        </p:txBody>
      </p:sp>
      <p:pic>
        <p:nvPicPr>
          <p:cNvPr id="5" name="Picture 4"/>
          <p:cNvPicPr>
            <a:picLocks noChangeAspect="1"/>
          </p:cNvPicPr>
          <p:nvPr/>
        </p:nvPicPr>
        <p:blipFill>
          <a:blip r:embed="rId2"/>
          <a:stretch>
            <a:fillRect/>
          </a:stretch>
        </p:blipFill>
        <p:spPr>
          <a:xfrm>
            <a:off x="5090729" y="1417638"/>
            <a:ext cx="3139016" cy="47085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062" y="457200"/>
            <a:ext cx="8229600" cy="1143000"/>
          </a:xfrm>
        </p:spPr>
        <p:txBody>
          <a:bodyPr>
            <a:noAutofit/>
          </a:bodyPr>
          <a:lstStyle/>
          <a:p>
            <a:r>
              <a:rPr lang="en-US" sz="2000" u="sng" dirty="0" smtClean="0"/>
              <a:t>Mother Courage </a:t>
            </a:r>
            <a:br>
              <a:rPr lang="en-US" sz="2000" u="sng" dirty="0" smtClean="0"/>
            </a:br>
            <a:r>
              <a:rPr lang="en-US" sz="2000" u="sng" dirty="0" smtClean="0"/>
              <a:t>and her Children</a:t>
            </a:r>
            <a:r>
              <a:rPr lang="en-US" sz="2000" dirty="0" smtClean="0"/>
              <a:t> (1939) – </a:t>
            </a:r>
            <a:br>
              <a:rPr lang="en-US" sz="2000" dirty="0" smtClean="0"/>
            </a:br>
            <a:r>
              <a:rPr lang="en-US" sz="2000" dirty="0" smtClean="0">
                <a:solidFill>
                  <a:srgbClr val="FF0000"/>
                </a:solidFill>
              </a:rPr>
              <a:t>Re-Presenting the</a:t>
            </a:r>
            <a:br>
              <a:rPr lang="en-US" sz="2000" dirty="0" smtClean="0">
                <a:solidFill>
                  <a:srgbClr val="FF0000"/>
                </a:solidFill>
              </a:rPr>
            </a:br>
            <a:r>
              <a:rPr lang="en-US" sz="2000" dirty="0" smtClean="0">
                <a:solidFill>
                  <a:srgbClr val="FF0000"/>
                </a:solidFill>
              </a:rPr>
              <a:t> Early Modern to Modernity</a:t>
            </a:r>
            <a:r>
              <a:rPr lang="en-US" sz="2400" dirty="0" smtClean="0"/>
              <a:t/>
            </a:r>
            <a:br>
              <a:rPr lang="en-US" sz="2400" dirty="0" smtClean="0"/>
            </a:br>
            <a:endParaRPr lang="en-US" sz="2400" dirty="0"/>
          </a:p>
        </p:txBody>
      </p:sp>
      <p:sp>
        <p:nvSpPr>
          <p:cNvPr id="3" name="Content Placeholder 2"/>
          <p:cNvSpPr>
            <a:spLocks noGrp="1"/>
          </p:cNvSpPr>
          <p:nvPr>
            <p:ph sz="half" idx="1"/>
          </p:nvPr>
        </p:nvSpPr>
        <p:spPr>
          <a:xfrm>
            <a:off x="342363" y="274638"/>
            <a:ext cx="4305837" cy="6583362"/>
          </a:xfrm>
        </p:spPr>
        <p:txBody>
          <a:bodyPr>
            <a:noAutofit/>
          </a:bodyPr>
          <a:lstStyle/>
          <a:p>
            <a:pPr>
              <a:buNone/>
            </a:pPr>
            <a:r>
              <a:rPr lang="en-US" sz="1600" dirty="0" smtClean="0"/>
              <a:t>In giving us his version of </a:t>
            </a:r>
            <a:r>
              <a:rPr lang="en-US" sz="1600" dirty="0" err="1" smtClean="0"/>
              <a:t>Grimmelshausen’s</a:t>
            </a:r>
            <a:r>
              <a:rPr lang="en-US" sz="1600" dirty="0" smtClean="0"/>
              <a:t> </a:t>
            </a:r>
            <a:r>
              <a:rPr lang="en-US" sz="1600" dirty="0" err="1" smtClean="0"/>
              <a:t>Courasche</a:t>
            </a:r>
            <a:r>
              <a:rPr lang="en-US" sz="1600" dirty="0" smtClean="0"/>
              <a:t> text…</a:t>
            </a:r>
          </a:p>
          <a:p>
            <a:pPr>
              <a:buNone/>
            </a:pPr>
            <a:endParaRPr lang="en-US" sz="1600" dirty="0" smtClean="0"/>
          </a:p>
          <a:p>
            <a:pPr>
              <a:buNone/>
            </a:pPr>
            <a:r>
              <a:rPr lang="en-US" sz="1600" dirty="0" smtClean="0"/>
              <a:t>Brecht was interested </a:t>
            </a:r>
            <a:r>
              <a:rPr lang="en-US" sz="1600" dirty="0" smtClean="0">
                <a:solidFill>
                  <a:srgbClr val="FF0000"/>
                </a:solidFill>
              </a:rPr>
              <a:t>in re-presenting </a:t>
            </a:r>
            <a:r>
              <a:rPr lang="en-US" sz="1600" dirty="0" smtClean="0"/>
              <a:t>the </a:t>
            </a:r>
            <a:r>
              <a:rPr lang="en-US" sz="1600" u="sng" dirty="0" smtClean="0">
                <a:solidFill>
                  <a:srgbClr val="FF0000"/>
                </a:solidFill>
              </a:rPr>
              <a:t>early modern</a:t>
            </a:r>
            <a:r>
              <a:rPr lang="en-US" sz="1600" dirty="0" smtClean="0">
                <a:solidFill>
                  <a:srgbClr val="FF0000"/>
                </a:solidFill>
              </a:rPr>
              <a:t> </a:t>
            </a:r>
            <a:r>
              <a:rPr lang="en-US" sz="1600" dirty="0" smtClean="0"/>
              <a:t>past (the Thirty Years’ War) as the birth moment of the kinds of </a:t>
            </a:r>
            <a:r>
              <a:rPr lang="en-US" sz="1600" u="sng" dirty="0" smtClean="0">
                <a:solidFill>
                  <a:srgbClr val="FF0000"/>
                </a:solidFill>
              </a:rPr>
              <a:t>modern</a:t>
            </a:r>
            <a:r>
              <a:rPr lang="en-US" sz="1600" dirty="0" smtClean="0"/>
              <a:t> structures and constraints which he thought he / we still lived with…</a:t>
            </a:r>
          </a:p>
          <a:p>
            <a:pPr marL="342900" lvl="1" indent="-342900">
              <a:buNone/>
            </a:pPr>
            <a:r>
              <a:rPr lang="en-US" sz="1600" dirty="0" smtClean="0"/>
              <a:t>Brecht thought that in the modern era, these forms of social, economic, and political behavior had </a:t>
            </a:r>
            <a:r>
              <a:rPr lang="en-US" sz="1600" dirty="0" smtClean="0">
                <a:solidFill>
                  <a:srgbClr val="FF0000"/>
                </a:solidFill>
              </a:rPr>
              <a:t>become “naturalized”  </a:t>
            </a:r>
            <a:r>
              <a:rPr lang="en-US" sz="1600" dirty="0" err="1" smtClean="0">
                <a:solidFill>
                  <a:srgbClr val="FF0000"/>
                </a:solidFill>
                <a:sym typeface="Wingdings"/>
              </a:rPr>
              <a:t></a:t>
            </a:r>
            <a:r>
              <a:rPr lang="en-US" sz="1600" dirty="0" smtClean="0">
                <a:solidFill>
                  <a:srgbClr val="FF0000"/>
                </a:solidFill>
                <a:sym typeface="Wingdings"/>
              </a:rPr>
              <a:t> </a:t>
            </a:r>
            <a:r>
              <a:rPr lang="en-US" sz="1600" dirty="0" smtClean="0">
                <a:solidFill>
                  <a:srgbClr val="FF0000"/>
                </a:solidFill>
              </a:rPr>
              <a:t> apparently “natural,” </a:t>
            </a:r>
            <a:r>
              <a:rPr lang="en-US" sz="1600" dirty="0" smtClean="0"/>
              <a:t>and thus </a:t>
            </a:r>
            <a:r>
              <a:rPr lang="en-US" sz="1600" dirty="0" smtClean="0">
                <a:solidFill>
                  <a:srgbClr val="FF0000"/>
                </a:solidFill>
              </a:rPr>
              <a:t>seemingly permanent and unchanging (even though they plausibly had found their origins </a:t>
            </a:r>
            <a:r>
              <a:rPr lang="en-US" sz="1600" dirty="0" err="1" smtClean="0">
                <a:solidFill>
                  <a:srgbClr val="FF0000"/>
                </a:solidFill>
              </a:rPr>
              <a:t>c</a:t>
            </a:r>
            <a:r>
              <a:rPr lang="en-US" sz="1600" dirty="0" smtClean="0">
                <a:solidFill>
                  <a:srgbClr val="FF0000"/>
                </a:solidFill>
              </a:rPr>
              <a:t>. 1648</a:t>
            </a:r>
            <a:r>
              <a:rPr lang="en-US" sz="1600" dirty="0" smtClean="0"/>
              <a:t>…)</a:t>
            </a:r>
          </a:p>
          <a:p>
            <a:pPr marL="342900" lvl="1" indent="-342900">
              <a:buNone/>
            </a:pPr>
            <a:r>
              <a:rPr lang="en-US" sz="1600" dirty="0" smtClean="0"/>
              <a:t>Mother Courage: “I didn’t see that I had a choice” (Scene One, </a:t>
            </a:r>
            <a:r>
              <a:rPr lang="en-US" sz="1600" dirty="0" err="1" smtClean="0"/>
              <a:t>p</a:t>
            </a:r>
            <a:r>
              <a:rPr lang="en-US" sz="1600" dirty="0" smtClean="0"/>
              <a:t>. 9)</a:t>
            </a:r>
          </a:p>
          <a:p>
            <a:pPr marL="342900" lvl="1" indent="-342900">
              <a:buNone/>
            </a:pPr>
            <a:r>
              <a:rPr lang="en-US" sz="1600" dirty="0" smtClean="0">
                <a:solidFill>
                  <a:srgbClr val="FF0000"/>
                </a:solidFill>
              </a:rPr>
              <a:t>Brecht’s play shows the destructive outcomes of a life lived according to ‘modern’ “business-as-usual” norms / </a:t>
            </a:r>
            <a:r>
              <a:rPr lang="en-US" sz="1600" dirty="0" smtClean="0">
                <a:solidFill>
                  <a:srgbClr val="FFFFFF"/>
                </a:solidFill>
              </a:rPr>
              <a:t>when the “choices” are accepted as limited </a:t>
            </a:r>
            <a:r>
              <a:rPr lang="en-US" sz="1600" dirty="0" smtClean="0">
                <a:solidFill>
                  <a:srgbClr val="FF0000"/>
                </a:solidFill>
              </a:rPr>
              <a:t>by prevailing political and social conditions…</a:t>
            </a:r>
          </a:p>
          <a:p>
            <a:endParaRPr lang="en-US" sz="1800" dirty="0" smtClean="0"/>
          </a:p>
        </p:txBody>
      </p:sp>
      <p:sp>
        <p:nvSpPr>
          <p:cNvPr id="6" name="Content Placeholder 5"/>
          <p:cNvSpPr>
            <a:spLocks noGrp="1"/>
          </p:cNvSpPr>
          <p:nvPr>
            <p:ph sz="half" idx="2"/>
          </p:nvPr>
        </p:nvSpPr>
        <p:spPr/>
        <p:txBody>
          <a:bodyPr>
            <a:normAutofit/>
          </a:bodyPr>
          <a:lstStyle/>
          <a:p>
            <a:endParaRPr lang="en-US" dirty="0" smtClean="0"/>
          </a:p>
        </p:txBody>
      </p:sp>
      <p:pic>
        <p:nvPicPr>
          <p:cNvPr id="5" name="Picture 4"/>
          <p:cNvPicPr>
            <a:picLocks noChangeAspect="1"/>
          </p:cNvPicPr>
          <p:nvPr/>
        </p:nvPicPr>
        <p:blipFill>
          <a:blip r:embed="rId2"/>
          <a:stretch>
            <a:fillRect/>
          </a:stretch>
        </p:blipFill>
        <p:spPr>
          <a:xfrm>
            <a:off x="5405537" y="1864645"/>
            <a:ext cx="2348506" cy="3505234"/>
          </a:xfrm>
          <a:prstGeom prst="rect">
            <a:avLst/>
          </a:prstGeom>
        </p:spPr>
      </p:pic>
      <p:sp>
        <p:nvSpPr>
          <p:cNvPr id="7" name="TextBox 6"/>
          <p:cNvSpPr txBox="1"/>
          <p:nvPr/>
        </p:nvSpPr>
        <p:spPr>
          <a:xfrm>
            <a:off x="5105400" y="5479832"/>
            <a:ext cx="4038600" cy="646331"/>
          </a:xfrm>
          <a:prstGeom prst="rect">
            <a:avLst/>
          </a:prstGeom>
          <a:noFill/>
        </p:spPr>
        <p:txBody>
          <a:bodyPr wrap="square" rtlCol="0">
            <a:spAutoFit/>
          </a:bodyPr>
          <a:lstStyle/>
          <a:p>
            <a:r>
              <a:rPr lang="en-US" u="sng" dirty="0" smtClean="0"/>
              <a:t>Mother Courage and her Children</a:t>
            </a:r>
            <a:r>
              <a:rPr lang="en-US" dirty="0" smtClean="0"/>
              <a:t> – </a:t>
            </a:r>
          </a:p>
          <a:p>
            <a:r>
              <a:rPr lang="en-US" dirty="0" smtClean="0"/>
              <a:t>Scene One - Berlin production, 1949</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400" dirty="0" smtClean="0"/>
              <a:t>…so that these behaviors can be changed! </a:t>
            </a:r>
            <a:r>
              <a:rPr lang="en-US" sz="2400" dirty="0" err="1" smtClean="0">
                <a:sym typeface="Wingdings"/>
              </a:rPr>
              <a:t></a:t>
            </a:r>
            <a:r>
              <a:rPr lang="en-US" sz="2400" dirty="0" smtClean="0">
                <a:sym typeface="Wingdings"/>
              </a:rPr>
              <a:t> Theater is thus not just “entertainment” / </a:t>
            </a:r>
            <a:r>
              <a:rPr lang="en-US" sz="2400" dirty="0" smtClean="0">
                <a:solidFill>
                  <a:srgbClr val="FF0000"/>
                </a:solidFill>
                <a:sym typeface="Wingdings"/>
              </a:rPr>
              <a:t>“The stage” must “begin to be instructive” </a:t>
            </a:r>
            <a:r>
              <a:rPr lang="en-US" sz="2400" dirty="0" smtClean="0">
                <a:sym typeface="Wingdings"/>
              </a:rPr>
              <a:t>(Brecht)</a:t>
            </a:r>
            <a:endParaRPr lang="en-US" sz="2400" dirty="0"/>
          </a:p>
        </p:txBody>
      </p:sp>
      <p:sp>
        <p:nvSpPr>
          <p:cNvPr id="6" name="Content Placeholder 5"/>
          <p:cNvSpPr>
            <a:spLocks noGrp="1"/>
          </p:cNvSpPr>
          <p:nvPr>
            <p:ph sz="half" idx="1"/>
          </p:nvPr>
        </p:nvSpPr>
        <p:spPr>
          <a:xfrm>
            <a:off x="457200" y="1652547"/>
            <a:ext cx="4038600" cy="4865708"/>
          </a:xfrm>
        </p:spPr>
        <p:txBody>
          <a:bodyPr>
            <a:normAutofit fontScale="70000" lnSpcReduction="20000"/>
          </a:bodyPr>
          <a:lstStyle/>
          <a:p>
            <a:pPr>
              <a:buNone/>
            </a:pPr>
            <a:r>
              <a:rPr lang="en-US" dirty="0" smtClean="0"/>
              <a:t>''</a:t>
            </a:r>
            <a:r>
              <a:rPr lang="en-US" dirty="0" smtClean="0">
                <a:solidFill>
                  <a:srgbClr val="FF0000"/>
                </a:solidFill>
              </a:rPr>
              <a:t>Let nothing be called natural</a:t>
            </a:r>
          </a:p>
          <a:p>
            <a:pPr>
              <a:buNone/>
            </a:pPr>
            <a:r>
              <a:rPr lang="en-US" dirty="0" smtClean="0">
                <a:solidFill>
                  <a:srgbClr val="FF0000"/>
                </a:solidFill>
              </a:rPr>
              <a:t> </a:t>
            </a:r>
            <a:br>
              <a:rPr lang="en-US" dirty="0" smtClean="0">
                <a:solidFill>
                  <a:srgbClr val="FF0000"/>
                </a:solidFill>
              </a:rPr>
            </a:br>
            <a:r>
              <a:rPr lang="en-US" dirty="0" smtClean="0">
                <a:solidFill>
                  <a:srgbClr val="FF0000"/>
                </a:solidFill>
              </a:rPr>
              <a:t>In an age of bloody confusion</a:t>
            </a:r>
            <a:r>
              <a:rPr lang="en-US" dirty="0" smtClean="0"/>
              <a:t>, </a:t>
            </a:r>
            <a:br>
              <a:rPr lang="en-US" dirty="0" smtClean="0"/>
            </a:br>
            <a:r>
              <a:rPr lang="en-US" dirty="0" smtClean="0"/>
              <a:t>Ordered disorder, planned caprice, </a:t>
            </a:r>
            <a:br>
              <a:rPr lang="en-US" dirty="0" smtClean="0"/>
            </a:br>
            <a:r>
              <a:rPr lang="en-US" dirty="0" smtClean="0"/>
              <a:t>And dehumanized humanity,</a:t>
            </a:r>
          </a:p>
          <a:p>
            <a:pPr>
              <a:buNone/>
            </a:pPr>
            <a:endParaRPr lang="en-US" dirty="0" smtClean="0"/>
          </a:p>
          <a:p>
            <a:pPr>
              <a:buNone/>
            </a:pPr>
            <a:r>
              <a:rPr lang="en-US" dirty="0" smtClean="0">
                <a:solidFill>
                  <a:srgbClr val="FF0000"/>
                </a:solidFill>
              </a:rPr>
              <a:t>lest all things </a:t>
            </a:r>
            <a:br>
              <a:rPr lang="en-US" dirty="0" smtClean="0">
                <a:solidFill>
                  <a:srgbClr val="FF0000"/>
                </a:solidFill>
              </a:rPr>
            </a:br>
            <a:r>
              <a:rPr lang="en-US" dirty="0" smtClean="0">
                <a:solidFill>
                  <a:srgbClr val="FF0000"/>
                </a:solidFill>
              </a:rPr>
              <a:t>Be held unalterable</a:t>
            </a:r>
            <a:r>
              <a:rPr lang="en-US" dirty="0" smtClean="0"/>
              <a:t>!'’</a:t>
            </a:r>
          </a:p>
          <a:p>
            <a:endParaRPr lang="en-US" dirty="0" smtClean="0"/>
          </a:p>
          <a:p>
            <a:pPr>
              <a:buNone/>
            </a:pPr>
            <a:r>
              <a:rPr lang="en-US" dirty="0" smtClean="0"/>
              <a:t> </a:t>
            </a:r>
            <a:r>
              <a:rPr lang="en-US" i="1" dirty="0" smtClean="0"/>
              <a:t>			- </a:t>
            </a:r>
            <a:r>
              <a:rPr lang="en-US" dirty="0" smtClean="0"/>
              <a:t>Brecht, </a:t>
            </a:r>
            <a:r>
              <a:rPr lang="en-US" u="sng" dirty="0" smtClean="0"/>
              <a:t>Die </a:t>
            </a:r>
            <a:r>
              <a:rPr lang="en-US" u="sng" dirty="0" err="1" smtClean="0"/>
              <a:t>Ausnahme</a:t>
            </a:r>
            <a:r>
              <a:rPr lang="en-US" u="sng" dirty="0" smtClean="0"/>
              <a:t> und die </a:t>
            </a:r>
            <a:r>
              <a:rPr lang="en-US" u="sng" dirty="0" err="1" smtClean="0"/>
              <a:t>Rege</a:t>
            </a:r>
            <a:r>
              <a:rPr lang="en-US" dirty="0" err="1" smtClean="0"/>
              <a:t>l</a:t>
            </a:r>
            <a:r>
              <a:rPr lang="en-US" dirty="0" smtClean="0"/>
              <a:t> (The Exception and the Rule), “Prologue” (1937)</a:t>
            </a:r>
            <a:endParaRPr lang="en-US" dirty="0"/>
          </a:p>
        </p:txBody>
      </p:sp>
      <p:sp>
        <p:nvSpPr>
          <p:cNvPr id="7" name="Content Placeholder 6"/>
          <p:cNvSpPr>
            <a:spLocks noGrp="1"/>
          </p:cNvSpPr>
          <p:nvPr>
            <p:ph sz="half" idx="2"/>
          </p:nvPr>
        </p:nvSpPr>
        <p:spPr>
          <a:xfrm>
            <a:off x="4648200" y="1652547"/>
            <a:ext cx="4038600" cy="4525963"/>
          </a:xfrm>
        </p:spPr>
        <p:txBody>
          <a:bodyPr>
            <a:normAutofit fontScale="70000" lnSpcReduction="20000"/>
          </a:bodyPr>
          <a:lstStyle/>
          <a:p>
            <a:pPr>
              <a:buNone/>
            </a:pPr>
            <a:r>
              <a:rPr lang="en-US" dirty="0" smtClean="0"/>
              <a:t>“We need a type of </a:t>
            </a:r>
            <a:r>
              <a:rPr lang="en-US" dirty="0" smtClean="0">
                <a:solidFill>
                  <a:srgbClr val="FF0000"/>
                </a:solidFill>
              </a:rPr>
              <a:t>theater </a:t>
            </a:r>
            <a:r>
              <a:rPr lang="en-US" dirty="0" smtClean="0"/>
              <a:t>which not only releases the feelings, insights and impulses possible within the particular historical field of human relations in which the action takes place, </a:t>
            </a:r>
            <a:r>
              <a:rPr lang="en-US" dirty="0" smtClean="0">
                <a:solidFill>
                  <a:srgbClr val="FFFFFF"/>
                </a:solidFill>
              </a:rPr>
              <a:t>but [also] </a:t>
            </a:r>
            <a:r>
              <a:rPr lang="en-US" dirty="0" smtClean="0">
                <a:solidFill>
                  <a:srgbClr val="FF0000"/>
                </a:solidFill>
              </a:rPr>
              <a:t>employs and encourages those thoughts and feelings </a:t>
            </a:r>
            <a:r>
              <a:rPr lang="en-US" dirty="0" smtClean="0">
                <a:solidFill>
                  <a:srgbClr val="FFFFFF"/>
                </a:solidFill>
              </a:rPr>
              <a:t>which help </a:t>
            </a:r>
            <a:r>
              <a:rPr lang="en-US" dirty="0" smtClean="0">
                <a:solidFill>
                  <a:srgbClr val="FF0000"/>
                </a:solidFill>
              </a:rPr>
              <a:t>transform </a:t>
            </a:r>
            <a:r>
              <a:rPr lang="en-US" dirty="0" smtClean="0">
                <a:solidFill>
                  <a:srgbClr val="FFFFFF"/>
                </a:solidFill>
              </a:rPr>
              <a:t>[that] field [of human relations] </a:t>
            </a:r>
            <a:r>
              <a:rPr lang="en-US" dirty="0" smtClean="0"/>
              <a:t>itself.” </a:t>
            </a:r>
          </a:p>
          <a:p>
            <a:endParaRPr lang="en-US" dirty="0" smtClean="0"/>
          </a:p>
          <a:p>
            <a:pPr>
              <a:buNone/>
            </a:pPr>
            <a:r>
              <a:rPr lang="en-US" i="1" dirty="0" smtClean="0"/>
              <a:t>			- </a:t>
            </a:r>
            <a:r>
              <a:rPr lang="en-US" dirty="0" smtClean="0"/>
              <a:t>Brecht, </a:t>
            </a:r>
            <a:r>
              <a:rPr lang="en-US" u="sng" dirty="0" err="1" smtClean="0"/>
              <a:t>Kleines</a:t>
            </a:r>
            <a:r>
              <a:rPr lang="en-US" u="sng" dirty="0" smtClean="0"/>
              <a:t> </a:t>
            </a:r>
            <a:r>
              <a:rPr lang="en-US" u="sng" dirty="0" err="1" smtClean="0"/>
              <a:t>Organon</a:t>
            </a:r>
            <a:r>
              <a:rPr lang="en-US" u="sng" dirty="0" smtClean="0"/>
              <a:t> für das Theater</a:t>
            </a:r>
            <a:r>
              <a:rPr lang="en-US" dirty="0" smtClean="0"/>
              <a:t> (Small </a:t>
            </a:r>
            <a:r>
              <a:rPr lang="en-US" dirty="0" err="1" smtClean="0"/>
              <a:t>Organon</a:t>
            </a:r>
            <a:r>
              <a:rPr lang="en-US" dirty="0" smtClean="0"/>
              <a:t> for Theater) (1948 / 1949) – A theoretical treatise on theater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33400" y="84138"/>
            <a:ext cx="8229600" cy="1143000"/>
          </a:xfrm>
        </p:spPr>
        <p:txBody>
          <a:bodyPr>
            <a:noAutofit/>
          </a:bodyPr>
          <a:lstStyle/>
          <a:p>
            <a:r>
              <a:rPr lang="en-US" sz="2000" dirty="0" smtClean="0"/>
              <a:t>Brecht wasn’t the only one looking back to Early Modernity and the Thirty Years’ War in particular at around this  time – especially in Germany…</a:t>
            </a:r>
            <a:endParaRPr lang="en-US" sz="2000" dirty="0"/>
          </a:p>
        </p:txBody>
      </p:sp>
      <p:pic>
        <p:nvPicPr>
          <p:cNvPr id="11" name="Content Placeholder 10" descr="Germany_1948_Procession.jpg"/>
          <p:cNvPicPr>
            <a:picLocks noGrp="1" noChangeAspect="1"/>
          </p:cNvPicPr>
          <p:nvPr>
            <p:ph sz="half" idx="1"/>
          </p:nvPr>
        </p:nvPicPr>
        <p:blipFill>
          <a:blip r:embed="rId2"/>
          <a:srcRect l="-15729" r="-15729"/>
          <a:stretch>
            <a:fillRect/>
          </a:stretch>
        </p:blipFill>
        <p:spPr>
          <a:xfrm>
            <a:off x="0" y="1227138"/>
            <a:ext cx="4528729" cy="5075238"/>
          </a:xfrm>
        </p:spPr>
      </p:pic>
      <p:sp>
        <p:nvSpPr>
          <p:cNvPr id="10" name="Content Placeholder 9"/>
          <p:cNvSpPr>
            <a:spLocks noGrp="1"/>
          </p:cNvSpPr>
          <p:nvPr>
            <p:ph sz="half" idx="2"/>
          </p:nvPr>
        </p:nvSpPr>
        <p:spPr>
          <a:xfrm>
            <a:off x="4528729" y="1227138"/>
            <a:ext cx="4038600" cy="5075238"/>
          </a:xfrm>
        </p:spPr>
        <p:txBody>
          <a:bodyPr>
            <a:normAutofit/>
          </a:bodyPr>
          <a:lstStyle/>
          <a:p>
            <a:pPr>
              <a:buNone/>
            </a:pPr>
            <a:r>
              <a:rPr lang="en-US" sz="2162" dirty="0" smtClean="0"/>
              <a:t>Treaty of Westphalia Celebration in the town of </a:t>
            </a:r>
            <a:r>
              <a:rPr lang="en-US" sz="2162" dirty="0" err="1" smtClean="0"/>
              <a:t>Münster</a:t>
            </a:r>
            <a:r>
              <a:rPr lang="en-US" sz="2162" dirty="0" smtClean="0"/>
              <a:t> (north western Germany) where the Treaty of Westphalia was signed / Official Procession of Honored Guests to the Town Hall (1948)</a:t>
            </a:r>
          </a:p>
          <a:p>
            <a:pPr>
              <a:buNone/>
            </a:pPr>
            <a:r>
              <a:rPr lang="en-US" sz="2162" dirty="0" smtClean="0"/>
              <a:t>1648 </a:t>
            </a:r>
            <a:r>
              <a:rPr lang="en-US" sz="2162" dirty="0" err="1" smtClean="0">
                <a:sym typeface="Wingdings"/>
              </a:rPr>
              <a:t></a:t>
            </a:r>
            <a:r>
              <a:rPr lang="en-US" sz="2162" dirty="0" smtClean="0">
                <a:sym typeface="Wingdings"/>
              </a:rPr>
              <a:t> 1948</a:t>
            </a:r>
          </a:p>
          <a:p>
            <a:pPr>
              <a:buNone/>
            </a:pPr>
            <a:r>
              <a:rPr lang="en-US" sz="2162" dirty="0" smtClean="0">
                <a:sym typeface="Wingdings"/>
              </a:rPr>
              <a:t>300-Year anniversary of the Peace…</a:t>
            </a:r>
          </a:p>
          <a:p>
            <a:pPr>
              <a:buNone/>
            </a:pPr>
            <a:r>
              <a:rPr lang="en-US" sz="2162" dirty="0" smtClean="0">
                <a:sym typeface="Wingdings"/>
              </a:rPr>
              <a:t>Three years after the end of WWII (1945)…</a:t>
            </a:r>
          </a:p>
          <a:p>
            <a:pPr>
              <a:buNone/>
            </a:pPr>
            <a:r>
              <a:rPr lang="en-US" sz="2162" dirty="0" smtClean="0">
                <a:solidFill>
                  <a:srgbClr val="FF0000"/>
                </a:solidFill>
                <a:sym typeface="Wingdings"/>
              </a:rPr>
              <a:t>What do you see?</a:t>
            </a:r>
            <a:endParaRPr lang="en-US" sz="2162" dirty="0" smtClean="0">
              <a:solidFill>
                <a:srgbClr val="FF0000"/>
              </a:solidFill>
            </a:endParaRP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0" descr="Germany_1948_Procession.jpg"/>
          <p:cNvPicPr>
            <a:picLocks noChangeAspect="1"/>
          </p:cNvPicPr>
          <p:nvPr/>
        </p:nvPicPr>
        <p:blipFill>
          <a:blip r:embed="rId2">
            <a:lum bright="15000" contrast="26000"/>
          </a:blip>
          <a:srcRect l="-15729" r="-15729"/>
          <a:stretch>
            <a:fillRect/>
          </a:stretch>
        </p:blipFill>
        <p:spPr>
          <a:xfrm>
            <a:off x="26414" y="0"/>
            <a:ext cx="6842409" cy="6970158"/>
          </a:xfrm>
          <a:prstGeom prst="rect">
            <a:avLst/>
          </a:prstGeom>
        </p:spPr>
      </p:pic>
      <p:sp>
        <p:nvSpPr>
          <p:cNvPr id="6" name="TextBox 5"/>
          <p:cNvSpPr txBox="1"/>
          <p:nvPr/>
        </p:nvSpPr>
        <p:spPr>
          <a:xfrm>
            <a:off x="6299925" y="1663342"/>
            <a:ext cx="2749521" cy="1846659"/>
          </a:xfrm>
          <a:prstGeom prst="rect">
            <a:avLst/>
          </a:prstGeom>
          <a:noFill/>
        </p:spPr>
        <p:txBody>
          <a:bodyPr wrap="none" rtlCol="0">
            <a:spAutoFit/>
          </a:bodyPr>
          <a:lstStyle/>
          <a:p>
            <a:r>
              <a:rPr lang="en-US" sz="2400" dirty="0" smtClean="0"/>
              <a:t>Treaty of Westphalia</a:t>
            </a:r>
          </a:p>
          <a:p>
            <a:r>
              <a:rPr lang="en-US" sz="2400" dirty="0" smtClean="0"/>
              <a:t>Celebration in the</a:t>
            </a:r>
          </a:p>
          <a:p>
            <a:r>
              <a:rPr lang="en-US" sz="2400" dirty="0" smtClean="0"/>
              <a:t> town of </a:t>
            </a:r>
            <a:r>
              <a:rPr lang="en-US" sz="2400" dirty="0" err="1" smtClean="0"/>
              <a:t>Münster</a:t>
            </a:r>
            <a:endParaRPr lang="en-US" sz="2400" dirty="0" smtClean="0"/>
          </a:p>
          <a:p>
            <a:r>
              <a:rPr lang="en-US" sz="2400" dirty="0" smtClean="0"/>
              <a:t> (1948)</a:t>
            </a:r>
          </a:p>
          <a:p>
            <a:endParaRPr lang="en-US" dirty="0"/>
          </a:p>
        </p:txBody>
      </p:sp>
      <p:sp>
        <p:nvSpPr>
          <p:cNvPr id="7" name="TextBox 6"/>
          <p:cNvSpPr txBox="1"/>
          <p:nvPr/>
        </p:nvSpPr>
        <p:spPr>
          <a:xfrm>
            <a:off x="6299925" y="4541623"/>
            <a:ext cx="2429571" cy="461665"/>
          </a:xfrm>
          <a:prstGeom prst="rect">
            <a:avLst/>
          </a:prstGeom>
          <a:noFill/>
        </p:spPr>
        <p:txBody>
          <a:bodyPr wrap="none" rtlCol="0">
            <a:spAutoFit/>
          </a:bodyPr>
          <a:lstStyle/>
          <a:p>
            <a:r>
              <a:rPr lang="en-US" sz="2400" dirty="0" smtClean="0">
                <a:solidFill>
                  <a:srgbClr val="FF0000"/>
                </a:solidFill>
              </a:rPr>
              <a:t>What do you see?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517" y="274638"/>
            <a:ext cx="8229600" cy="1143000"/>
          </a:xfrm>
        </p:spPr>
        <p:txBody>
          <a:bodyPr>
            <a:noAutofit/>
          </a:bodyPr>
          <a:lstStyle/>
          <a:p>
            <a:r>
              <a:rPr lang="en-US" sz="2000" dirty="0" smtClean="0"/>
              <a:t>After the six years (1939-45) of brutality on all sides and “total war” in Germany after 1943 (“</a:t>
            </a:r>
            <a:r>
              <a:rPr lang="en-US" sz="2000" dirty="0" err="1" smtClean="0"/>
              <a:t>totaler</a:t>
            </a:r>
            <a:r>
              <a:rPr lang="en-US" sz="2000" dirty="0" smtClean="0"/>
              <a:t> Krieg” – Josef Goebbels, 1943)</a:t>
            </a:r>
            <a:r>
              <a:rPr lang="en-US" sz="2000" dirty="0" smtClean="0">
                <a:solidFill>
                  <a:srgbClr val="FF0000"/>
                </a:solidFill>
              </a:rPr>
              <a:t>, remembering the 1648 peace – which of course also meant remembering thirty years of  war – must have seemed like a good idea…</a:t>
            </a:r>
            <a:endParaRPr lang="en-US" sz="2000" dirty="0">
              <a:solidFill>
                <a:srgbClr val="FF0000"/>
              </a:solidFill>
            </a:endParaRPr>
          </a:p>
        </p:txBody>
      </p:sp>
      <p:pic>
        <p:nvPicPr>
          <p:cNvPr id="4" name="Content Placeholder 3" descr="Post_WWII_German_Westphalia.jpg"/>
          <p:cNvPicPr>
            <a:picLocks noGrp="1" noChangeAspect="1"/>
          </p:cNvPicPr>
          <p:nvPr>
            <p:ph idx="1"/>
          </p:nvPr>
        </p:nvPicPr>
        <p:blipFill>
          <a:blip r:embed="rId2"/>
          <a:srcRect l="-19630" r="-19630"/>
          <a:stretch>
            <a:fillRect/>
          </a:stretch>
        </p:blipFill>
        <p:spPr>
          <a:xfrm>
            <a:off x="702517" y="1664107"/>
            <a:ext cx="8199362" cy="4278519"/>
          </a:xfrm>
          <a:effectLst>
            <a:glow rad="101600">
              <a:schemeClr val="accent1">
                <a:alpha val="75000"/>
              </a:schemeClr>
            </a:glow>
          </a:effectLst>
        </p:spPr>
      </p:pic>
      <p:sp>
        <p:nvSpPr>
          <p:cNvPr id="5" name="TextBox 4"/>
          <p:cNvSpPr txBox="1"/>
          <p:nvPr/>
        </p:nvSpPr>
        <p:spPr>
          <a:xfrm>
            <a:off x="846577" y="6027373"/>
            <a:ext cx="7522274" cy="369332"/>
          </a:xfrm>
          <a:prstGeom prst="rect">
            <a:avLst/>
          </a:prstGeom>
          <a:noFill/>
        </p:spPr>
        <p:txBody>
          <a:bodyPr wrap="none" rtlCol="0">
            <a:spAutoFit/>
          </a:bodyPr>
          <a:lstStyle/>
          <a:p>
            <a:r>
              <a:rPr lang="en-US" dirty="0" smtClean="0"/>
              <a:t>      Poster (Joseph </a:t>
            </a:r>
            <a:r>
              <a:rPr lang="en-US" dirty="0" err="1" smtClean="0"/>
              <a:t>Fassbänder</a:t>
            </a:r>
            <a:r>
              <a:rPr lang="en-US" dirty="0" smtClean="0"/>
              <a:t>) for Treaty of Westphalia Exhibit (</a:t>
            </a:r>
            <a:r>
              <a:rPr lang="en-US" dirty="0" err="1" smtClean="0"/>
              <a:t>Münster</a:t>
            </a:r>
            <a:r>
              <a:rPr lang="en-US" dirty="0" smtClean="0"/>
              <a:t>, 1948)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198" y="384858"/>
            <a:ext cx="8229600" cy="1143000"/>
          </a:xfrm>
        </p:spPr>
        <p:txBody>
          <a:bodyPr>
            <a:noAutofit/>
          </a:bodyPr>
          <a:lstStyle/>
          <a:p>
            <a:r>
              <a:rPr lang="en-US" sz="1800" dirty="0" smtClean="0">
                <a:solidFill>
                  <a:srgbClr val="FF0000"/>
                </a:solidFill>
              </a:rPr>
              <a:t>The Brutality of (the more recent) War (1939-45)</a:t>
            </a:r>
            <a:r>
              <a:rPr lang="en-US" sz="1800" dirty="0" smtClean="0"/>
              <a:t>:</a:t>
            </a:r>
            <a:br>
              <a:rPr lang="en-US" sz="1800" dirty="0" smtClean="0"/>
            </a:br>
            <a:r>
              <a:rPr lang="en-US" sz="1800" dirty="0" smtClean="0"/>
              <a:t>From 1939 on </a:t>
            </a:r>
            <a:r>
              <a:rPr lang="en-US" sz="1800" dirty="0" err="1" smtClean="0">
                <a:sym typeface="Wingdings"/>
              </a:rPr>
              <a:t></a:t>
            </a:r>
            <a:r>
              <a:rPr lang="en-US" sz="1800" dirty="0" smtClean="0">
                <a:sym typeface="Wingdings"/>
              </a:rPr>
              <a:t> </a:t>
            </a:r>
            <a:r>
              <a:rPr lang="en-US" sz="1800" dirty="0" smtClean="0"/>
              <a:t>The so-called German “Blitzkrieg” (lightening war) / swift, coordinated mechanized infantry and air attacks against </a:t>
            </a:r>
            <a:r>
              <a:rPr lang="en-US" sz="1800" dirty="0" smtClean="0">
                <a:solidFill>
                  <a:srgbClr val="FF0000"/>
                </a:solidFill>
              </a:rPr>
              <a:t>Poland, Belgium, and France</a:t>
            </a:r>
            <a:r>
              <a:rPr lang="en-US" sz="1800" dirty="0" smtClean="0"/>
              <a:t> / </a:t>
            </a:r>
            <a:r>
              <a:rPr lang="en-US" sz="1800" u="sng" dirty="0" err="1" smtClean="0"/>
              <a:t>Vernichtungsschlacht</a:t>
            </a:r>
            <a:r>
              <a:rPr lang="en-US" sz="1800" dirty="0" smtClean="0"/>
              <a:t> (battle of annihilation) / </a:t>
            </a:r>
            <a:r>
              <a:rPr lang="en-US" sz="1800" dirty="0" smtClean="0">
                <a:solidFill>
                  <a:srgbClr val="FF0000"/>
                </a:solidFill>
              </a:rPr>
              <a:t>“military-industrial complex”</a:t>
            </a:r>
            <a:endParaRPr lang="en-US" sz="1800" u="sng" dirty="0">
              <a:solidFill>
                <a:srgbClr val="FF0000"/>
              </a:solidFill>
            </a:endParaRPr>
          </a:p>
        </p:txBody>
      </p:sp>
      <p:pic>
        <p:nvPicPr>
          <p:cNvPr id="4" name="Picture 3"/>
          <p:cNvPicPr>
            <a:picLocks noChangeAspect="1"/>
          </p:cNvPicPr>
          <p:nvPr/>
        </p:nvPicPr>
        <p:blipFill>
          <a:blip r:embed="rId2"/>
          <a:stretch>
            <a:fillRect/>
          </a:stretch>
        </p:blipFill>
        <p:spPr>
          <a:xfrm>
            <a:off x="4812857" y="4003858"/>
            <a:ext cx="3645941" cy="2257962"/>
          </a:xfrm>
          <a:prstGeom prst="rect">
            <a:avLst/>
          </a:prstGeom>
        </p:spPr>
      </p:pic>
      <p:pic>
        <p:nvPicPr>
          <p:cNvPr id="6" name="Picture 5"/>
          <p:cNvPicPr>
            <a:picLocks noChangeAspect="1"/>
          </p:cNvPicPr>
          <p:nvPr/>
        </p:nvPicPr>
        <p:blipFill>
          <a:blip r:embed="rId3"/>
          <a:stretch>
            <a:fillRect/>
          </a:stretch>
        </p:blipFill>
        <p:spPr>
          <a:xfrm>
            <a:off x="4812857" y="1814081"/>
            <a:ext cx="3645941" cy="2174224"/>
          </a:xfrm>
          <a:prstGeom prst="rect">
            <a:avLst/>
          </a:prstGeom>
        </p:spPr>
      </p:pic>
      <p:pic>
        <p:nvPicPr>
          <p:cNvPr id="7" name="Picture 6"/>
          <p:cNvPicPr>
            <a:picLocks noChangeAspect="1"/>
          </p:cNvPicPr>
          <p:nvPr/>
        </p:nvPicPr>
        <p:blipFill>
          <a:blip r:embed="rId4"/>
          <a:stretch>
            <a:fillRect/>
          </a:stretch>
        </p:blipFill>
        <p:spPr>
          <a:xfrm>
            <a:off x="457200" y="1814081"/>
            <a:ext cx="3374147" cy="444773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ALSO: The Battle of Britain (Summer / Fall, 1940) / German air force attacks England</a:t>
            </a:r>
            <a:endParaRPr lang="en-US" sz="3200" dirty="0"/>
          </a:p>
        </p:txBody>
      </p:sp>
      <p:pic>
        <p:nvPicPr>
          <p:cNvPr id="3" name="Picture 2"/>
          <p:cNvPicPr>
            <a:picLocks noChangeAspect="1"/>
          </p:cNvPicPr>
          <p:nvPr/>
        </p:nvPicPr>
        <p:blipFill>
          <a:blip r:embed="rId2"/>
          <a:stretch>
            <a:fillRect/>
          </a:stretch>
        </p:blipFill>
        <p:spPr>
          <a:xfrm>
            <a:off x="457200" y="1417638"/>
            <a:ext cx="8128000" cy="4572000"/>
          </a:xfrm>
          <a:prstGeom prst="rect">
            <a:avLst/>
          </a:prstGeom>
        </p:spPr>
      </p:pic>
      <p:sp>
        <p:nvSpPr>
          <p:cNvPr id="4" name="TextBox 3"/>
          <p:cNvSpPr txBox="1"/>
          <p:nvPr/>
        </p:nvSpPr>
        <p:spPr>
          <a:xfrm>
            <a:off x="1051833" y="5989638"/>
            <a:ext cx="7170503" cy="369332"/>
          </a:xfrm>
          <a:prstGeom prst="rect">
            <a:avLst/>
          </a:prstGeom>
          <a:noFill/>
        </p:spPr>
        <p:txBody>
          <a:bodyPr wrap="none" rtlCol="0">
            <a:spAutoFit/>
          </a:bodyPr>
          <a:lstStyle/>
          <a:p>
            <a:r>
              <a:rPr lang="en-US" dirty="0" smtClean="0"/>
              <a:t>Winston Churchill inspecting damage in south London (7 September, 1940)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34035" y="274638"/>
            <a:ext cx="3946722" cy="3217609"/>
          </a:xfrm>
          <a:prstGeom prst="rect">
            <a:avLst/>
          </a:prstGeom>
        </p:spPr>
      </p:pic>
      <p:pic>
        <p:nvPicPr>
          <p:cNvPr id="6" name="Picture 5"/>
          <p:cNvPicPr>
            <a:picLocks noChangeAspect="1"/>
          </p:cNvPicPr>
          <p:nvPr/>
        </p:nvPicPr>
        <p:blipFill>
          <a:blip r:embed="rId3"/>
          <a:stretch>
            <a:fillRect/>
          </a:stretch>
        </p:blipFill>
        <p:spPr>
          <a:xfrm>
            <a:off x="3931667" y="2664708"/>
            <a:ext cx="5192455" cy="3744360"/>
          </a:xfrm>
          <a:prstGeom prst="rect">
            <a:avLst/>
          </a:prstGeom>
        </p:spPr>
      </p:pic>
      <p:sp>
        <p:nvSpPr>
          <p:cNvPr id="7" name="TextBox 6"/>
          <p:cNvSpPr txBox="1"/>
          <p:nvPr/>
        </p:nvSpPr>
        <p:spPr>
          <a:xfrm>
            <a:off x="134035" y="3944974"/>
            <a:ext cx="3744985" cy="1569660"/>
          </a:xfrm>
          <a:prstGeom prst="rect">
            <a:avLst/>
          </a:prstGeom>
          <a:noFill/>
        </p:spPr>
        <p:txBody>
          <a:bodyPr wrap="none" rtlCol="0">
            <a:spAutoFit/>
          </a:bodyPr>
          <a:lstStyle/>
          <a:p>
            <a:r>
              <a:rPr lang="en-US" sz="2400" dirty="0" smtClean="0"/>
              <a:t>Nazis set fire to and burn</a:t>
            </a:r>
          </a:p>
          <a:p>
            <a:r>
              <a:rPr lang="en-US" sz="2400" dirty="0" smtClean="0"/>
              <a:t> the Warsaw (Poland) Jewish</a:t>
            </a:r>
          </a:p>
          <a:p>
            <a:r>
              <a:rPr lang="en-US" sz="2400" dirty="0" smtClean="0"/>
              <a:t>Ghetto to the ground </a:t>
            </a:r>
          </a:p>
          <a:p>
            <a:r>
              <a:rPr lang="en-US" sz="2400" dirty="0" smtClean="0"/>
              <a:t>(Spring, 1943)</a:t>
            </a:r>
            <a:endParaRPr lang="en-US" sz="2400" dirty="0"/>
          </a:p>
        </p:txBody>
      </p:sp>
      <p:sp>
        <p:nvSpPr>
          <p:cNvPr id="8" name="TextBox 7"/>
          <p:cNvSpPr txBox="1"/>
          <p:nvPr/>
        </p:nvSpPr>
        <p:spPr>
          <a:xfrm>
            <a:off x="4239893" y="448142"/>
            <a:ext cx="4117533" cy="1938992"/>
          </a:xfrm>
          <a:prstGeom prst="rect">
            <a:avLst/>
          </a:prstGeom>
          <a:noFill/>
        </p:spPr>
        <p:txBody>
          <a:bodyPr wrap="none" rtlCol="0">
            <a:spAutoFit/>
          </a:bodyPr>
          <a:lstStyle/>
          <a:p>
            <a:r>
              <a:rPr lang="en-US" sz="2000" dirty="0" smtClean="0"/>
              <a:t>And the German Nazis commit</a:t>
            </a:r>
          </a:p>
          <a:p>
            <a:r>
              <a:rPr lang="en-US" sz="2000" dirty="0" smtClean="0"/>
              <a:t>horrible acts of intense, </a:t>
            </a:r>
            <a:r>
              <a:rPr lang="en-US" sz="2000" dirty="0" smtClean="0">
                <a:solidFill>
                  <a:srgbClr val="FF0000"/>
                </a:solidFill>
              </a:rPr>
              <a:t>focused </a:t>
            </a:r>
          </a:p>
          <a:p>
            <a:r>
              <a:rPr lang="en-US" sz="2000" dirty="0" smtClean="0">
                <a:solidFill>
                  <a:srgbClr val="FF0000"/>
                </a:solidFill>
              </a:rPr>
              <a:t>brutality above and beyond the </a:t>
            </a:r>
          </a:p>
          <a:p>
            <a:r>
              <a:rPr lang="en-US" sz="2000" dirty="0" smtClean="0">
                <a:solidFill>
                  <a:srgbClr val="FF0000"/>
                </a:solidFill>
              </a:rPr>
              <a:t>“modern” rationalized and</a:t>
            </a:r>
          </a:p>
          <a:p>
            <a:r>
              <a:rPr lang="en-US" sz="2000" dirty="0" smtClean="0">
                <a:solidFill>
                  <a:srgbClr val="FF0000"/>
                </a:solidFill>
              </a:rPr>
              <a:t> “industrialized” annihilation </a:t>
            </a:r>
          </a:p>
          <a:p>
            <a:r>
              <a:rPr lang="en-US" sz="2000" dirty="0" smtClean="0">
                <a:solidFill>
                  <a:srgbClr val="FF0000"/>
                </a:solidFill>
              </a:rPr>
              <a:t>of Europe’s Jews</a:t>
            </a:r>
            <a:r>
              <a:rPr lang="en-US" sz="2000" dirty="0" smtClean="0"/>
              <a:t> in the death camps…</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normAutofit fontScale="90000"/>
          </a:bodyPr>
          <a:lstStyle/>
          <a:p>
            <a:r>
              <a:rPr lang="en-US" sz="2400" dirty="0" smtClean="0"/>
              <a:t>Pretty soon, however, this form of war came home to the Germans themselves /  the German city of Dresden / 13-5 February, 1945</a:t>
            </a:r>
            <a:endParaRPr lang="en-US" sz="2400" dirty="0"/>
          </a:p>
        </p:txBody>
      </p:sp>
      <p:pic>
        <p:nvPicPr>
          <p:cNvPr id="6" name="Picture 5"/>
          <p:cNvPicPr>
            <a:picLocks noChangeAspect="1"/>
          </p:cNvPicPr>
          <p:nvPr/>
        </p:nvPicPr>
        <p:blipFill>
          <a:blip r:embed="rId2">
            <a:lum/>
          </a:blip>
          <a:stretch>
            <a:fillRect/>
          </a:stretch>
        </p:blipFill>
        <p:spPr>
          <a:xfrm>
            <a:off x="1195519" y="1143000"/>
            <a:ext cx="6868981" cy="4524941"/>
          </a:xfrm>
          <a:prstGeom prst="rect">
            <a:avLst/>
          </a:prstGeom>
        </p:spPr>
      </p:pic>
      <p:sp>
        <p:nvSpPr>
          <p:cNvPr id="7" name="TextBox 6"/>
          <p:cNvSpPr txBox="1"/>
          <p:nvPr/>
        </p:nvSpPr>
        <p:spPr>
          <a:xfrm>
            <a:off x="862144" y="5801717"/>
            <a:ext cx="7526018" cy="338554"/>
          </a:xfrm>
          <a:prstGeom prst="rect">
            <a:avLst/>
          </a:prstGeom>
          <a:noFill/>
        </p:spPr>
        <p:txBody>
          <a:bodyPr wrap="none" rtlCol="0">
            <a:spAutoFit/>
          </a:bodyPr>
          <a:lstStyle/>
          <a:p>
            <a:r>
              <a:rPr lang="en-US" sz="1600" dirty="0" smtClean="0"/>
              <a:t>Between 22,000 and 25,000 people incinerated on the ground by British and U.S. bombs</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060"/>
            <a:ext cx="8229600" cy="1143000"/>
          </a:xfrm>
        </p:spPr>
        <p:txBody>
          <a:bodyPr/>
          <a:lstStyle/>
          <a:p>
            <a:r>
              <a:rPr lang="en-US" dirty="0" smtClean="0"/>
              <a:t>Magdeburg (1631)?</a:t>
            </a:r>
            <a:endParaRPr lang="en-US" dirty="0"/>
          </a:p>
        </p:txBody>
      </p:sp>
      <p:pic>
        <p:nvPicPr>
          <p:cNvPr id="3" name="Picture 2"/>
          <p:cNvPicPr>
            <a:picLocks noChangeAspect="1"/>
          </p:cNvPicPr>
          <p:nvPr/>
        </p:nvPicPr>
        <p:blipFill>
          <a:blip r:embed="rId2">
            <a:lum bright="-16000" contrast="-25000"/>
          </a:blip>
          <a:stretch>
            <a:fillRect/>
          </a:stretch>
        </p:blipFill>
        <p:spPr>
          <a:xfrm>
            <a:off x="457200" y="1188060"/>
            <a:ext cx="6695959" cy="5322863"/>
          </a:xfrm>
          <a:prstGeom prst="rect">
            <a:avLst/>
          </a:prstGeom>
        </p:spPr>
      </p:pic>
      <p:sp>
        <p:nvSpPr>
          <p:cNvPr id="4" name="TextBox 3"/>
          <p:cNvSpPr txBox="1"/>
          <p:nvPr/>
        </p:nvSpPr>
        <p:spPr>
          <a:xfrm>
            <a:off x="7309243" y="1845335"/>
            <a:ext cx="1834757" cy="2677656"/>
          </a:xfrm>
          <a:prstGeom prst="rect">
            <a:avLst/>
          </a:prstGeom>
          <a:noFill/>
        </p:spPr>
        <p:txBody>
          <a:bodyPr wrap="none" rtlCol="0">
            <a:spAutoFit/>
          </a:bodyPr>
          <a:lstStyle/>
          <a:p>
            <a:r>
              <a:rPr lang="en-US" sz="2400" dirty="0" smtClean="0"/>
              <a:t>Recalling </a:t>
            </a:r>
          </a:p>
          <a:p>
            <a:r>
              <a:rPr lang="en-US" sz="2400" dirty="0" smtClean="0"/>
              <a:t>the</a:t>
            </a:r>
          </a:p>
          <a:p>
            <a:r>
              <a:rPr lang="en-US" sz="2400" dirty="0" smtClean="0"/>
              <a:t>Thirty </a:t>
            </a:r>
          </a:p>
          <a:p>
            <a:r>
              <a:rPr lang="en-US" sz="2400" dirty="0" smtClean="0"/>
              <a:t>Years’ War</a:t>
            </a:r>
          </a:p>
          <a:p>
            <a:r>
              <a:rPr lang="en-US" sz="2400" dirty="0" smtClean="0"/>
              <a:t>might not</a:t>
            </a:r>
          </a:p>
          <a:p>
            <a:r>
              <a:rPr lang="en-US" sz="2400" dirty="0" smtClean="0"/>
              <a:t>have seemed</a:t>
            </a:r>
          </a:p>
          <a:p>
            <a:r>
              <a:rPr lang="en-US" sz="2400" dirty="0" smtClean="0"/>
              <a:t>strange…</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r>
              <a:rPr lang="en-US" sz="3200" dirty="0" smtClean="0"/>
              <a:t> </a:t>
            </a:r>
            <a:r>
              <a:rPr lang="en-US" sz="2800" dirty="0" smtClean="0"/>
              <a:t>Let me be clear…</a:t>
            </a:r>
            <a:endParaRPr lang="en-US" sz="2800" dirty="0"/>
          </a:p>
        </p:txBody>
      </p:sp>
      <p:sp>
        <p:nvSpPr>
          <p:cNvPr id="4" name="Content Placeholder 3"/>
          <p:cNvSpPr>
            <a:spLocks noGrp="1"/>
          </p:cNvSpPr>
          <p:nvPr>
            <p:ph idx="1"/>
          </p:nvPr>
        </p:nvSpPr>
        <p:spPr>
          <a:xfrm>
            <a:off x="457200" y="1143000"/>
            <a:ext cx="8229600" cy="5257800"/>
          </a:xfrm>
        </p:spPr>
        <p:txBody>
          <a:bodyPr>
            <a:noAutofit/>
          </a:bodyPr>
          <a:lstStyle/>
          <a:p>
            <a:pPr>
              <a:buNone/>
            </a:pPr>
            <a:r>
              <a:rPr lang="en-US" sz="2000" dirty="0" smtClean="0"/>
              <a:t>Brecht was </a:t>
            </a:r>
            <a:r>
              <a:rPr lang="en-US" sz="2000" dirty="0" smtClean="0">
                <a:solidFill>
                  <a:srgbClr val="FF0000"/>
                </a:solidFill>
              </a:rPr>
              <a:t>NOT criticizing the British and U.S. air force </a:t>
            </a:r>
            <a:r>
              <a:rPr lang="en-US" sz="2000" dirty="0" smtClean="0"/>
              <a:t>for the bombing of Dresden (1945) in </a:t>
            </a:r>
            <a:r>
              <a:rPr lang="en-US" sz="2000" u="sng" dirty="0" smtClean="0"/>
              <a:t>Mother Courage and her Children</a:t>
            </a:r>
            <a:r>
              <a:rPr lang="en-US" sz="2000" dirty="0" smtClean="0"/>
              <a:t>!</a:t>
            </a:r>
          </a:p>
          <a:p>
            <a:pPr>
              <a:buNone/>
            </a:pPr>
            <a:endParaRPr lang="en-US" sz="2000" dirty="0" smtClean="0"/>
          </a:p>
          <a:p>
            <a:pPr>
              <a:buNone/>
            </a:pPr>
            <a:r>
              <a:rPr lang="en-US" sz="2000" dirty="0" smtClean="0">
                <a:solidFill>
                  <a:srgbClr val="FF0000"/>
                </a:solidFill>
              </a:rPr>
              <a:t>He couldn’t have been…</a:t>
            </a:r>
            <a:endParaRPr lang="en-US" sz="2000" dirty="0" smtClean="0"/>
          </a:p>
          <a:p>
            <a:pPr>
              <a:buNone/>
            </a:pPr>
            <a:r>
              <a:rPr lang="en-US" sz="2000" dirty="0" smtClean="0"/>
              <a:t>He wrote </a:t>
            </a:r>
            <a:r>
              <a:rPr lang="en-US" sz="2000" u="sng" dirty="0" smtClean="0"/>
              <a:t>Mother Courage and her Children</a:t>
            </a:r>
            <a:r>
              <a:rPr lang="en-US" sz="2000" dirty="0" smtClean="0"/>
              <a:t> in </a:t>
            </a:r>
            <a:r>
              <a:rPr lang="en-US" sz="2000" dirty="0" smtClean="0">
                <a:solidFill>
                  <a:srgbClr val="FF0000"/>
                </a:solidFill>
              </a:rPr>
              <a:t>1939 </a:t>
            </a:r>
            <a:r>
              <a:rPr lang="en-US" sz="2000" dirty="0" smtClean="0"/>
              <a:t>in Denmark, where he was living on the run from the Nazis / as a </a:t>
            </a:r>
            <a:r>
              <a:rPr lang="en-US" sz="2000" dirty="0" smtClean="0">
                <a:solidFill>
                  <a:srgbClr val="FF0000"/>
                </a:solidFill>
              </a:rPr>
              <a:t>Communist-sympathizer</a:t>
            </a:r>
            <a:r>
              <a:rPr lang="en-US" sz="2000" dirty="0" smtClean="0"/>
              <a:t>, he had had to flee Germany in 1933 when the Nazis came to power…</a:t>
            </a:r>
          </a:p>
          <a:p>
            <a:pPr>
              <a:buNone/>
            </a:pPr>
            <a:r>
              <a:rPr lang="en-US" sz="2000" dirty="0" smtClean="0"/>
              <a:t>His </a:t>
            </a:r>
            <a:r>
              <a:rPr lang="en-US" sz="2000" dirty="0" smtClean="0">
                <a:solidFill>
                  <a:srgbClr val="FF0000"/>
                </a:solidFill>
              </a:rPr>
              <a:t>wife</a:t>
            </a:r>
            <a:r>
              <a:rPr lang="en-US" sz="2000" dirty="0" smtClean="0"/>
              <a:t>, the actress Helene </a:t>
            </a:r>
            <a:r>
              <a:rPr lang="en-US" sz="2000" dirty="0" err="1" smtClean="0"/>
              <a:t>Weigel</a:t>
            </a:r>
            <a:r>
              <a:rPr lang="en-US" sz="2000" dirty="0" smtClean="0"/>
              <a:t>, was </a:t>
            </a:r>
            <a:r>
              <a:rPr lang="en-US" sz="2000" dirty="0" smtClean="0">
                <a:solidFill>
                  <a:srgbClr val="FF0000"/>
                </a:solidFill>
              </a:rPr>
              <a:t>Jewish</a:t>
            </a:r>
            <a:r>
              <a:rPr lang="en-US" sz="2000" dirty="0" smtClean="0"/>
              <a:t>…</a:t>
            </a:r>
          </a:p>
          <a:p>
            <a:pPr>
              <a:buNone/>
            </a:pPr>
            <a:r>
              <a:rPr lang="en-US" sz="2000" dirty="0" smtClean="0"/>
              <a:t>He actually ended up living for part of the war in </a:t>
            </a:r>
            <a:r>
              <a:rPr lang="en-US" sz="2000" dirty="0" smtClean="0">
                <a:solidFill>
                  <a:srgbClr val="FF0000"/>
                </a:solidFill>
              </a:rPr>
              <a:t>LA, working in Hollywood</a:t>
            </a:r>
            <a:r>
              <a:rPr lang="en-US" sz="2000" dirty="0" smtClean="0"/>
              <a:t>…</a:t>
            </a:r>
          </a:p>
          <a:p>
            <a:pPr>
              <a:buNone/>
            </a:pPr>
            <a:r>
              <a:rPr lang="en-US" sz="2000" dirty="0" smtClean="0"/>
              <a:t>But in </a:t>
            </a:r>
            <a:r>
              <a:rPr lang="en-US" sz="2000" dirty="0" smtClean="0">
                <a:solidFill>
                  <a:srgbClr val="FF0000"/>
                </a:solidFill>
              </a:rPr>
              <a:t>1939</a:t>
            </a:r>
            <a:r>
              <a:rPr lang="en-US" sz="2000" dirty="0" smtClean="0"/>
              <a:t>, he may have been reading about the </a:t>
            </a:r>
            <a:r>
              <a:rPr lang="en-US" sz="2000" u="sng" dirty="0" smtClean="0"/>
              <a:t>Blitzkrieg</a:t>
            </a:r>
            <a:r>
              <a:rPr lang="en-US" sz="2000" dirty="0" smtClean="0"/>
              <a:t> operations and projecting what happens when a state can “legitimately” use any means possible to “protect itself” (</a:t>
            </a:r>
            <a:r>
              <a:rPr lang="en-US" sz="2000" u="sng" dirty="0" smtClean="0"/>
              <a:t>Lebensraum</a:t>
            </a:r>
            <a:r>
              <a:rPr lang="en-US" sz="2000" dirty="0" smtClean="0"/>
              <a:t> and extermination of the Jews, Roma and </a:t>
            </a:r>
            <a:r>
              <a:rPr lang="en-US" sz="2000" dirty="0" err="1" smtClean="0"/>
              <a:t>Sinti</a:t>
            </a:r>
            <a:r>
              <a:rPr lang="en-US" sz="2000" dirty="0" smtClean="0"/>
              <a:t>, and gays)</a:t>
            </a:r>
          </a:p>
          <a:p>
            <a:pPr>
              <a:buNone/>
            </a:pPr>
            <a:r>
              <a:rPr lang="en-US" sz="2000" dirty="0" smtClean="0">
                <a:solidFill>
                  <a:srgbClr val="FF0000"/>
                </a:solidFill>
              </a:rPr>
              <a:t>The horrific afterlife of the “sovereign” </a:t>
            </a:r>
            <a:r>
              <a:rPr lang="en-US" sz="2000" dirty="0" err="1" smtClean="0">
                <a:solidFill>
                  <a:srgbClr val="FF0000"/>
                </a:solidFill>
              </a:rPr>
              <a:t>Westphalian</a:t>
            </a:r>
            <a:r>
              <a:rPr lang="en-US" sz="2000" dirty="0" smtClean="0">
                <a:solidFill>
                  <a:srgbClr val="FF0000"/>
                </a:solidFill>
              </a:rPr>
              <a:t> state?</a:t>
            </a: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87187" y="-195262"/>
            <a:ext cx="8229600" cy="1143000"/>
          </a:xfrm>
        </p:spPr>
        <p:txBody>
          <a:bodyPr>
            <a:normAutofit/>
          </a:bodyPr>
          <a:lstStyle/>
          <a:p>
            <a:endParaRPr lang="en-US" sz="3200" dirty="0"/>
          </a:p>
        </p:txBody>
      </p:sp>
      <p:sp>
        <p:nvSpPr>
          <p:cNvPr id="4" name="Content Placeholder 3"/>
          <p:cNvSpPr>
            <a:spLocks noGrp="1"/>
          </p:cNvSpPr>
          <p:nvPr>
            <p:ph sz="half" idx="4294967295"/>
          </p:nvPr>
        </p:nvSpPr>
        <p:spPr>
          <a:xfrm>
            <a:off x="467887" y="382041"/>
            <a:ext cx="4038600" cy="6116637"/>
          </a:xfrm>
        </p:spPr>
        <p:txBody>
          <a:bodyPr>
            <a:normAutofit/>
          </a:bodyPr>
          <a:lstStyle/>
          <a:p>
            <a:pPr>
              <a:buNone/>
            </a:pPr>
            <a:r>
              <a:rPr lang="en-US" sz="1600" dirty="0" smtClean="0">
                <a:solidFill>
                  <a:srgbClr val="FF0000"/>
                </a:solidFill>
              </a:rPr>
              <a:t>He may also have been asking the Germans to think about their own complicity in allowing the Nazi regime – as a totalitarian form of the modern nation-state – to come to power…</a:t>
            </a:r>
          </a:p>
          <a:p>
            <a:pPr>
              <a:buNone/>
            </a:pPr>
            <a:endParaRPr lang="en-US" sz="1600" dirty="0" smtClean="0">
              <a:solidFill>
                <a:srgbClr val="FF0000"/>
              </a:solidFill>
            </a:endParaRPr>
          </a:p>
          <a:p>
            <a:pPr>
              <a:buNone/>
            </a:pPr>
            <a:r>
              <a:rPr lang="en-US" sz="1600" dirty="0" smtClean="0"/>
              <a:t>What had they looked away from and in whose interest had they done so?</a:t>
            </a:r>
          </a:p>
          <a:p>
            <a:pPr>
              <a:buNone/>
            </a:pPr>
            <a:r>
              <a:rPr lang="en-US" sz="1600" dirty="0" smtClean="0">
                <a:solidFill>
                  <a:srgbClr val="FF0000"/>
                </a:solidFill>
              </a:rPr>
              <a:t>What </a:t>
            </a:r>
            <a:r>
              <a:rPr lang="en-US" sz="1600" dirty="0" smtClean="0"/>
              <a:t>activities</a:t>
            </a:r>
            <a:r>
              <a:rPr lang="en-US" sz="1600" dirty="0" smtClean="0">
                <a:solidFill>
                  <a:srgbClr val="FF0000"/>
                </a:solidFill>
              </a:rPr>
              <a:t> had they engaged in and what </a:t>
            </a:r>
            <a:r>
              <a:rPr lang="en-US" sz="1600" dirty="0" smtClean="0">
                <a:solidFill>
                  <a:srgbClr val="FFFFFF"/>
                </a:solidFill>
              </a:rPr>
              <a:t>values</a:t>
            </a:r>
            <a:r>
              <a:rPr lang="en-US" sz="1600" dirty="0" smtClean="0">
                <a:solidFill>
                  <a:srgbClr val="FF0000"/>
                </a:solidFill>
              </a:rPr>
              <a:t> had they espoused in the build-up to and during the war (and in general…) that led to what they themselves experienced in 1945?</a:t>
            </a:r>
          </a:p>
          <a:p>
            <a:pPr>
              <a:buNone/>
            </a:pPr>
            <a:r>
              <a:rPr lang="en-US" sz="1600" dirty="0" smtClean="0"/>
              <a:t>The first production of </a:t>
            </a:r>
            <a:r>
              <a:rPr lang="en-US" sz="1600" u="sng" dirty="0" smtClean="0"/>
              <a:t>Mother Courage and her Children</a:t>
            </a:r>
            <a:r>
              <a:rPr lang="en-US" sz="1600" dirty="0" smtClean="0"/>
              <a:t> (</a:t>
            </a:r>
            <a:r>
              <a:rPr lang="en-US" sz="1600" dirty="0" smtClean="0">
                <a:solidFill>
                  <a:srgbClr val="FF0000"/>
                </a:solidFill>
              </a:rPr>
              <a:t>1939</a:t>
            </a:r>
            <a:r>
              <a:rPr lang="en-US" sz="1600" dirty="0" smtClean="0"/>
              <a:t>) was in neutral Switzerland in </a:t>
            </a:r>
            <a:r>
              <a:rPr lang="en-US" sz="1600" dirty="0" smtClean="0">
                <a:solidFill>
                  <a:srgbClr val="FF0000"/>
                </a:solidFill>
              </a:rPr>
              <a:t>1941</a:t>
            </a:r>
            <a:r>
              <a:rPr lang="en-US" sz="1600" dirty="0" smtClean="0"/>
              <a:t>…</a:t>
            </a:r>
          </a:p>
          <a:p>
            <a:pPr>
              <a:buNone/>
            </a:pPr>
            <a:r>
              <a:rPr lang="en-US" sz="1600" dirty="0" smtClean="0"/>
              <a:t>But the second production – and the  first production in Germany – of </a:t>
            </a:r>
            <a:r>
              <a:rPr lang="en-US" sz="1600" u="sng" dirty="0" smtClean="0"/>
              <a:t>Mother Courage and her Children</a:t>
            </a:r>
            <a:r>
              <a:rPr lang="en-US" sz="1600" dirty="0" smtClean="0"/>
              <a:t> was in Berlin in </a:t>
            </a:r>
            <a:r>
              <a:rPr lang="en-US" sz="1600" dirty="0" smtClean="0">
                <a:solidFill>
                  <a:srgbClr val="FF0000"/>
                </a:solidFill>
              </a:rPr>
              <a:t>1949</a:t>
            </a:r>
            <a:r>
              <a:rPr lang="en-US" sz="1600" dirty="0" smtClean="0"/>
              <a:t> / </a:t>
            </a:r>
            <a:r>
              <a:rPr lang="en-US" sz="1600" dirty="0" smtClean="0">
                <a:solidFill>
                  <a:srgbClr val="FF0000"/>
                </a:solidFill>
              </a:rPr>
              <a:t>This is the one I would like you to think about…</a:t>
            </a:r>
          </a:p>
        </p:txBody>
      </p:sp>
      <p:pic>
        <p:nvPicPr>
          <p:cNvPr id="6" name="Picture 5"/>
          <p:cNvPicPr>
            <a:picLocks noChangeAspect="1"/>
          </p:cNvPicPr>
          <p:nvPr/>
        </p:nvPicPr>
        <p:blipFill>
          <a:blip r:embed="rId2"/>
          <a:stretch>
            <a:fillRect/>
          </a:stretch>
        </p:blipFill>
        <p:spPr>
          <a:xfrm>
            <a:off x="4692339" y="885049"/>
            <a:ext cx="4176078" cy="2923254"/>
          </a:xfrm>
          <a:prstGeom prst="rect">
            <a:avLst/>
          </a:prstGeom>
        </p:spPr>
      </p:pic>
      <p:pic>
        <p:nvPicPr>
          <p:cNvPr id="7" name="Picture 6"/>
          <p:cNvPicPr>
            <a:picLocks noChangeAspect="1"/>
          </p:cNvPicPr>
          <p:nvPr/>
        </p:nvPicPr>
        <p:blipFill>
          <a:blip r:embed="rId3">
            <a:lum bright="-31000" contrast="20000"/>
          </a:blip>
          <a:stretch>
            <a:fillRect/>
          </a:stretch>
        </p:blipFill>
        <p:spPr>
          <a:xfrm>
            <a:off x="6332446" y="4077439"/>
            <a:ext cx="2535971" cy="2421239"/>
          </a:xfrm>
          <a:prstGeom prst="rect">
            <a:avLst/>
          </a:prstGeom>
        </p:spPr>
      </p:pic>
      <p:sp>
        <p:nvSpPr>
          <p:cNvPr id="8" name="TextBox 7"/>
          <p:cNvSpPr txBox="1"/>
          <p:nvPr/>
        </p:nvSpPr>
        <p:spPr>
          <a:xfrm>
            <a:off x="4807479" y="4641728"/>
            <a:ext cx="1294082" cy="646331"/>
          </a:xfrm>
          <a:prstGeom prst="rect">
            <a:avLst/>
          </a:prstGeom>
          <a:noFill/>
        </p:spPr>
        <p:txBody>
          <a:bodyPr wrap="none" rtlCol="0">
            <a:spAutoFit/>
          </a:bodyPr>
          <a:lstStyle/>
          <a:p>
            <a:r>
              <a:rPr lang="en-US" dirty="0" smtClean="0"/>
              <a:t>Berlin </a:t>
            </a:r>
          </a:p>
          <a:p>
            <a:r>
              <a:rPr lang="en-US" dirty="0" smtClean="0"/>
              <a:t>(May, 1945)</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4522" y="381775"/>
            <a:ext cx="5154908" cy="3293785"/>
          </a:xfrm>
          <a:prstGeom prst="rect">
            <a:avLst/>
          </a:prstGeom>
        </p:spPr>
      </p:pic>
      <p:sp>
        <p:nvSpPr>
          <p:cNvPr id="4" name="TextBox 3"/>
          <p:cNvSpPr txBox="1"/>
          <p:nvPr/>
        </p:nvSpPr>
        <p:spPr>
          <a:xfrm>
            <a:off x="5509867" y="996697"/>
            <a:ext cx="3333703" cy="646331"/>
          </a:xfrm>
          <a:prstGeom prst="rect">
            <a:avLst/>
          </a:prstGeom>
          <a:noFill/>
        </p:spPr>
        <p:txBody>
          <a:bodyPr wrap="none" rtlCol="0">
            <a:spAutoFit/>
          </a:bodyPr>
          <a:lstStyle/>
          <a:p>
            <a:r>
              <a:rPr lang="en-US" dirty="0" smtClean="0"/>
              <a:t>Downtown Berlin, Germany after </a:t>
            </a:r>
          </a:p>
          <a:p>
            <a:r>
              <a:rPr lang="en-US" dirty="0" smtClean="0"/>
              <a:t>the Battle for Berlin, 1945</a:t>
            </a:r>
            <a:endParaRPr lang="en-US" dirty="0"/>
          </a:p>
        </p:txBody>
      </p:sp>
      <p:pic>
        <p:nvPicPr>
          <p:cNvPr id="5" name="Picture 4"/>
          <p:cNvPicPr>
            <a:picLocks noChangeAspect="1"/>
          </p:cNvPicPr>
          <p:nvPr/>
        </p:nvPicPr>
        <p:blipFill>
          <a:blip r:embed="rId3">
            <a:lum contrast="-16000"/>
          </a:blip>
          <a:stretch>
            <a:fillRect/>
          </a:stretch>
        </p:blipFill>
        <p:spPr>
          <a:xfrm>
            <a:off x="4571801" y="3307724"/>
            <a:ext cx="4441342" cy="3331007"/>
          </a:xfrm>
          <a:prstGeom prst="rect">
            <a:avLst/>
          </a:prstGeom>
        </p:spPr>
      </p:pic>
      <p:sp>
        <p:nvSpPr>
          <p:cNvPr id="6" name="TextBox 5"/>
          <p:cNvSpPr txBox="1"/>
          <p:nvPr/>
        </p:nvSpPr>
        <p:spPr>
          <a:xfrm>
            <a:off x="264522" y="4653571"/>
            <a:ext cx="4155818" cy="1200329"/>
          </a:xfrm>
          <a:prstGeom prst="rect">
            <a:avLst/>
          </a:prstGeom>
          <a:noFill/>
        </p:spPr>
        <p:txBody>
          <a:bodyPr wrap="none" rtlCol="0">
            <a:spAutoFit/>
          </a:bodyPr>
          <a:lstStyle/>
          <a:p>
            <a:r>
              <a:rPr lang="en-US" dirty="0" smtClean="0"/>
              <a:t>The “</a:t>
            </a:r>
            <a:r>
              <a:rPr lang="en-US" dirty="0" err="1" smtClean="0"/>
              <a:t>Trümmerfrauen</a:t>
            </a:r>
            <a:r>
              <a:rPr lang="en-US" dirty="0" smtClean="0"/>
              <a:t>” (“ruins women”)</a:t>
            </a:r>
          </a:p>
          <a:p>
            <a:r>
              <a:rPr lang="en-US" dirty="0" smtClean="0"/>
              <a:t>who salvaged bricks from the bombed</a:t>
            </a:r>
          </a:p>
          <a:p>
            <a:r>
              <a:rPr lang="en-US" dirty="0" smtClean="0"/>
              <a:t>out buildings to reuse / carted the rest</a:t>
            </a:r>
          </a:p>
          <a:p>
            <a:r>
              <a:rPr lang="en-US" dirty="0" smtClean="0"/>
              <a:t>away / </a:t>
            </a:r>
            <a:r>
              <a:rPr lang="en-US" dirty="0" smtClean="0">
                <a:solidFill>
                  <a:srgbClr val="FF0000"/>
                </a:solidFill>
              </a:rPr>
              <a:t>“hills” of ruins still in Berlin today</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249" y="1270089"/>
            <a:ext cx="8229600" cy="605912"/>
          </a:xfrm>
        </p:spPr>
        <p:txBody>
          <a:bodyPr>
            <a:normAutofit fontScale="90000"/>
          </a:bodyPr>
          <a:lstStyle/>
          <a:p>
            <a:r>
              <a:rPr lang="en-US" sz="3111" dirty="0" smtClean="0"/>
              <a:t>Brecht’s Thirty Years’ War</a:t>
            </a:r>
            <a:br>
              <a:rPr lang="en-US" sz="3111" dirty="0" smtClean="0"/>
            </a:br>
            <a:r>
              <a:rPr lang="en-US" sz="3111" dirty="0" smtClean="0"/>
              <a:t> </a:t>
            </a:r>
            <a:r>
              <a:rPr lang="en-US" dirty="0" smtClean="0"/>
              <a:t/>
            </a:r>
            <a:br>
              <a:rPr lang="en-US" dirty="0" smtClean="0"/>
            </a:br>
            <a:endParaRPr lang="en-US" dirty="0"/>
          </a:p>
        </p:txBody>
      </p:sp>
      <p:sp>
        <p:nvSpPr>
          <p:cNvPr id="4" name="Content Placeholder 3"/>
          <p:cNvSpPr>
            <a:spLocks noGrp="1"/>
          </p:cNvSpPr>
          <p:nvPr>
            <p:ph sz="half" idx="1"/>
          </p:nvPr>
        </p:nvSpPr>
        <p:spPr>
          <a:xfrm>
            <a:off x="457200" y="422788"/>
            <a:ext cx="4038600" cy="6004633"/>
          </a:xfrm>
        </p:spPr>
        <p:txBody>
          <a:bodyPr>
            <a:noAutofit/>
          </a:bodyPr>
          <a:lstStyle/>
          <a:p>
            <a:pPr>
              <a:buNone/>
            </a:pPr>
            <a:r>
              <a:rPr lang="en-US" sz="1600" dirty="0" smtClean="0">
                <a:solidFill>
                  <a:srgbClr val="FF0000"/>
                </a:solidFill>
              </a:rPr>
              <a:t>Does Brecht show us the Thirty Years’ War as a war of religion?</a:t>
            </a:r>
          </a:p>
          <a:p>
            <a:pPr>
              <a:buNone/>
            </a:pPr>
            <a:r>
              <a:rPr lang="en-US" sz="1600" dirty="0" smtClean="0"/>
              <a:t>Remember: </a:t>
            </a:r>
            <a:r>
              <a:rPr lang="en-US" sz="1600" dirty="0" smtClean="0">
                <a:solidFill>
                  <a:srgbClr val="FF0000"/>
                </a:solidFill>
              </a:rPr>
              <a:t>We are reading a translation! </a:t>
            </a:r>
            <a:r>
              <a:rPr lang="en-US" sz="1600" dirty="0" smtClean="0"/>
              <a:t>/ The “titles” / In Scene One, </a:t>
            </a:r>
            <a:r>
              <a:rPr lang="en-US" sz="1600" dirty="0" err="1" smtClean="0"/>
              <a:t>p</a:t>
            </a:r>
            <a:r>
              <a:rPr lang="en-US" sz="1600" dirty="0" smtClean="0"/>
              <a:t>. 7, the </a:t>
            </a:r>
            <a:r>
              <a:rPr lang="en-US" sz="1600" dirty="0" smtClean="0">
                <a:solidFill>
                  <a:srgbClr val="FF0000"/>
                </a:solidFill>
              </a:rPr>
              <a:t>religious alignments actually not in the original</a:t>
            </a:r>
            <a:r>
              <a:rPr lang="en-US" sz="1600" dirty="0" smtClean="0"/>
              <a:t>…</a:t>
            </a:r>
          </a:p>
          <a:p>
            <a:pPr>
              <a:buNone/>
            </a:pPr>
            <a:r>
              <a:rPr lang="en-US" sz="1600" dirty="0" smtClean="0"/>
              <a:t>But still…</a:t>
            </a:r>
            <a:r>
              <a:rPr lang="en-US" sz="1600" dirty="0" smtClean="0">
                <a:solidFill>
                  <a:srgbClr val="FF0000"/>
                </a:solidFill>
              </a:rPr>
              <a:t>The Army Recruiter (to </a:t>
            </a:r>
            <a:r>
              <a:rPr lang="en-US" sz="1600" dirty="0" err="1" smtClean="0">
                <a:solidFill>
                  <a:srgbClr val="FF0000"/>
                </a:solidFill>
              </a:rPr>
              <a:t>Eilif</a:t>
            </a:r>
            <a:r>
              <a:rPr lang="en-US" sz="1600" dirty="0" smtClean="0">
                <a:solidFill>
                  <a:srgbClr val="FF0000"/>
                </a:solidFill>
              </a:rPr>
              <a:t>)</a:t>
            </a:r>
            <a:r>
              <a:rPr lang="en-US" sz="1600" dirty="0" smtClean="0"/>
              <a:t>: “And I’ve heard the enemy propaganda, in the Swedish Army it’s Bible study and hymn singing night and day, but between us, the army’s the army and once you’re in you’re washed clean of sin, and you can sing any song that you like” (Scene One, </a:t>
            </a:r>
            <a:r>
              <a:rPr lang="en-US" sz="1600" dirty="0" err="1" smtClean="0"/>
              <a:t>p</a:t>
            </a:r>
            <a:r>
              <a:rPr lang="en-US" sz="1600" dirty="0" smtClean="0"/>
              <a:t>. 15)</a:t>
            </a:r>
          </a:p>
          <a:p>
            <a:pPr>
              <a:buNone/>
            </a:pPr>
            <a:r>
              <a:rPr lang="en-US" sz="1600" dirty="0" smtClean="0">
                <a:solidFill>
                  <a:srgbClr val="FF0000"/>
                </a:solidFill>
              </a:rPr>
              <a:t>The General (to </a:t>
            </a:r>
            <a:r>
              <a:rPr lang="en-US" sz="1600" dirty="0" err="1" smtClean="0">
                <a:solidFill>
                  <a:srgbClr val="FF0000"/>
                </a:solidFill>
              </a:rPr>
              <a:t>Eilif</a:t>
            </a:r>
            <a:r>
              <a:rPr lang="en-US" sz="1600" dirty="0" smtClean="0">
                <a:solidFill>
                  <a:srgbClr val="FF0000"/>
                </a:solidFill>
              </a:rPr>
              <a:t>)</a:t>
            </a:r>
            <a:r>
              <a:rPr lang="en-US" sz="1600" dirty="0" smtClean="0"/>
              <a:t>: “You massacred the farmers and now my brave </a:t>
            </a:r>
            <a:r>
              <a:rPr lang="en-US" sz="1600" dirty="0" err="1" smtClean="0"/>
              <a:t>boys’ll</a:t>
            </a:r>
            <a:r>
              <a:rPr lang="en-US" sz="1600" dirty="0" smtClean="0"/>
              <a:t> bite down on a bit of real red meat…And how could God gripe about that?” (Scene Two, </a:t>
            </a:r>
            <a:r>
              <a:rPr lang="en-US" sz="1600" dirty="0" err="1" smtClean="0"/>
              <a:t>p</a:t>
            </a:r>
            <a:r>
              <a:rPr lang="en-US" sz="1600" dirty="0" smtClean="0"/>
              <a:t>. 23)</a:t>
            </a:r>
          </a:p>
          <a:p>
            <a:pPr>
              <a:buNone/>
            </a:pPr>
            <a:r>
              <a:rPr lang="en-US" sz="1600" dirty="0" smtClean="0">
                <a:solidFill>
                  <a:srgbClr val="FF0000"/>
                </a:solidFill>
              </a:rPr>
              <a:t>The Cook</a:t>
            </a:r>
            <a:r>
              <a:rPr lang="en-US" sz="1600" dirty="0" smtClean="0"/>
              <a:t>: “But God told our King to fight…and it’s a good thing the King’s got God going for him. Or else people might suspect that he’s in for it for what he can take out of it.” (Scene Three, </a:t>
            </a:r>
            <a:r>
              <a:rPr lang="en-US" sz="1600" dirty="0" err="1" smtClean="0"/>
              <a:t>p</a:t>
            </a:r>
            <a:r>
              <a:rPr lang="en-US" sz="1600" dirty="0" smtClean="0"/>
              <a:t>. 34)</a:t>
            </a:r>
          </a:p>
          <a:p>
            <a:endParaRPr lang="en-US" sz="1600" dirty="0" smtClean="0"/>
          </a:p>
          <a:p>
            <a:endParaRPr lang="en-US" sz="1600" dirty="0" smtClean="0"/>
          </a:p>
          <a:p>
            <a:endParaRPr lang="en-US" sz="1800" dirty="0" smtClean="0"/>
          </a:p>
        </p:txBody>
      </p:sp>
      <p:pic>
        <p:nvPicPr>
          <p:cNvPr id="10" name="Content Placeholder 9" descr="Brecht_Sweden_2.bmp"/>
          <p:cNvPicPr>
            <a:picLocks noGrp="1" noChangeAspect="1"/>
          </p:cNvPicPr>
          <p:nvPr>
            <p:ph sz="half" idx="2"/>
          </p:nvPr>
        </p:nvPicPr>
        <p:blipFill>
          <a:blip r:embed="rId2">
            <a:lum contrast="41000"/>
          </a:blip>
          <a:srcRect t="-31204" b="-31204"/>
          <a:stretch>
            <a:fillRect/>
          </a:stretch>
        </p:blipFill>
        <p:spPr>
          <a:xfrm>
            <a:off x="4951770" y="679450"/>
            <a:ext cx="4038600" cy="4525963"/>
          </a:xfrm>
        </p:spPr>
      </p:pic>
      <p:sp>
        <p:nvSpPr>
          <p:cNvPr id="11" name="TextBox 10"/>
          <p:cNvSpPr txBox="1"/>
          <p:nvPr/>
        </p:nvSpPr>
        <p:spPr>
          <a:xfrm>
            <a:off x="4951770" y="4471755"/>
            <a:ext cx="3942105" cy="923330"/>
          </a:xfrm>
          <a:prstGeom prst="rect">
            <a:avLst/>
          </a:prstGeom>
          <a:noFill/>
        </p:spPr>
        <p:txBody>
          <a:bodyPr wrap="none" rtlCol="0">
            <a:spAutoFit/>
          </a:bodyPr>
          <a:lstStyle/>
          <a:p>
            <a:r>
              <a:rPr lang="en-US" dirty="0" smtClean="0"/>
              <a:t>Banner “title” suspended over stage</a:t>
            </a:r>
          </a:p>
          <a:p>
            <a:r>
              <a:rPr lang="en-US" dirty="0" smtClean="0"/>
              <a:t>in Scene One – </a:t>
            </a:r>
            <a:r>
              <a:rPr lang="en-US" u="sng" dirty="0" smtClean="0"/>
              <a:t>Mother Courage and her</a:t>
            </a:r>
          </a:p>
          <a:p>
            <a:r>
              <a:rPr lang="en-US" u="sng" dirty="0" smtClean="0"/>
              <a:t>Children</a:t>
            </a:r>
            <a:r>
              <a:rPr lang="en-US" dirty="0" smtClean="0"/>
              <a:t> / Berlin production / 1949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3200" dirty="0" smtClean="0"/>
              <a:t>Brecht’s “Religious War”? / The Chaplain</a:t>
            </a:r>
            <a:endParaRPr lang="en-US" sz="3200" dirty="0"/>
          </a:p>
        </p:txBody>
      </p:sp>
      <p:sp>
        <p:nvSpPr>
          <p:cNvPr id="8" name="Content Placeholder 7"/>
          <p:cNvSpPr>
            <a:spLocks noGrp="1"/>
          </p:cNvSpPr>
          <p:nvPr>
            <p:ph sz="half" idx="1"/>
          </p:nvPr>
        </p:nvSpPr>
        <p:spPr/>
        <p:txBody>
          <a:bodyPr>
            <a:normAutofit fontScale="77500" lnSpcReduction="20000"/>
          </a:bodyPr>
          <a:lstStyle/>
          <a:p>
            <a:pPr>
              <a:buNone/>
            </a:pPr>
            <a:r>
              <a:rPr lang="en-US" dirty="0" err="1" smtClean="0"/>
              <a:t>Eilif</a:t>
            </a:r>
            <a:r>
              <a:rPr lang="en-US" dirty="0" smtClean="0"/>
              <a:t>: “Necessity trumps the commandments. Right?”</a:t>
            </a:r>
          </a:p>
          <a:p>
            <a:endParaRPr lang="en-US" dirty="0" smtClean="0"/>
          </a:p>
          <a:p>
            <a:pPr>
              <a:buNone/>
            </a:pPr>
            <a:r>
              <a:rPr lang="en-US" dirty="0" smtClean="0"/>
              <a:t>The General: “Want to rule on that, you pious pedant?”</a:t>
            </a:r>
          </a:p>
          <a:p>
            <a:pPr>
              <a:buNone/>
            </a:pPr>
            <a:endParaRPr lang="en-US" dirty="0" smtClean="0"/>
          </a:p>
          <a:p>
            <a:pPr>
              <a:buNone/>
            </a:pPr>
            <a:r>
              <a:rPr lang="en-US" dirty="0" smtClean="0"/>
              <a:t>The Chaplain: ”There’s no such exception in the Bible, in the literal sense, but back then Our Lord could take five loaves of bread and make five hundred, so there was no necessity per se…That was then and this is now.” (Scene Two, </a:t>
            </a:r>
            <a:r>
              <a:rPr lang="en-US" dirty="0" err="1" smtClean="0"/>
              <a:t>p</a:t>
            </a:r>
            <a:r>
              <a:rPr lang="en-US" dirty="0" smtClean="0"/>
              <a:t>. 23)</a:t>
            </a:r>
          </a:p>
        </p:txBody>
      </p:sp>
      <p:sp>
        <p:nvSpPr>
          <p:cNvPr id="9" name="Content Placeholder 8"/>
          <p:cNvSpPr>
            <a:spLocks noGrp="1"/>
          </p:cNvSpPr>
          <p:nvPr>
            <p:ph sz="half" idx="2"/>
          </p:nvPr>
        </p:nvSpPr>
        <p:spPr/>
        <p:txBody>
          <a:bodyPr>
            <a:normAutofit fontScale="77500" lnSpcReduction="20000"/>
          </a:bodyPr>
          <a:lstStyle/>
          <a:p>
            <a:pPr>
              <a:buNone/>
            </a:pPr>
            <a:r>
              <a:rPr lang="en-US" dirty="0" smtClean="0"/>
              <a:t>The Chaplain: “Any soldier who falls in a religious war (“</a:t>
            </a:r>
            <a:r>
              <a:rPr lang="en-US" dirty="0" err="1" smtClean="0"/>
              <a:t>Glaubenskrieg</a:t>
            </a:r>
            <a:r>
              <a:rPr lang="en-US" dirty="0" smtClean="0"/>
              <a:t>”) will go straight to heaven, where he can have all the brandy he wants” (Scene Three, </a:t>
            </a:r>
            <a:r>
              <a:rPr lang="en-US" dirty="0" err="1" smtClean="0"/>
              <a:t>p</a:t>
            </a:r>
            <a:r>
              <a:rPr lang="en-US" dirty="0" smtClean="0"/>
              <a:t>. 32)</a:t>
            </a:r>
          </a:p>
          <a:p>
            <a:endParaRPr lang="en-US" dirty="0" smtClean="0"/>
          </a:p>
          <a:p>
            <a:pPr>
              <a:buNone/>
            </a:pPr>
            <a:r>
              <a:rPr lang="en-US" dirty="0" smtClean="0"/>
              <a:t>But, </a:t>
            </a:r>
            <a:r>
              <a:rPr lang="en-US" dirty="0" smtClean="0">
                <a:solidFill>
                  <a:srgbClr val="FF0000"/>
                </a:solidFill>
              </a:rPr>
              <a:t>as for himself personally</a:t>
            </a:r>
            <a:r>
              <a:rPr lang="en-US" dirty="0" smtClean="0"/>
              <a:t>: “I need a big cloak for camouflage.” (</a:t>
            </a:r>
            <a:r>
              <a:rPr lang="en-US" dirty="0" err="1" smtClean="0"/>
              <a:t>p</a:t>
            </a:r>
            <a:r>
              <a:rPr lang="en-US" dirty="0" smtClean="0"/>
              <a:t>. 36)</a:t>
            </a:r>
          </a:p>
          <a:p>
            <a:endParaRPr lang="en-US" dirty="0" smtClean="0"/>
          </a:p>
          <a:p>
            <a:pPr>
              <a:buNone/>
            </a:pPr>
            <a:r>
              <a:rPr lang="en-US" dirty="0" smtClean="0"/>
              <a:t>Mother Courage: “I’m taking the Chaplain to buy a Catholic flag and some meat.” (Scene Three, </a:t>
            </a:r>
            <a:r>
              <a:rPr lang="en-US" dirty="0" err="1" smtClean="0"/>
              <a:t>p</a:t>
            </a:r>
            <a:r>
              <a:rPr lang="en-US" dirty="0" smtClean="0"/>
              <a:t>. 39)</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92302"/>
            <a:ext cx="8229600" cy="1143000"/>
          </a:xfrm>
        </p:spPr>
        <p:txBody>
          <a:bodyPr>
            <a:normAutofit fontScale="90000"/>
          </a:bodyPr>
          <a:lstStyle/>
          <a:p>
            <a:r>
              <a:rPr lang="en-US" sz="2222" b="1" dirty="0" smtClean="0"/>
              <a:t>Does Brecht show us the Thirty Years’ War as a war of state-building?</a:t>
            </a:r>
            <a:r>
              <a:rPr lang="en-US" dirty="0" smtClean="0"/>
              <a:t/>
            </a:r>
            <a:br>
              <a:rPr lang="en-US" dirty="0" smtClean="0"/>
            </a:br>
            <a:endParaRPr lang="en-US" dirty="0"/>
          </a:p>
        </p:txBody>
      </p:sp>
      <p:sp>
        <p:nvSpPr>
          <p:cNvPr id="3" name="Content Placeholder 2"/>
          <p:cNvSpPr>
            <a:spLocks noGrp="1"/>
          </p:cNvSpPr>
          <p:nvPr>
            <p:ph sz="half" idx="1"/>
          </p:nvPr>
        </p:nvSpPr>
        <p:spPr>
          <a:xfrm>
            <a:off x="533400" y="902670"/>
            <a:ext cx="4038600" cy="5674520"/>
          </a:xfrm>
        </p:spPr>
        <p:txBody>
          <a:bodyPr>
            <a:normAutofit lnSpcReduction="10000"/>
          </a:bodyPr>
          <a:lstStyle/>
          <a:p>
            <a:pPr>
              <a:buNone/>
            </a:pPr>
            <a:r>
              <a:rPr lang="en-US" sz="1800" dirty="0" smtClean="0">
                <a:solidFill>
                  <a:srgbClr val="FF0000"/>
                </a:solidFill>
              </a:rPr>
              <a:t>“His Majesty” (King </a:t>
            </a:r>
            <a:r>
              <a:rPr lang="en-US" sz="1800" dirty="0" err="1" smtClean="0">
                <a:solidFill>
                  <a:srgbClr val="FF0000"/>
                </a:solidFill>
              </a:rPr>
              <a:t>Gustavus</a:t>
            </a:r>
            <a:r>
              <a:rPr lang="en-US" sz="1800" dirty="0" smtClean="0">
                <a:solidFill>
                  <a:srgbClr val="FF0000"/>
                </a:solidFill>
              </a:rPr>
              <a:t> </a:t>
            </a:r>
            <a:r>
              <a:rPr lang="en-US" sz="1800" dirty="0" err="1" smtClean="0">
                <a:solidFill>
                  <a:srgbClr val="FF0000"/>
                </a:solidFill>
              </a:rPr>
              <a:t>Adolphus</a:t>
            </a:r>
            <a:r>
              <a:rPr lang="en-US" sz="1800" dirty="0" smtClean="0">
                <a:solidFill>
                  <a:srgbClr val="FF0000"/>
                </a:solidFill>
              </a:rPr>
              <a:t>) of Sweden</a:t>
            </a:r>
          </a:p>
          <a:p>
            <a:pPr>
              <a:buNone/>
            </a:pPr>
            <a:r>
              <a:rPr lang="en-US" sz="1800" dirty="0" err="1" smtClean="0"/>
              <a:t>Eilif</a:t>
            </a:r>
            <a:r>
              <a:rPr lang="en-US" sz="1800" dirty="0" smtClean="0"/>
              <a:t>: “I saw him once, distantly. He kind of gives off light. I want to be just like him.” (Scene Two, </a:t>
            </a:r>
            <a:r>
              <a:rPr lang="en-US" sz="1800" dirty="0" err="1" smtClean="0"/>
              <a:t>p</a:t>
            </a:r>
            <a:r>
              <a:rPr lang="en-US" sz="1800" dirty="0" smtClean="0"/>
              <a:t>. 24)</a:t>
            </a:r>
          </a:p>
          <a:p>
            <a:pPr>
              <a:buNone/>
            </a:pPr>
            <a:r>
              <a:rPr lang="en-US" sz="1800" dirty="0" smtClean="0"/>
              <a:t>The characters experience the “war of state building” (literally) </a:t>
            </a:r>
            <a:r>
              <a:rPr lang="en-US" sz="1800" dirty="0" smtClean="0">
                <a:solidFill>
                  <a:srgbClr val="FF0000"/>
                </a:solidFill>
              </a:rPr>
              <a:t>at something of a distance…</a:t>
            </a:r>
          </a:p>
          <a:p>
            <a:pPr>
              <a:buNone/>
            </a:pPr>
            <a:r>
              <a:rPr lang="en-US" sz="1800" dirty="0" smtClean="0"/>
              <a:t>How much of the grand strategies (or even military tactics) of the war is Mother Courage shown as understanding?</a:t>
            </a:r>
          </a:p>
          <a:p>
            <a:pPr>
              <a:buNone/>
            </a:pPr>
            <a:r>
              <a:rPr lang="en-US" sz="1800" dirty="0" smtClean="0"/>
              <a:t>Mother Courage: The chicken is “practically a turkey, it’s so big. And in the middle of a siege.”</a:t>
            </a:r>
          </a:p>
          <a:p>
            <a:pPr>
              <a:buNone/>
            </a:pPr>
            <a:r>
              <a:rPr lang="en-US" sz="1800" dirty="0" smtClean="0"/>
              <a:t>The Cook: “We’re not in the middle of a siege…we’re the besiegers. Try to keep it straight.” (Scene Two, </a:t>
            </a:r>
            <a:r>
              <a:rPr lang="en-US" sz="1800" dirty="0" err="1" smtClean="0"/>
              <a:t>p</a:t>
            </a:r>
            <a:r>
              <a:rPr lang="en-US" sz="1800" dirty="0" smtClean="0"/>
              <a:t>. 19)</a:t>
            </a:r>
          </a:p>
          <a:p>
            <a:pPr>
              <a:buNone/>
            </a:pPr>
            <a:r>
              <a:rPr lang="en-US" sz="1800" dirty="0" smtClean="0">
                <a:solidFill>
                  <a:srgbClr val="FF0000"/>
                </a:solidFill>
              </a:rPr>
              <a:t>Yet, she and the others experience the war head on…</a:t>
            </a:r>
          </a:p>
          <a:p>
            <a:endParaRPr lang="en-US" sz="2000" dirty="0"/>
          </a:p>
        </p:txBody>
      </p:sp>
      <p:sp>
        <p:nvSpPr>
          <p:cNvPr id="8" name="Content Placeholder 7"/>
          <p:cNvSpPr>
            <a:spLocks noGrp="1"/>
          </p:cNvSpPr>
          <p:nvPr>
            <p:ph sz="half" idx="2"/>
          </p:nvPr>
        </p:nvSpPr>
        <p:spPr/>
        <p:txBody>
          <a:bodyPr>
            <a:normAutofit lnSpcReduction="10000"/>
          </a:bodyPr>
          <a:lstStyle/>
          <a:p>
            <a:endParaRPr lang="en-US"/>
          </a:p>
        </p:txBody>
      </p:sp>
      <p:pic>
        <p:nvPicPr>
          <p:cNvPr id="6" name="Picture 5"/>
          <p:cNvPicPr>
            <a:picLocks noChangeAspect="1"/>
          </p:cNvPicPr>
          <p:nvPr/>
        </p:nvPicPr>
        <p:blipFill>
          <a:blip r:embed="rId2">
            <a:lum bright="-5000" contrast="23000"/>
          </a:blip>
          <a:stretch>
            <a:fillRect/>
          </a:stretch>
        </p:blipFill>
        <p:spPr>
          <a:xfrm>
            <a:off x="4971088" y="1235302"/>
            <a:ext cx="3321524" cy="4192502"/>
          </a:xfrm>
          <a:prstGeom prst="rect">
            <a:avLst/>
          </a:prstGeom>
        </p:spPr>
      </p:pic>
      <p:sp>
        <p:nvSpPr>
          <p:cNvPr id="7" name="TextBox 6"/>
          <p:cNvSpPr txBox="1"/>
          <p:nvPr/>
        </p:nvSpPr>
        <p:spPr>
          <a:xfrm>
            <a:off x="4912291" y="5664498"/>
            <a:ext cx="3850709" cy="923330"/>
          </a:xfrm>
          <a:prstGeom prst="rect">
            <a:avLst/>
          </a:prstGeom>
          <a:noFill/>
        </p:spPr>
        <p:txBody>
          <a:bodyPr wrap="none" rtlCol="0">
            <a:spAutoFit/>
          </a:bodyPr>
          <a:lstStyle/>
          <a:p>
            <a:r>
              <a:rPr lang="en-US" dirty="0" err="1" smtClean="0"/>
              <a:t>Gustavus</a:t>
            </a:r>
            <a:r>
              <a:rPr lang="en-US" dirty="0" smtClean="0"/>
              <a:t> </a:t>
            </a:r>
            <a:r>
              <a:rPr lang="en-US" dirty="0" err="1" smtClean="0"/>
              <a:t>Adolphus</a:t>
            </a:r>
            <a:r>
              <a:rPr lang="en-US" dirty="0" smtClean="0"/>
              <a:t>, (1594-1632) – King</a:t>
            </a:r>
          </a:p>
          <a:p>
            <a:r>
              <a:rPr lang="en-US" dirty="0" smtClean="0"/>
              <a:t> of Sweden</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Whereas the </a:t>
            </a:r>
            <a:r>
              <a:rPr lang="en-US" sz="2400" dirty="0" smtClean="0">
                <a:solidFill>
                  <a:srgbClr val="FF0000"/>
                </a:solidFill>
              </a:rPr>
              <a:t>“main stage” </a:t>
            </a:r>
            <a:r>
              <a:rPr lang="en-US" sz="2400" dirty="0" smtClean="0"/>
              <a:t>of the political and military “realities” </a:t>
            </a:r>
            <a:r>
              <a:rPr lang="en-US" sz="2400" dirty="0" smtClean="0">
                <a:solidFill>
                  <a:srgbClr val="FF0000"/>
                </a:solidFill>
              </a:rPr>
              <a:t>of the Thirty Years’ War </a:t>
            </a:r>
            <a:r>
              <a:rPr lang="en-US" sz="2400" dirty="0" smtClean="0">
                <a:solidFill>
                  <a:srgbClr val="FFFFFF"/>
                </a:solidFill>
              </a:rPr>
              <a:t>is nearly</a:t>
            </a:r>
            <a:r>
              <a:rPr lang="en-US" sz="2400" dirty="0" smtClean="0">
                <a:solidFill>
                  <a:srgbClr val="FF0000"/>
                </a:solidFill>
              </a:rPr>
              <a:t> invisible </a:t>
            </a:r>
            <a:r>
              <a:rPr lang="en-US" sz="2400" dirty="0" smtClean="0">
                <a:solidFill>
                  <a:srgbClr val="FFFFFF"/>
                </a:solidFill>
              </a:rPr>
              <a:t>to the characters</a:t>
            </a:r>
            <a:r>
              <a:rPr lang="en-US" sz="2400" dirty="0" smtClean="0"/>
              <a:t>…</a:t>
            </a:r>
            <a:endParaRPr lang="en-US" sz="2400" dirty="0"/>
          </a:p>
        </p:txBody>
      </p:sp>
      <p:sp>
        <p:nvSpPr>
          <p:cNvPr id="3" name="Content Placeholder 2"/>
          <p:cNvSpPr>
            <a:spLocks noGrp="1"/>
          </p:cNvSpPr>
          <p:nvPr>
            <p:ph idx="1"/>
          </p:nvPr>
        </p:nvSpPr>
        <p:spPr>
          <a:xfrm>
            <a:off x="457200" y="1417638"/>
            <a:ext cx="8229600" cy="4525963"/>
          </a:xfrm>
        </p:spPr>
        <p:txBody>
          <a:bodyPr>
            <a:normAutofit fontScale="70000" lnSpcReduction="20000"/>
          </a:bodyPr>
          <a:lstStyle/>
          <a:p>
            <a:pPr>
              <a:buNone/>
            </a:pPr>
            <a:r>
              <a:rPr lang="en-US" dirty="0" smtClean="0"/>
              <a:t>The “realities” of the “margins” of the war and its impact on the “small people” (“die </a:t>
            </a:r>
            <a:r>
              <a:rPr lang="en-US" dirty="0" err="1" smtClean="0"/>
              <a:t>kleinen</a:t>
            </a:r>
            <a:r>
              <a:rPr lang="en-US" dirty="0" smtClean="0"/>
              <a:t> </a:t>
            </a:r>
            <a:r>
              <a:rPr lang="en-US" dirty="0" err="1" smtClean="0"/>
              <a:t>Leute</a:t>
            </a:r>
            <a:r>
              <a:rPr lang="en-US" dirty="0" smtClean="0"/>
              <a:t>” – Brecht’s term) are not!</a:t>
            </a:r>
          </a:p>
          <a:p>
            <a:pPr>
              <a:buNone/>
            </a:pPr>
            <a:r>
              <a:rPr lang="en-US" dirty="0" smtClean="0"/>
              <a:t>The Army Recruiter / The Sergeant (Scene One) / </a:t>
            </a:r>
            <a:r>
              <a:rPr lang="en-US" dirty="0" smtClean="0">
                <a:solidFill>
                  <a:srgbClr val="FF0000"/>
                </a:solidFill>
              </a:rPr>
              <a:t>Mercenary</a:t>
            </a:r>
            <a:r>
              <a:rPr lang="en-US" dirty="0" smtClean="0"/>
              <a:t> soldiering</a:t>
            </a:r>
          </a:p>
          <a:p>
            <a:pPr>
              <a:buNone/>
            </a:pPr>
            <a:r>
              <a:rPr lang="en-US" dirty="0" smtClean="0">
                <a:solidFill>
                  <a:srgbClr val="FF0000"/>
                </a:solidFill>
              </a:rPr>
              <a:t>“Contributions”</a:t>
            </a:r>
            <a:r>
              <a:rPr lang="en-US" dirty="0" smtClean="0"/>
              <a:t>: </a:t>
            </a:r>
            <a:r>
              <a:rPr lang="en-US" dirty="0" err="1" smtClean="0"/>
              <a:t>Eilif’s</a:t>
            </a:r>
            <a:r>
              <a:rPr lang="en-US" dirty="0" smtClean="0"/>
              <a:t> “requisitioning of twenty head of cattle from some farmers” (Scene Two, </a:t>
            </a:r>
            <a:r>
              <a:rPr lang="en-US" dirty="0" err="1" smtClean="0"/>
              <a:t>p</a:t>
            </a:r>
            <a:r>
              <a:rPr lang="en-US" dirty="0" smtClean="0"/>
              <a:t>. 22)</a:t>
            </a:r>
          </a:p>
          <a:p>
            <a:pPr>
              <a:buNone/>
            </a:pPr>
            <a:r>
              <a:rPr lang="en-US" dirty="0" smtClean="0"/>
              <a:t>The Impact of the War on the ‘</a:t>
            </a:r>
            <a:r>
              <a:rPr lang="en-US" dirty="0" err="1" smtClean="0"/>
              <a:t>Homefront</a:t>
            </a:r>
            <a:r>
              <a:rPr lang="en-US" dirty="0" smtClean="0"/>
              <a:t>’: The Cook: “But it’s expensive, liberty, especially when you start exporting it to other countries” (Scene Three, </a:t>
            </a:r>
            <a:r>
              <a:rPr lang="en-US" dirty="0" err="1" smtClean="0"/>
              <a:t>p</a:t>
            </a:r>
            <a:r>
              <a:rPr lang="en-US" dirty="0" smtClean="0"/>
              <a:t>. 33)</a:t>
            </a:r>
          </a:p>
          <a:p>
            <a:pPr>
              <a:buNone/>
            </a:pPr>
            <a:r>
              <a:rPr lang="en-US" dirty="0" smtClean="0">
                <a:solidFill>
                  <a:srgbClr val="FF0000"/>
                </a:solidFill>
              </a:rPr>
              <a:t>Rape</a:t>
            </a:r>
            <a:r>
              <a:rPr lang="en-US" dirty="0" smtClean="0"/>
              <a:t>: Mother Courage: “A soldier sees a girl with a clean face, watch out! When’s he done raping her, he calls for his buddies” (Scene Three, </a:t>
            </a:r>
            <a:r>
              <a:rPr lang="en-US" dirty="0" err="1" smtClean="0"/>
              <a:t>p</a:t>
            </a:r>
            <a:r>
              <a:rPr lang="en-US" dirty="0" smtClean="0"/>
              <a:t>. 37)</a:t>
            </a:r>
          </a:p>
          <a:p>
            <a:pPr>
              <a:buNone/>
            </a:pPr>
            <a:r>
              <a:rPr lang="en-US" dirty="0" smtClean="0"/>
              <a:t>What about the young soldiers in Scene 11?  /  Watch for them…</a:t>
            </a:r>
          </a:p>
          <a:p>
            <a:pPr>
              <a:buNone/>
            </a:pPr>
            <a:r>
              <a:rPr lang="en-US" dirty="0" smtClean="0"/>
              <a:t>Are they as confused as the non-combatants? / Again: </a:t>
            </a:r>
            <a:r>
              <a:rPr lang="en-US" dirty="0" smtClean="0">
                <a:solidFill>
                  <a:srgbClr val="FF0000"/>
                </a:solidFill>
              </a:rPr>
              <a:t>How do the “small people” (Brecht) – peasants and middle-class entrepreneurs like Mother Courage – experience war</a:t>
            </a:r>
            <a:r>
              <a:rPr lang="en-US" dirty="0" smtClean="0"/>
              <a:t>?</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dirty="0" smtClean="0"/>
              <a:t>Thus, even when the play </a:t>
            </a:r>
            <a:r>
              <a:rPr lang="en-US" sz="2800" i="1" dirty="0" smtClean="0"/>
              <a:t>seems</a:t>
            </a:r>
            <a:r>
              <a:rPr lang="en-US" sz="2800" dirty="0" smtClean="0"/>
              <a:t> quite historical…</a:t>
            </a:r>
            <a:endParaRPr lang="en-US" sz="2800" dirty="0"/>
          </a:p>
        </p:txBody>
      </p:sp>
      <p:sp>
        <p:nvSpPr>
          <p:cNvPr id="3" name="Content Placeholder 2"/>
          <p:cNvSpPr>
            <a:spLocks noGrp="1"/>
          </p:cNvSpPr>
          <p:nvPr>
            <p:ph sz="half" idx="1"/>
          </p:nvPr>
        </p:nvSpPr>
        <p:spPr>
          <a:xfrm>
            <a:off x="457200" y="1143000"/>
            <a:ext cx="4038600" cy="4983163"/>
          </a:xfrm>
        </p:spPr>
        <p:txBody>
          <a:bodyPr>
            <a:normAutofit fontScale="77500" lnSpcReduction="20000"/>
          </a:bodyPr>
          <a:lstStyle/>
          <a:p>
            <a:pPr>
              <a:buNone/>
            </a:pPr>
            <a:r>
              <a:rPr lang="en-US" sz="2581" dirty="0" smtClean="0"/>
              <a:t>It is not a “realistic” theatrical re-presentation of the “high politics” of the Thirty Years’ War…</a:t>
            </a:r>
          </a:p>
          <a:p>
            <a:pPr>
              <a:buNone/>
            </a:pPr>
            <a:r>
              <a:rPr lang="en-US" sz="2581" dirty="0" smtClean="0"/>
              <a:t>Sometimes it’s just not even true about the events…</a:t>
            </a:r>
          </a:p>
          <a:p>
            <a:pPr>
              <a:buNone/>
            </a:pPr>
            <a:r>
              <a:rPr lang="en-US" sz="2581" dirty="0" smtClean="0">
                <a:solidFill>
                  <a:srgbClr val="FF0000"/>
                </a:solidFill>
              </a:rPr>
              <a:t>The Sack of Magdeburg (Scene Five, pp. 58-60)</a:t>
            </a:r>
          </a:p>
          <a:p>
            <a:pPr>
              <a:buNone/>
            </a:pPr>
            <a:r>
              <a:rPr lang="en-US" sz="2581" dirty="0" smtClean="0"/>
              <a:t>What is Brecht doing here by re-presenting Magdeburg in this way?</a:t>
            </a:r>
          </a:p>
          <a:p>
            <a:pPr>
              <a:buNone/>
            </a:pPr>
            <a:r>
              <a:rPr lang="en-US" sz="2581" dirty="0" smtClean="0"/>
              <a:t>How and why does he draw the audience’s attention to the “made-</a:t>
            </a:r>
            <a:r>
              <a:rPr lang="en-US" sz="2581" dirty="0" err="1" smtClean="0"/>
              <a:t>ness</a:t>
            </a:r>
            <a:r>
              <a:rPr lang="en-US" sz="2581" dirty="0" smtClean="0"/>
              <a:t>” / the story of (</a:t>
            </a:r>
            <a:r>
              <a:rPr lang="en-US" sz="2581" dirty="0" err="1" smtClean="0"/>
              <a:t>hi)story</a:t>
            </a:r>
            <a:r>
              <a:rPr lang="en-US" sz="2581" dirty="0" smtClean="0"/>
              <a:t>? </a:t>
            </a:r>
          </a:p>
          <a:p>
            <a:pPr>
              <a:buNone/>
            </a:pPr>
            <a:r>
              <a:rPr lang="en-US" sz="2581" dirty="0" smtClean="0"/>
              <a:t>What’s the message of re-presenting the Thirty Years’ War in this way?</a:t>
            </a:r>
          </a:p>
          <a:p>
            <a:pPr>
              <a:buNone/>
            </a:pPr>
            <a:endParaRPr lang="en-US" dirty="0" smtClean="0"/>
          </a:p>
        </p:txBody>
      </p:sp>
      <p:sp>
        <p:nvSpPr>
          <p:cNvPr id="9" name="Content Placeholder 8"/>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stretch>
            <a:fillRect/>
          </a:stretch>
        </p:blipFill>
        <p:spPr>
          <a:xfrm>
            <a:off x="4495800" y="2482445"/>
            <a:ext cx="4471374" cy="2622039"/>
          </a:xfrm>
          <a:prstGeom prst="rect">
            <a:avLst/>
          </a:prstGeom>
        </p:spPr>
      </p:pic>
      <p:sp>
        <p:nvSpPr>
          <p:cNvPr id="10" name="TextBox 9"/>
          <p:cNvSpPr txBox="1"/>
          <p:nvPr/>
        </p:nvSpPr>
        <p:spPr>
          <a:xfrm>
            <a:off x="5111493" y="5253550"/>
            <a:ext cx="3040428" cy="369332"/>
          </a:xfrm>
          <a:prstGeom prst="rect">
            <a:avLst/>
          </a:prstGeom>
          <a:noFill/>
        </p:spPr>
        <p:txBody>
          <a:bodyPr wrap="none" rtlCol="0">
            <a:spAutoFit/>
          </a:bodyPr>
          <a:lstStyle/>
          <a:p>
            <a:r>
              <a:rPr lang="en-US" dirty="0" smtClean="0"/>
              <a:t>The Sack of Magdeburg (1631)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
            </a:r>
            <a:br>
              <a:rPr lang="en-US" sz="2000" dirty="0" smtClean="0"/>
            </a:br>
            <a:r>
              <a:rPr lang="en-US" sz="2000" dirty="0" smtClean="0"/>
              <a:t> In spite of its anti- / un-realism, </a:t>
            </a:r>
            <a:r>
              <a:rPr lang="en-US" sz="2000" dirty="0" smtClean="0">
                <a:solidFill>
                  <a:srgbClr val="FF0000"/>
                </a:solidFill>
              </a:rPr>
              <a:t>the play does offer a commentary on the ‘realities’ of the “modernity” re-presented in this play </a:t>
            </a:r>
            <a:r>
              <a:rPr lang="en-US" sz="2000" dirty="0" smtClean="0"/>
              <a:t>/</a:t>
            </a:r>
            <a:r>
              <a:rPr lang="en-US" sz="2000" dirty="0" smtClean="0">
                <a:sym typeface="Wingdings"/>
              </a:rPr>
              <a:t/>
            </a:r>
            <a:br>
              <a:rPr lang="en-US" sz="2000" dirty="0" smtClean="0">
                <a:sym typeface="Wingdings"/>
              </a:rPr>
            </a:br>
            <a:r>
              <a:rPr lang="en-US" sz="2000" dirty="0" smtClean="0"/>
              <a:t>Mother Courage as a ‘modern’ </a:t>
            </a:r>
            <a:r>
              <a:rPr lang="en-US" sz="2000" u="sng" dirty="0" err="1" smtClean="0"/>
              <a:t>picaro</a:t>
            </a:r>
            <a:r>
              <a:rPr lang="en-US" sz="2000" dirty="0" smtClean="0"/>
              <a:t> (actually, a </a:t>
            </a:r>
            <a:r>
              <a:rPr lang="en-US" sz="2000" u="sng" dirty="0" err="1" smtClean="0"/>
              <a:t>picara</a:t>
            </a:r>
            <a:r>
              <a:rPr lang="en-US" sz="2000" dirty="0" smtClean="0"/>
              <a:t>)</a:t>
            </a:r>
            <a:endParaRPr lang="en-US" sz="2000" dirty="0"/>
          </a:p>
        </p:txBody>
      </p:sp>
      <p:sp>
        <p:nvSpPr>
          <p:cNvPr id="3" name="Content Placeholder 2"/>
          <p:cNvSpPr>
            <a:spLocks noGrp="1"/>
          </p:cNvSpPr>
          <p:nvPr>
            <p:ph sz="half" idx="1"/>
          </p:nvPr>
        </p:nvSpPr>
        <p:spPr>
          <a:xfrm>
            <a:off x="457200" y="1417636"/>
            <a:ext cx="4038600" cy="5106989"/>
          </a:xfrm>
        </p:spPr>
        <p:txBody>
          <a:bodyPr>
            <a:normAutofit fontScale="47500" lnSpcReduction="20000"/>
          </a:bodyPr>
          <a:lstStyle/>
          <a:p>
            <a:pPr>
              <a:buNone/>
            </a:pPr>
            <a:r>
              <a:rPr lang="en-US" sz="3789" dirty="0" smtClean="0"/>
              <a:t>The new normal is to survive by one’s wits and turn a profit for oneself…</a:t>
            </a:r>
          </a:p>
          <a:p>
            <a:pPr>
              <a:buNone/>
            </a:pPr>
            <a:r>
              <a:rPr lang="en-US" sz="3789" dirty="0" smtClean="0"/>
              <a:t>We all just do our best to get by in a world in which </a:t>
            </a:r>
            <a:r>
              <a:rPr lang="en-US" sz="3789" dirty="0" smtClean="0">
                <a:solidFill>
                  <a:srgbClr val="FF0000"/>
                </a:solidFill>
              </a:rPr>
              <a:t>the needs of the war pre-determine most things and especially our “choices”</a:t>
            </a:r>
            <a:r>
              <a:rPr lang="en-US" sz="3789" dirty="0" smtClean="0"/>
              <a:t>…</a:t>
            </a:r>
          </a:p>
          <a:p>
            <a:pPr>
              <a:buNone/>
            </a:pPr>
            <a:r>
              <a:rPr lang="en-US" sz="3789" dirty="0" smtClean="0"/>
              <a:t>Mother Courage: “…in general everything’s OK, the war’s going well, every other day fresh countries are joining in, it’ll last four or five years easily.” (Scene Three, </a:t>
            </a:r>
            <a:r>
              <a:rPr lang="en-US" sz="3789" dirty="0" err="1" smtClean="0"/>
              <a:t>p</a:t>
            </a:r>
            <a:r>
              <a:rPr lang="en-US" sz="3789" dirty="0" smtClean="0"/>
              <a:t>. 29)</a:t>
            </a:r>
          </a:p>
          <a:p>
            <a:pPr>
              <a:buNone/>
            </a:pPr>
            <a:r>
              <a:rPr lang="en-US" sz="3789" dirty="0" smtClean="0">
                <a:solidFill>
                  <a:srgbClr val="FF0000"/>
                </a:solidFill>
              </a:rPr>
              <a:t>“If it’s business, it makes sense.</a:t>
            </a:r>
            <a:r>
              <a:rPr lang="en-US" sz="3789" dirty="0" smtClean="0"/>
              <a:t>” (</a:t>
            </a:r>
            <a:r>
              <a:rPr lang="en-US" sz="3789" dirty="0" err="1" smtClean="0"/>
              <a:t>p</a:t>
            </a:r>
            <a:r>
              <a:rPr lang="en-US" sz="3789" dirty="0" smtClean="0"/>
              <a:t>. 34)</a:t>
            </a:r>
          </a:p>
          <a:p>
            <a:pPr>
              <a:buNone/>
            </a:pPr>
            <a:r>
              <a:rPr lang="en-US" sz="3789" dirty="0" smtClean="0"/>
              <a:t>The “business” of war…</a:t>
            </a:r>
          </a:p>
          <a:p>
            <a:pPr>
              <a:buNone/>
            </a:pPr>
            <a:r>
              <a:rPr lang="en-US" sz="3789" dirty="0" smtClean="0"/>
              <a:t>This way of thinking is precisely the problem for Brecht…</a:t>
            </a:r>
          </a:p>
          <a:p>
            <a:pPr>
              <a:buNone/>
            </a:pPr>
            <a:r>
              <a:rPr lang="en-US" sz="3789" dirty="0" smtClean="0">
                <a:solidFill>
                  <a:srgbClr val="FF0000"/>
                </a:solidFill>
              </a:rPr>
              <a:t>Mother Courage acts, but she does not have agency…</a:t>
            </a:r>
          </a:p>
          <a:p>
            <a:pPr>
              <a:buNone/>
            </a:pPr>
            <a:r>
              <a:rPr lang="en-US" sz="3789" dirty="0" smtClean="0"/>
              <a:t>Her </a:t>
            </a:r>
            <a:r>
              <a:rPr lang="en-US" sz="3789" dirty="0" smtClean="0">
                <a:solidFill>
                  <a:srgbClr val="FF0000"/>
                </a:solidFill>
              </a:rPr>
              <a:t>“choices” </a:t>
            </a:r>
            <a:r>
              <a:rPr lang="en-US" sz="3789" dirty="0" smtClean="0"/>
              <a:t>are determined by the circumstances…</a:t>
            </a:r>
          </a:p>
          <a:p>
            <a:endParaRPr lang="en-US" sz="3789" dirty="0" smtClean="0"/>
          </a:p>
          <a:p>
            <a:endParaRPr lang="en-US" dirty="0"/>
          </a:p>
        </p:txBody>
      </p:sp>
      <p:sp>
        <p:nvSpPr>
          <p:cNvPr id="4" name="Content Placeholder 3"/>
          <p:cNvSpPr>
            <a:spLocks noGrp="1"/>
          </p:cNvSpPr>
          <p:nvPr>
            <p:ph sz="half" idx="2"/>
          </p:nvPr>
        </p:nvSpPr>
        <p:spPr>
          <a:xfrm>
            <a:off x="4648200" y="1417636"/>
            <a:ext cx="4038600" cy="5106989"/>
          </a:xfrm>
        </p:spPr>
        <p:txBody>
          <a:bodyPr>
            <a:noAutofit/>
          </a:bodyPr>
          <a:lstStyle/>
          <a:p>
            <a:pPr>
              <a:buNone/>
            </a:pPr>
            <a:r>
              <a:rPr lang="en-US" sz="1800" dirty="0" smtClean="0"/>
              <a:t>Brecht is calling our attention to </a:t>
            </a:r>
            <a:r>
              <a:rPr lang="en-US" sz="1800" i="1" dirty="0" smtClean="0"/>
              <a:t>real</a:t>
            </a:r>
            <a:r>
              <a:rPr lang="en-US" sz="1800" dirty="0" smtClean="0"/>
              <a:t> </a:t>
            </a:r>
            <a:r>
              <a:rPr lang="en-US" sz="1800" dirty="0" smtClean="0">
                <a:solidFill>
                  <a:srgbClr val="FF0000"/>
                </a:solidFill>
              </a:rPr>
              <a:t>dangers of being determined in one’s actions by conditions around one </a:t>
            </a:r>
            <a:r>
              <a:rPr lang="en-US" sz="1800" dirty="0" smtClean="0"/>
              <a:t>– including war, business, and war as “business” (</a:t>
            </a:r>
            <a:r>
              <a:rPr lang="en-US" sz="1800" dirty="0" err="1" smtClean="0"/>
              <a:t>p</a:t>
            </a:r>
            <a:r>
              <a:rPr lang="en-US" sz="1800" dirty="0" smtClean="0"/>
              <a:t>. 29) – </a:t>
            </a:r>
            <a:r>
              <a:rPr lang="en-US" sz="1800" dirty="0" smtClean="0">
                <a:solidFill>
                  <a:srgbClr val="FF0000"/>
                </a:solidFill>
              </a:rPr>
              <a:t>and seeing them as “natural” / inevitable…</a:t>
            </a:r>
          </a:p>
          <a:p>
            <a:pPr>
              <a:buNone/>
            </a:pPr>
            <a:endParaRPr lang="en-US" sz="1800" dirty="0" smtClean="0">
              <a:solidFill>
                <a:srgbClr val="FF0000"/>
              </a:solidFill>
            </a:endParaRPr>
          </a:p>
          <a:p>
            <a:pPr>
              <a:buNone/>
            </a:pPr>
            <a:r>
              <a:rPr lang="en-US" sz="1800" dirty="0" smtClean="0"/>
              <a:t>Mother Courage is autonomous / has her own business…</a:t>
            </a:r>
          </a:p>
          <a:p>
            <a:pPr>
              <a:buNone/>
            </a:pPr>
            <a:r>
              <a:rPr lang="en-US" sz="1800" dirty="0" smtClean="0">
                <a:solidFill>
                  <a:srgbClr val="FF0000"/>
                </a:solidFill>
              </a:rPr>
              <a:t>But she is employed by the war…</a:t>
            </a:r>
          </a:p>
          <a:p>
            <a:pPr>
              <a:buNone/>
            </a:pPr>
            <a:r>
              <a:rPr lang="en-US" sz="1800" dirty="0" smtClean="0"/>
              <a:t>The Sergeant: “If off the war you hope to live, Take what you can. You’ll also give.” (Scene One, </a:t>
            </a:r>
            <a:r>
              <a:rPr lang="en-US" sz="1800" dirty="0" err="1" smtClean="0"/>
              <a:t>p</a:t>
            </a:r>
            <a:r>
              <a:rPr lang="en-US" sz="1800" dirty="0" smtClean="0"/>
              <a:t>. 18)</a:t>
            </a:r>
          </a:p>
          <a:p>
            <a:pPr>
              <a:buNone/>
            </a:pPr>
            <a:r>
              <a:rPr lang="en-US" sz="1800" dirty="0" smtClean="0"/>
              <a:t>Brecht’s challenge to the Germans in 1939?</a:t>
            </a:r>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What does Brecht want his audience to think about Mother Courage’s </a:t>
            </a:r>
            <a:r>
              <a:rPr lang="en-US" sz="2000" dirty="0" smtClean="0">
                <a:solidFill>
                  <a:srgbClr val="FF0000"/>
                </a:solidFill>
              </a:rPr>
              <a:t>agency / her “choices”?</a:t>
            </a:r>
            <a:r>
              <a:rPr lang="en-US" sz="2000" dirty="0" smtClean="0"/>
              <a:t/>
            </a:r>
            <a:br>
              <a:rPr lang="en-US" sz="2000" dirty="0" smtClean="0"/>
            </a:br>
            <a:endParaRPr lang="en-US" sz="2000" dirty="0"/>
          </a:p>
        </p:txBody>
      </p:sp>
      <p:sp>
        <p:nvSpPr>
          <p:cNvPr id="3" name="Content Placeholder 2"/>
          <p:cNvSpPr>
            <a:spLocks noGrp="1"/>
          </p:cNvSpPr>
          <p:nvPr>
            <p:ph sz="half" idx="1"/>
          </p:nvPr>
        </p:nvSpPr>
        <p:spPr>
          <a:xfrm>
            <a:off x="457199" y="1155442"/>
            <a:ext cx="4038600" cy="5448558"/>
          </a:xfrm>
        </p:spPr>
        <p:txBody>
          <a:bodyPr>
            <a:normAutofit fontScale="62500" lnSpcReduction="20000"/>
          </a:bodyPr>
          <a:lstStyle/>
          <a:p>
            <a:pPr>
              <a:buNone/>
            </a:pPr>
            <a:r>
              <a:rPr lang="en-US" dirty="0" smtClean="0">
                <a:solidFill>
                  <a:srgbClr val="FF0000"/>
                </a:solidFill>
              </a:rPr>
              <a:t>My Thesis</a:t>
            </a:r>
            <a:r>
              <a:rPr lang="en-US" dirty="0" smtClean="0"/>
              <a:t>: Brecht does not want us to pity Mother Courage…</a:t>
            </a:r>
          </a:p>
          <a:p>
            <a:pPr>
              <a:buNone/>
            </a:pPr>
            <a:r>
              <a:rPr lang="en-US" dirty="0" smtClean="0"/>
              <a:t>Rather, he wants us to think about how and why she acts!</a:t>
            </a:r>
          </a:p>
          <a:p>
            <a:pPr>
              <a:buNone/>
            </a:pPr>
            <a:r>
              <a:rPr lang="en-US" dirty="0" smtClean="0"/>
              <a:t>Of course, he makes it difficult </a:t>
            </a:r>
            <a:r>
              <a:rPr lang="en-US" dirty="0" smtClean="0">
                <a:solidFill>
                  <a:srgbClr val="FF0000"/>
                </a:solidFill>
              </a:rPr>
              <a:t>not</a:t>
            </a:r>
            <a:r>
              <a:rPr lang="en-US" dirty="0" smtClean="0"/>
              <a:t> to pity her / EXAMPLE: Swiss Cheese’s death (Scene Three, pp. 43-52)</a:t>
            </a:r>
          </a:p>
          <a:p>
            <a:pPr>
              <a:buNone/>
            </a:pPr>
            <a:r>
              <a:rPr lang="en-US" dirty="0" smtClean="0">
                <a:solidFill>
                  <a:srgbClr val="FF0000"/>
                </a:solidFill>
              </a:rPr>
              <a:t>Why does he die?</a:t>
            </a:r>
          </a:p>
          <a:p>
            <a:pPr>
              <a:buNone/>
            </a:pPr>
            <a:r>
              <a:rPr lang="en-US" dirty="0" smtClean="0"/>
              <a:t>His “honesty” and compassion? – “She said she isn’t sleeping. I should take the cash box someplace else…” (Scene Three, </a:t>
            </a:r>
            <a:r>
              <a:rPr lang="en-US" dirty="0" err="1" smtClean="0"/>
              <a:t>p</a:t>
            </a:r>
            <a:r>
              <a:rPr lang="en-US" dirty="0" smtClean="0"/>
              <a:t>. 41)</a:t>
            </a:r>
          </a:p>
          <a:p>
            <a:pPr>
              <a:buNone/>
            </a:pPr>
            <a:r>
              <a:rPr lang="en-US" dirty="0" smtClean="0"/>
              <a:t>Her “haggling” (</a:t>
            </a:r>
            <a:r>
              <a:rPr lang="en-US" dirty="0" err="1" smtClean="0"/>
              <a:t>p</a:t>
            </a:r>
            <a:r>
              <a:rPr lang="en-US" dirty="0" smtClean="0"/>
              <a:t>. 51)?</a:t>
            </a:r>
          </a:p>
          <a:p>
            <a:pPr>
              <a:buNone/>
            </a:pPr>
            <a:r>
              <a:rPr lang="en-US" dirty="0" smtClean="0">
                <a:solidFill>
                  <a:srgbClr val="FF0000"/>
                </a:solidFill>
              </a:rPr>
              <a:t>Brecht asks:  Does he have to die?</a:t>
            </a:r>
          </a:p>
          <a:p>
            <a:pPr>
              <a:buNone/>
            </a:pPr>
            <a:r>
              <a:rPr lang="en-US" dirty="0" smtClean="0"/>
              <a:t>What are the “conditions of determination” under which he dies and Mother Courage “despairs” (</a:t>
            </a:r>
            <a:r>
              <a:rPr lang="en-US" dirty="0" err="1" smtClean="0"/>
              <a:t>p</a:t>
            </a:r>
            <a:r>
              <a:rPr lang="en-US" dirty="0" smtClean="0"/>
              <a:t>. 50)?</a:t>
            </a:r>
          </a:p>
          <a:p>
            <a:pPr>
              <a:buNone/>
            </a:pPr>
            <a:r>
              <a:rPr lang="en-US" dirty="0" smtClean="0"/>
              <a:t>Brecht wants us to think about these conditions – </a:t>
            </a:r>
            <a:r>
              <a:rPr lang="en-US" dirty="0" smtClean="0">
                <a:solidFill>
                  <a:srgbClr val="FF0000"/>
                </a:solidFill>
              </a:rPr>
              <a:t>and not just get swept up in her and our grief…</a:t>
            </a:r>
          </a:p>
        </p:txBody>
      </p:sp>
      <p:sp>
        <p:nvSpPr>
          <p:cNvPr id="7" name="Content Placeholder 6"/>
          <p:cNvSpPr>
            <a:spLocks noGrp="1"/>
          </p:cNvSpPr>
          <p:nvPr>
            <p:ph sz="half" idx="2"/>
          </p:nvPr>
        </p:nvSpPr>
        <p:spPr/>
        <p:txBody>
          <a:bodyPr>
            <a:normAutofit fontScale="62500" lnSpcReduction="20000"/>
          </a:bodyPr>
          <a:lstStyle/>
          <a:p>
            <a:endParaRPr lang="en-US"/>
          </a:p>
        </p:txBody>
      </p:sp>
      <p:pic>
        <p:nvPicPr>
          <p:cNvPr id="5" name="Picture 4"/>
          <p:cNvPicPr>
            <a:picLocks noChangeAspect="1"/>
          </p:cNvPicPr>
          <p:nvPr/>
        </p:nvPicPr>
        <p:blipFill>
          <a:blip r:embed="rId2"/>
          <a:stretch>
            <a:fillRect/>
          </a:stretch>
        </p:blipFill>
        <p:spPr>
          <a:xfrm>
            <a:off x="4648200" y="1993900"/>
            <a:ext cx="4191001" cy="2706189"/>
          </a:xfrm>
          <a:prstGeom prst="rect">
            <a:avLst/>
          </a:prstGeom>
        </p:spPr>
      </p:pic>
      <p:sp>
        <p:nvSpPr>
          <p:cNvPr id="6" name="TextBox 5"/>
          <p:cNvSpPr txBox="1"/>
          <p:nvPr/>
        </p:nvSpPr>
        <p:spPr>
          <a:xfrm>
            <a:off x="4648200" y="4966768"/>
            <a:ext cx="4095292" cy="1077218"/>
          </a:xfrm>
          <a:prstGeom prst="rect">
            <a:avLst/>
          </a:prstGeom>
          <a:noFill/>
        </p:spPr>
        <p:txBody>
          <a:bodyPr wrap="none" rtlCol="0">
            <a:spAutoFit/>
          </a:bodyPr>
          <a:lstStyle/>
          <a:p>
            <a:r>
              <a:rPr lang="en-US" sz="1600" u="sng" dirty="0" smtClean="0"/>
              <a:t>Mother Courage and her Children</a:t>
            </a:r>
            <a:r>
              <a:rPr lang="en-US" sz="1600" dirty="0" smtClean="0"/>
              <a:t> – Production</a:t>
            </a:r>
          </a:p>
          <a:p>
            <a:r>
              <a:rPr lang="en-US" sz="1600" dirty="0" smtClean="0"/>
              <a:t>by the Classical Theater of Harlem (2004) – </a:t>
            </a:r>
          </a:p>
          <a:p>
            <a:r>
              <a:rPr lang="en-US" sz="1600" dirty="0" smtClean="0"/>
              <a:t>Mother Courage: “Why should I know him?” </a:t>
            </a:r>
          </a:p>
          <a:p>
            <a:r>
              <a:rPr lang="en-US" sz="1600" dirty="0" smtClean="0"/>
              <a:t>(</a:t>
            </a:r>
            <a:r>
              <a:rPr lang="en-US" sz="1600" dirty="0" err="1" smtClean="0"/>
              <a:t>p</a:t>
            </a:r>
            <a:r>
              <a:rPr lang="en-US" sz="1600" dirty="0" smtClean="0"/>
              <a:t>. 43)</a:t>
            </a:r>
            <a:endParaRPr lang="en-US"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solidFill>
                  <a:srgbClr val="FF0000"/>
                </a:solidFill>
              </a:rPr>
              <a:t>Interrupting your Pity and Grief:</a:t>
            </a:r>
            <a:r>
              <a:rPr lang="en-US" sz="2000" dirty="0" smtClean="0"/>
              <a:t/>
            </a:r>
            <a:br>
              <a:rPr lang="en-US" sz="2000" dirty="0" smtClean="0"/>
            </a:br>
            <a:r>
              <a:rPr lang="en-US" sz="2000" dirty="0" smtClean="0"/>
              <a:t>Epic Theater and the </a:t>
            </a:r>
            <a:r>
              <a:rPr lang="en-US" sz="2000" u="sng" dirty="0" smtClean="0"/>
              <a:t>V-</a:t>
            </a:r>
            <a:r>
              <a:rPr lang="en-US" sz="2000" u="sng" dirty="0" err="1" smtClean="0"/>
              <a:t>Effekt</a:t>
            </a:r>
            <a:r>
              <a:rPr lang="en-US" sz="2000" dirty="0" smtClean="0"/>
              <a:t> (</a:t>
            </a:r>
            <a:r>
              <a:rPr lang="en-US" sz="2000" u="sng" dirty="0" err="1" smtClean="0"/>
              <a:t>Verfremdungseffekt</a:t>
            </a:r>
            <a:r>
              <a:rPr lang="en-US" sz="2000" dirty="0" smtClean="0"/>
              <a:t>) = “alienation effect”</a:t>
            </a:r>
            <a:endParaRPr lang="en-US" sz="2000" dirty="0"/>
          </a:p>
        </p:txBody>
      </p:sp>
      <p:sp>
        <p:nvSpPr>
          <p:cNvPr id="3" name="Content Placeholder 2"/>
          <p:cNvSpPr>
            <a:spLocks noGrp="1"/>
          </p:cNvSpPr>
          <p:nvPr>
            <p:ph sz="half" idx="1"/>
          </p:nvPr>
        </p:nvSpPr>
        <p:spPr>
          <a:xfrm>
            <a:off x="457200" y="1039164"/>
            <a:ext cx="4038600" cy="5279086"/>
          </a:xfrm>
        </p:spPr>
        <p:txBody>
          <a:bodyPr>
            <a:noAutofit/>
          </a:bodyPr>
          <a:lstStyle/>
          <a:p>
            <a:pPr>
              <a:buNone/>
            </a:pPr>
            <a:r>
              <a:rPr lang="en-US" sz="1800" dirty="0" smtClean="0">
                <a:solidFill>
                  <a:srgbClr val="FF0000"/>
                </a:solidFill>
              </a:rPr>
              <a:t>Brecht’s theory of epic theater…</a:t>
            </a:r>
          </a:p>
          <a:p>
            <a:pPr>
              <a:buNone/>
            </a:pPr>
            <a:r>
              <a:rPr lang="en-US" sz="1800" dirty="0" smtClean="0"/>
              <a:t>Confusing! </a:t>
            </a:r>
            <a:r>
              <a:rPr lang="en-US" sz="1800" dirty="0" err="1" smtClean="0">
                <a:sym typeface="Wingdings"/>
              </a:rPr>
              <a:t></a:t>
            </a:r>
            <a:r>
              <a:rPr lang="en-US" sz="1800" dirty="0" smtClean="0">
                <a:sym typeface="Wingdings"/>
              </a:rPr>
              <a:t> “</a:t>
            </a:r>
            <a:r>
              <a:rPr lang="en-US" sz="1800" dirty="0" smtClean="0"/>
              <a:t>epic” “theater”?</a:t>
            </a:r>
          </a:p>
          <a:p>
            <a:pPr>
              <a:buNone/>
            </a:pPr>
            <a:r>
              <a:rPr lang="en-US" sz="1800" dirty="0" smtClean="0"/>
              <a:t>What kind of a genre is that?!?</a:t>
            </a:r>
          </a:p>
          <a:p>
            <a:pPr>
              <a:buNone/>
            </a:pPr>
            <a:r>
              <a:rPr lang="en-US" sz="1800" dirty="0" smtClean="0"/>
              <a:t>Not Brecht’s innovation… /  Precedents in earlier political theater and cabaret in Europe / in Asian and revolutionary Soviet theater / in Charlie Chaplin and U.S. silent film…</a:t>
            </a:r>
          </a:p>
          <a:p>
            <a:pPr>
              <a:buNone/>
            </a:pPr>
            <a:r>
              <a:rPr lang="en-US" sz="1800" dirty="0" smtClean="0"/>
              <a:t>Not fourth-wall, “dramatic theater”</a:t>
            </a:r>
          </a:p>
          <a:p>
            <a:pPr>
              <a:buNone/>
            </a:pPr>
            <a:r>
              <a:rPr lang="en-US" sz="1800" dirty="0" smtClean="0">
                <a:solidFill>
                  <a:srgbClr val="FF0000"/>
                </a:solidFill>
              </a:rPr>
              <a:t>The Alienation Effect</a:t>
            </a:r>
            <a:r>
              <a:rPr lang="en-US" sz="1800" dirty="0" smtClean="0"/>
              <a:t>: The audience should not identify with the characters / </a:t>
            </a:r>
            <a:r>
              <a:rPr lang="en-US" sz="1800" dirty="0" smtClean="0">
                <a:solidFill>
                  <a:srgbClr val="FF0000"/>
                </a:solidFill>
              </a:rPr>
              <a:t>Emotions should not just be stimulated by theater, but also examined…</a:t>
            </a:r>
          </a:p>
          <a:p>
            <a:pPr>
              <a:buNone/>
            </a:pPr>
            <a:r>
              <a:rPr lang="en-US" sz="1800" dirty="0" smtClean="0"/>
              <a:t>Epic theater “turns the spectator into an observer” and </a:t>
            </a:r>
            <a:r>
              <a:rPr lang="en-US" sz="1800" dirty="0" smtClean="0">
                <a:solidFill>
                  <a:srgbClr val="FF0000"/>
                </a:solidFill>
              </a:rPr>
              <a:t>“arouses his capacity for action” </a:t>
            </a:r>
            <a:r>
              <a:rPr lang="en-US" sz="1800" dirty="0" smtClean="0"/>
              <a:t>(Brecht)</a:t>
            </a:r>
          </a:p>
          <a:p>
            <a:endParaRPr lang="en-US" sz="1800" dirty="0" smtClean="0"/>
          </a:p>
          <a:p>
            <a:endParaRPr lang="en-US" sz="1800" dirty="0" smtClean="0"/>
          </a:p>
        </p:txBody>
      </p:sp>
      <p:sp>
        <p:nvSpPr>
          <p:cNvPr id="4" name="Content Placeholder 3"/>
          <p:cNvSpPr>
            <a:spLocks noGrp="1"/>
          </p:cNvSpPr>
          <p:nvPr>
            <p:ph sz="half" idx="2"/>
          </p:nvPr>
        </p:nvSpPr>
        <p:spPr>
          <a:xfrm>
            <a:off x="4648200" y="1486421"/>
            <a:ext cx="4038600" cy="4831829"/>
          </a:xfrm>
        </p:spPr>
        <p:txBody>
          <a:bodyPr>
            <a:normAutofit fontScale="70000" lnSpcReduction="20000"/>
          </a:bodyPr>
          <a:lstStyle/>
          <a:p>
            <a:pPr>
              <a:buNone/>
            </a:pPr>
            <a:r>
              <a:rPr lang="en-US" dirty="0" smtClean="0"/>
              <a:t>Epic theater is </a:t>
            </a:r>
            <a:r>
              <a:rPr lang="en-US" dirty="0" smtClean="0">
                <a:solidFill>
                  <a:srgbClr val="FF0000"/>
                </a:solidFill>
              </a:rPr>
              <a:t>episodic</a:t>
            </a:r>
            <a:r>
              <a:rPr lang="en-US" dirty="0" smtClean="0"/>
              <a:t> : “Three Years later…” (Scene Three, </a:t>
            </a:r>
            <a:r>
              <a:rPr lang="en-US" dirty="0" err="1" smtClean="0"/>
              <a:t>p</a:t>
            </a:r>
            <a:r>
              <a:rPr lang="en-US" dirty="0" smtClean="0"/>
              <a:t>. 27) / “Two years have gone by…” (Scene Five, </a:t>
            </a:r>
            <a:r>
              <a:rPr lang="en-US" dirty="0" err="1" smtClean="0"/>
              <a:t>p</a:t>
            </a:r>
            <a:r>
              <a:rPr lang="en-US" dirty="0" smtClean="0"/>
              <a:t>. 58)</a:t>
            </a:r>
          </a:p>
          <a:p>
            <a:pPr>
              <a:buNone/>
            </a:pPr>
            <a:r>
              <a:rPr lang="en-US" dirty="0" smtClean="0"/>
              <a:t>Its</a:t>
            </a:r>
            <a:r>
              <a:rPr lang="en-US" dirty="0" smtClean="0">
                <a:solidFill>
                  <a:srgbClr val="FF0000"/>
                </a:solidFill>
              </a:rPr>
              <a:t> character development</a:t>
            </a:r>
            <a:r>
              <a:rPr lang="en-US" dirty="0" smtClean="0"/>
              <a:t> is </a:t>
            </a:r>
            <a:r>
              <a:rPr lang="en-US" dirty="0" smtClean="0">
                <a:solidFill>
                  <a:srgbClr val="FF0000"/>
                </a:solidFill>
              </a:rPr>
              <a:t>discontinuous</a:t>
            </a:r>
            <a:r>
              <a:rPr lang="en-US" dirty="0" smtClean="0"/>
              <a:t>: Mother Courage is both a sentimental ‘mother hen’ worrying about Swiss Cheese’s “Woolies” (Scene Three, </a:t>
            </a:r>
            <a:r>
              <a:rPr lang="en-US" dirty="0" err="1" smtClean="0"/>
              <a:t>p</a:t>
            </a:r>
            <a:r>
              <a:rPr lang="en-US" dirty="0" smtClean="0"/>
              <a:t>. 28), but also his life (Scene Three, </a:t>
            </a:r>
            <a:r>
              <a:rPr lang="en-US" dirty="0" err="1" smtClean="0"/>
              <a:t>p</a:t>
            </a:r>
            <a:r>
              <a:rPr lang="en-US" dirty="0" smtClean="0"/>
              <a:t>. 49), AND she can’t keep herself from “haggling too long” (</a:t>
            </a:r>
            <a:r>
              <a:rPr lang="en-US" dirty="0" err="1" smtClean="0"/>
              <a:t>p</a:t>
            </a:r>
            <a:r>
              <a:rPr lang="en-US" dirty="0" smtClean="0"/>
              <a:t>. 51)</a:t>
            </a:r>
          </a:p>
          <a:p>
            <a:pPr>
              <a:buNone/>
            </a:pPr>
            <a:r>
              <a:rPr lang="en-US" dirty="0" smtClean="0">
                <a:solidFill>
                  <a:srgbClr val="FF0000"/>
                </a:solidFill>
              </a:rPr>
              <a:t>Unrealistic staging / set design</a:t>
            </a:r>
          </a:p>
          <a:p>
            <a:pPr>
              <a:buNone/>
            </a:pPr>
            <a:r>
              <a:rPr lang="en-US" dirty="0" smtClean="0"/>
              <a:t>And </a:t>
            </a:r>
            <a:r>
              <a:rPr lang="en-US" dirty="0" smtClean="0">
                <a:solidFill>
                  <a:srgbClr val="FF0000"/>
                </a:solidFill>
              </a:rPr>
              <a:t>constant interruptions in the action</a:t>
            </a:r>
            <a:r>
              <a:rPr lang="en-US" dirty="0" smtClean="0"/>
              <a:t> (the songs / ballads)</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519" y="274638"/>
            <a:ext cx="8229600" cy="1143000"/>
          </a:xfrm>
        </p:spPr>
        <p:txBody>
          <a:bodyPr/>
          <a:lstStyle/>
          <a:p>
            <a:r>
              <a:rPr lang="en-US" dirty="0" smtClean="0"/>
              <a:t>The Ballads</a:t>
            </a:r>
            <a:endParaRPr lang="en-US" dirty="0"/>
          </a:p>
        </p:txBody>
      </p:sp>
      <p:sp>
        <p:nvSpPr>
          <p:cNvPr id="3" name="Content Placeholder 2"/>
          <p:cNvSpPr>
            <a:spLocks noGrp="1"/>
          </p:cNvSpPr>
          <p:nvPr>
            <p:ph sz="half" idx="4294967295"/>
          </p:nvPr>
        </p:nvSpPr>
        <p:spPr>
          <a:xfrm>
            <a:off x="457200" y="274638"/>
            <a:ext cx="4038600" cy="6316210"/>
          </a:xfrm>
        </p:spPr>
        <p:txBody>
          <a:bodyPr>
            <a:normAutofit fontScale="62500" lnSpcReduction="20000"/>
          </a:bodyPr>
          <a:lstStyle/>
          <a:p>
            <a:pPr>
              <a:buNone/>
            </a:pPr>
            <a:r>
              <a:rPr lang="en-US" dirty="0" smtClean="0"/>
              <a:t>Mostly (but not always) interruptions…</a:t>
            </a:r>
          </a:p>
          <a:p>
            <a:pPr>
              <a:buNone/>
            </a:pPr>
            <a:r>
              <a:rPr lang="en-US" dirty="0" smtClean="0"/>
              <a:t>“The Song about the Soldier and his Wife” (</a:t>
            </a:r>
            <a:r>
              <a:rPr lang="en-US" dirty="0" err="1" smtClean="0"/>
              <a:t>Eilif</a:t>
            </a:r>
            <a:r>
              <a:rPr lang="en-US" dirty="0" smtClean="0"/>
              <a:t>, Scene Two, pp. 24-5 – sort of oddly motivated…) </a:t>
            </a:r>
            <a:r>
              <a:rPr lang="en-US" dirty="0" smtClean="0">
                <a:solidFill>
                  <a:srgbClr val="FF0000"/>
                </a:solidFill>
              </a:rPr>
              <a:t>vs.</a:t>
            </a:r>
            <a:r>
              <a:rPr lang="en-US" dirty="0" smtClean="0"/>
              <a:t> “The Song of </a:t>
            </a:r>
            <a:r>
              <a:rPr lang="en-US" dirty="0" err="1" smtClean="0"/>
              <a:t>Fraternisation</a:t>
            </a:r>
            <a:r>
              <a:rPr lang="en-US" dirty="0" smtClean="0"/>
              <a:t>”: (Yvette, Scene Three, pp. 30-1) and “The Song of the Great Capitulation” (Scene Four, pp. 55-7)</a:t>
            </a:r>
          </a:p>
          <a:p>
            <a:pPr>
              <a:buNone/>
            </a:pPr>
            <a:r>
              <a:rPr lang="en-US" dirty="0" smtClean="0"/>
              <a:t>According to Brecht, the songs are also supposed to </a:t>
            </a:r>
            <a:r>
              <a:rPr lang="en-US" dirty="0" smtClean="0">
                <a:solidFill>
                  <a:srgbClr val="FF0000"/>
                </a:solidFill>
              </a:rPr>
              <a:t>be sung in an ‘</a:t>
            </a:r>
            <a:r>
              <a:rPr lang="en-US" dirty="0" err="1" smtClean="0">
                <a:solidFill>
                  <a:srgbClr val="FF0000"/>
                </a:solidFill>
              </a:rPr>
              <a:t>unpretty</a:t>
            </a:r>
            <a:r>
              <a:rPr lang="en-US" dirty="0" smtClean="0">
                <a:solidFill>
                  <a:srgbClr val="FF0000"/>
                </a:solidFill>
              </a:rPr>
              <a:t>’ / un-melodic way so that they will be “drug free,” not full of “expressive” emotion that lulls the listener into passivity…</a:t>
            </a:r>
          </a:p>
          <a:p>
            <a:pPr>
              <a:buNone/>
            </a:pPr>
            <a:r>
              <a:rPr lang="en-US" dirty="0" smtClean="0"/>
              <a:t>Partly spoken, partly sung / voice and music sometimes at odds….</a:t>
            </a:r>
          </a:p>
          <a:p>
            <a:pPr>
              <a:buNone/>
            </a:pPr>
            <a:r>
              <a:rPr lang="en-US" dirty="0" smtClean="0"/>
              <a:t>For this reasons, the ballads can contain a grain of truth / a lesson / an insight…</a:t>
            </a:r>
          </a:p>
          <a:p>
            <a:pPr>
              <a:buNone/>
            </a:pPr>
            <a:r>
              <a:rPr lang="en-US" dirty="0" smtClean="0">
                <a:solidFill>
                  <a:srgbClr val="FF0000"/>
                </a:solidFill>
              </a:rPr>
              <a:t>That the audience must ponder…</a:t>
            </a:r>
          </a:p>
        </p:txBody>
      </p:sp>
      <p:pic>
        <p:nvPicPr>
          <p:cNvPr id="6" name="Picture 5"/>
          <p:cNvPicPr>
            <a:picLocks noChangeAspect="1"/>
          </p:cNvPicPr>
          <p:nvPr/>
        </p:nvPicPr>
        <p:blipFill>
          <a:blip r:embed="rId2"/>
          <a:stretch>
            <a:fillRect/>
          </a:stretch>
        </p:blipFill>
        <p:spPr>
          <a:xfrm>
            <a:off x="4626675" y="1417638"/>
            <a:ext cx="3810000" cy="2895600"/>
          </a:xfrm>
          <a:prstGeom prst="rect">
            <a:avLst/>
          </a:prstGeom>
        </p:spPr>
      </p:pic>
      <p:sp>
        <p:nvSpPr>
          <p:cNvPr id="7" name="TextBox 6"/>
          <p:cNvSpPr txBox="1"/>
          <p:nvPr/>
        </p:nvSpPr>
        <p:spPr>
          <a:xfrm>
            <a:off x="4611374" y="4599262"/>
            <a:ext cx="4539824" cy="1477328"/>
          </a:xfrm>
          <a:prstGeom prst="rect">
            <a:avLst/>
          </a:prstGeom>
          <a:noFill/>
        </p:spPr>
        <p:txBody>
          <a:bodyPr wrap="none" rtlCol="0">
            <a:spAutoFit/>
          </a:bodyPr>
          <a:lstStyle/>
          <a:p>
            <a:r>
              <a:rPr lang="en-US" u="sng" dirty="0" smtClean="0"/>
              <a:t>Mother Courage and her </a:t>
            </a:r>
            <a:r>
              <a:rPr lang="en-US" dirty="0" smtClean="0"/>
              <a:t>Children - Production</a:t>
            </a:r>
          </a:p>
          <a:p>
            <a:r>
              <a:rPr lang="en-US" dirty="0" smtClean="0"/>
              <a:t>by the Classical Theater of Harlem (2004) – </a:t>
            </a:r>
          </a:p>
          <a:p>
            <a:r>
              <a:rPr lang="en-US" dirty="0" smtClean="0"/>
              <a:t>“The Song of the Great Capitulation” – </a:t>
            </a:r>
          </a:p>
          <a:p>
            <a:r>
              <a:rPr lang="en-US" dirty="0" smtClean="0"/>
              <a:t>Mother Courage: “I’ve thought it over: I’m </a:t>
            </a:r>
          </a:p>
          <a:p>
            <a:r>
              <a:rPr lang="en-US" dirty="0" smtClean="0"/>
              <a:t>not complaining.” (</a:t>
            </a:r>
            <a:r>
              <a:rPr lang="en-US" dirty="0" err="1" smtClean="0"/>
              <a:t>p</a:t>
            </a:r>
            <a:r>
              <a:rPr lang="en-US" dirty="0" smtClean="0"/>
              <a:t>. 57)</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US" sz="3200" dirty="0" smtClean="0"/>
              <a:t>Epic Theater as Pedagogical Theater</a:t>
            </a:r>
            <a:endParaRPr lang="en-US" sz="3200"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One of Brecht’s main goals was thus to </a:t>
            </a:r>
            <a:r>
              <a:rPr lang="en-US" i="1" dirty="0" smtClean="0">
                <a:solidFill>
                  <a:srgbClr val="FF0000"/>
                </a:solidFill>
              </a:rPr>
              <a:t>interrupt our pity</a:t>
            </a:r>
            <a:r>
              <a:rPr lang="en-US" dirty="0" smtClean="0"/>
              <a:t> by </a:t>
            </a:r>
            <a:r>
              <a:rPr lang="en-US" dirty="0" smtClean="0">
                <a:solidFill>
                  <a:srgbClr val="FF0000"/>
                </a:solidFill>
              </a:rPr>
              <a:t>de-naturalizing </a:t>
            </a:r>
            <a:r>
              <a:rPr lang="en-US" dirty="0" smtClean="0"/>
              <a:t>the dramatic event going on on stage…</a:t>
            </a:r>
          </a:p>
          <a:p>
            <a:pPr>
              <a:buNone/>
            </a:pPr>
            <a:r>
              <a:rPr lang="en-US" dirty="0" smtClean="0"/>
              <a:t>By making Mother Courage’s and her children’s experiences of the war and their reactions to it </a:t>
            </a:r>
            <a:r>
              <a:rPr lang="en-US" dirty="0" smtClean="0">
                <a:solidFill>
                  <a:srgbClr val="FF0000"/>
                </a:solidFill>
              </a:rPr>
              <a:t>un-real </a:t>
            </a:r>
            <a:r>
              <a:rPr lang="en-US" dirty="0" smtClean="0"/>
              <a:t>and </a:t>
            </a:r>
            <a:r>
              <a:rPr lang="en-US" dirty="0" smtClean="0">
                <a:solidFill>
                  <a:srgbClr val="FF0000"/>
                </a:solidFill>
              </a:rPr>
              <a:t>un-realistic</a:t>
            </a:r>
            <a:r>
              <a:rPr lang="en-US" dirty="0" smtClean="0"/>
              <a:t>, the play allows us to analyze the causes of the events (of war) being re-presented…</a:t>
            </a:r>
          </a:p>
          <a:p>
            <a:pPr>
              <a:buNone/>
            </a:pPr>
            <a:r>
              <a:rPr lang="en-US" dirty="0" smtClean="0"/>
              <a:t>And thus analyze the ‘making’ of an un-natural world of war…</a:t>
            </a:r>
          </a:p>
          <a:p>
            <a:pPr>
              <a:buNone/>
            </a:pPr>
            <a:r>
              <a:rPr lang="en-US" dirty="0" smtClean="0"/>
              <a:t> </a:t>
            </a:r>
            <a:r>
              <a:rPr lang="en-US" dirty="0" smtClean="0">
                <a:solidFill>
                  <a:srgbClr val="FF0000"/>
                </a:solidFill>
              </a:rPr>
              <a:t>In order to “un-make” that world…</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823" y="0"/>
            <a:ext cx="8229600" cy="1143000"/>
          </a:xfrm>
        </p:spPr>
        <p:txBody>
          <a:bodyPr/>
          <a:lstStyle/>
          <a:p>
            <a:r>
              <a:rPr lang="en-US" dirty="0" smtClean="0"/>
              <a:t>Questions…</a:t>
            </a:r>
            <a:endParaRPr lang="en-US" dirty="0"/>
          </a:p>
        </p:txBody>
      </p:sp>
      <p:sp>
        <p:nvSpPr>
          <p:cNvPr id="3" name="Content Placeholder 2"/>
          <p:cNvSpPr>
            <a:spLocks noGrp="1"/>
          </p:cNvSpPr>
          <p:nvPr>
            <p:ph sz="half" idx="1"/>
          </p:nvPr>
        </p:nvSpPr>
        <p:spPr>
          <a:xfrm>
            <a:off x="340823" y="1143000"/>
            <a:ext cx="4038600" cy="4991896"/>
          </a:xfrm>
        </p:spPr>
        <p:txBody>
          <a:bodyPr>
            <a:normAutofit fontScale="92500" lnSpcReduction="20000"/>
          </a:bodyPr>
          <a:lstStyle/>
          <a:p>
            <a:pPr>
              <a:buNone/>
            </a:pPr>
            <a:r>
              <a:rPr lang="en-US" dirty="0" smtClean="0"/>
              <a:t>Do </a:t>
            </a:r>
            <a:r>
              <a:rPr lang="en-US" dirty="0" smtClean="0">
                <a:solidFill>
                  <a:srgbClr val="FF0000"/>
                </a:solidFill>
              </a:rPr>
              <a:t>“Virtues” </a:t>
            </a:r>
            <a:r>
              <a:rPr lang="en-US" dirty="0" smtClean="0"/>
              <a:t>kill in the “modern” world of war…</a:t>
            </a:r>
          </a:p>
          <a:p>
            <a:pPr>
              <a:buNone/>
            </a:pPr>
            <a:r>
              <a:rPr lang="en-US" dirty="0" smtClean="0">
                <a:solidFill>
                  <a:srgbClr val="FF0000"/>
                </a:solidFill>
              </a:rPr>
              <a:t>Individual Agency</a:t>
            </a:r>
            <a:r>
              <a:rPr lang="en-US" dirty="0" smtClean="0"/>
              <a:t>: What are </a:t>
            </a:r>
            <a:r>
              <a:rPr lang="en-US" dirty="0" smtClean="0">
                <a:solidFill>
                  <a:srgbClr val="FF0000"/>
                </a:solidFill>
              </a:rPr>
              <a:t>heroism, honesty, compassion, and empathy </a:t>
            </a:r>
            <a:r>
              <a:rPr lang="en-US" dirty="0" smtClean="0"/>
              <a:t>in </a:t>
            </a:r>
            <a:r>
              <a:rPr lang="en-US" u="sng" dirty="0" smtClean="0"/>
              <a:t>Mother Courage and her Children</a:t>
            </a:r>
            <a:r>
              <a:rPr lang="en-US" dirty="0" smtClean="0"/>
              <a:t>?</a:t>
            </a:r>
            <a:endParaRPr lang="en-US" u="sng" dirty="0" smtClean="0"/>
          </a:p>
          <a:p>
            <a:pPr>
              <a:buNone/>
            </a:pPr>
            <a:r>
              <a:rPr lang="en-US" dirty="0" smtClean="0">
                <a:solidFill>
                  <a:srgbClr val="FF0000"/>
                </a:solidFill>
              </a:rPr>
              <a:t>Collective Action</a:t>
            </a:r>
            <a:r>
              <a:rPr lang="en-US" dirty="0" smtClean="0"/>
              <a:t>: The Audience’s Response in 1941 / 1949</a:t>
            </a:r>
          </a:p>
          <a:p>
            <a:pPr>
              <a:buNone/>
            </a:pPr>
            <a:r>
              <a:rPr lang="en-US" dirty="0" smtClean="0"/>
              <a:t>Our response today…</a:t>
            </a:r>
          </a:p>
          <a:p>
            <a:pPr>
              <a:buNone/>
            </a:pPr>
            <a:r>
              <a:rPr lang="en-US" dirty="0" smtClean="0">
                <a:solidFill>
                  <a:srgbClr val="FF0000"/>
                </a:solidFill>
              </a:rPr>
              <a:t>Brecht’s Agency? </a:t>
            </a:r>
            <a:r>
              <a:rPr lang="en-US" dirty="0" smtClean="0"/>
              <a:t>Brecht’s  Heroism? </a:t>
            </a:r>
            <a:r>
              <a:rPr lang="en-US" dirty="0" err="1" smtClean="0">
                <a:sym typeface="Wingdings"/>
              </a:rPr>
              <a:t></a:t>
            </a:r>
            <a:r>
              <a:rPr lang="en-US" dirty="0" smtClean="0">
                <a:sym typeface="Wingdings"/>
              </a:rPr>
              <a:t> </a:t>
            </a:r>
            <a:r>
              <a:rPr lang="en-US" dirty="0" smtClean="0"/>
              <a:t>Surviving the War / Surviving the Peace</a:t>
            </a:r>
          </a:p>
          <a:p>
            <a:endParaRPr lang="en-US" dirty="0" smtClean="0"/>
          </a:p>
        </p:txBody>
      </p:sp>
      <p:pic>
        <p:nvPicPr>
          <p:cNvPr id="8" name="Content Placeholder 7" descr="Kattrin drumming.png"/>
          <p:cNvPicPr>
            <a:picLocks noGrp="1" noChangeAspect="1"/>
          </p:cNvPicPr>
          <p:nvPr>
            <p:ph sz="half" idx="2"/>
          </p:nvPr>
        </p:nvPicPr>
        <p:blipFill>
          <a:blip r:embed="rId2"/>
          <a:srcRect t="-1283" r="6461" b="1680"/>
          <a:stretch>
            <a:fillRect/>
          </a:stretch>
        </p:blipFill>
        <p:spPr>
          <a:xfrm>
            <a:off x="4455623" y="1914798"/>
            <a:ext cx="4688377" cy="2801652"/>
          </a:xfrm>
        </p:spPr>
      </p:pic>
      <p:sp>
        <p:nvSpPr>
          <p:cNvPr id="12" name="TextBox 11"/>
          <p:cNvSpPr txBox="1"/>
          <p:nvPr/>
        </p:nvSpPr>
        <p:spPr>
          <a:xfrm>
            <a:off x="4857986" y="4917334"/>
            <a:ext cx="4076920" cy="646331"/>
          </a:xfrm>
          <a:prstGeom prst="rect">
            <a:avLst/>
          </a:prstGeom>
          <a:noFill/>
        </p:spPr>
        <p:txBody>
          <a:bodyPr wrap="none" rtlCol="0">
            <a:spAutoFit/>
          </a:bodyPr>
          <a:lstStyle/>
          <a:p>
            <a:r>
              <a:rPr lang="en-US" u="sng" dirty="0" smtClean="0"/>
              <a:t>Mother Courage and her Children</a:t>
            </a:r>
            <a:r>
              <a:rPr lang="en-US" dirty="0" smtClean="0"/>
              <a:t> / Berlin</a:t>
            </a:r>
          </a:p>
          <a:p>
            <a:r>
              <a:rPr lang="en-US" dirty="0" smtClean="0"/>
              <a:t>production (1949) – Scene Eleven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Remember!!!</a:t>
            </a:r>
            <a:endParaRPr lang="en-US" dirty="0"/>
          </a:p>
        </p:txBody>
      </p:sp>
      <p:sp>
        <p:nvSpPr>
          <p:cNvPr id="5" name="Content Placeholder 4"/>
          <p:cNvSpPr>
            <a:spLocks noGrp="1"/>
          </p:cNvSpPr>
          <p:nvPr>
            <p:ph sz="half" idx="1"/>
          </p:nvPr>
        </p:nvSpPr>
        <p:spPr>
          <a:xfrm>
            <a:off x="457200" y="1417638"/>
            <a:ext cx="4038600" cy="5038336"/>
          </a:xfrm>
        </p:spPr>
        <p:txBody>
          <a:bodyPr>
            <a:normAutofit fontScale="85000" lnSpcReduction="20000"/>
          </a:bodyPr>
          <a:lstStyle/>
          <a:p>
            <a:pPr>
              <a:buNone/>
            </a:pPr>
            <a:r>
              <a:rPr lang="en-US" dirty="0" smtClean="0"/>
              <a:t>There will be three (3) screenings this week (week 5) of the movie, “Theater of War” (dir. Walter, 2008) that is assigned for week 6!</a:t>
            </a:r>
          </a:p>
          <a:p>
            <a:pPr>
              <a:buNone/>
            </a:pPr>
            <a:endParaRPr lang="en-US" dirty="0" smtClean="0"/>
          </a:p>
          <a:p>
            <a:pPr>
              <a:buNone/>
            </a:pPr>
            <a:r>
              <a:rPr lang="en-US" dirty="0" smtClean="0"/>
              <a:t>TODAY: Mon., Nov. 3, 5:00 p.m., HG 1030</a:t>
            </a:r>
          </a:p>
          <a:p>
            <a:pPr>
              <a:buNone/>
            </a:pPr>
            <a:r>
              <a:rPr lang="en-US" dirty="0" smtClean="0"/>
              <a:t>Tues., Nov. 4, 5:00 p.m., HG 1030</a:t>
            </a:r>
          </a:p>
          <a:p>
            <a:pPr>
              <a:buNone/>
            </a:pPr>
            <a:r>
              <a:rPr lang="en-US" dirty="0" smtClean="0"/>
              <a:t>Thurs., Nov. 6, 6:30 p.m., HIB 100</a:t>
            </a:r>
          </a:p>
          <a:p>
            <a:pPr>
              <a:buNone/>
            </a:pPr>
            <a:r>
              <a:rPr lang="en-US" dirty="0" smtClean="0"/>
              <a:t>Go watch it! Then go watch it again!</a:t>
            </a:r>
          </a:p>
        </p:txBody>
      </p:sp>
      <p:pic>
        <p:nvPicPr>
          <p:cNvPr id="7" name="Content Placeholder 6" descr="theaterofwar.jpg"/>
          <p:cNvPicPr>
            <a:picLocks noGrp="1" noChangeAspect="1"/>
          </p:cNvPicPr>
          <p:nvPr>
            <p:ph sz="half" idx="2"/>
          </p:nvPr>
        </p:nvPicPr>
        <p:blipFill>
          <a:blip r:embed="rId2"/>
          <a:srcRect l="-7482" r="-7482"/>
          <a:stretch>
            <a:fillRect/>
          </a:stretch>
        </p:blipFill>
        <p:spPr>
          <a:xfrm>
            <a:off x="4495800" y="1417638"/>
            <a:ext cx="4495800" cy="5038336"/>
          </a:xfr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12205</TotalTime>
  <Words>4702</Words>
  <Application>Microsoft Macintosh PowerPoint</Application>
  <PresentationFormat>On-screen Show (4:3)</PresentationFormat>
  <Paragraphs>335</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Important Announcement!!!</vt:lpstr>
      <vt:lpstr>HCC (Fall, 2014) / Week 5, Bertolt Brecht,  Mother Courage and her Children (1939) /  Transitions and Connections</vt:lpstr>
      <vt:lpstr> </vt:lpstr>
      <vt:lpstr>  From last week, we are thus fast-forwarding 300 years!  1618-48 (Thirty Years’ War)  1939-45 (WWII)  Right now – in the Fall of 2014 – we are looking back at Weil and Brecht looking back at  the Trojan War and the Thirty Years’ War in the middle of WWII… </vt:lpstr>
      <vt:lpstr>Even as we move forward in time to our present, we are staying in central Europe / Germany, but now a mid-20th century central Europe that looked a bit different than the one we considered last week!</vt:lpstr>
      <vt:lpstr>What had changed in the meantime? </vt:lpstr>
      <vt:lpstr>From the Holy Roman Empire to the (German) Nation-State / German history at warp speed / take a course in the Department of History on German / European history!</vt:lpstr>
      <vt:lpstr>PowerPoint Presentation</vt:lpstr>
      <vt:lpstr>PowerPoint Presentation</vt:lpstr>
      <vt:lpstr>To a “modern” Germany…</vt:lpstr>
      <vt:lpstr>Bertolt Brecht (1898-1956) as a young man…</vt:lpstr>
      <vt:lpstr>The road not taken (by us)… Brecht’s Troy / a late poem, probably c. 1953 / Responding to “Trojans,” a poem by the Greek poet, C. P. Cavafy (1863-1933), translated into German in 1953, Brecht wrote… </vt:lpstr>
      <vt:lpstr>We’re not reading that  poem…</vt:lpstr>
      <vt:lpstr>Which “political forms” and “social conditions” again…?</vt:lpstr>
      <vt:lpstr>Bertolt Brecht (1898-1956)  a bit later in his life  </vt:lpstr>
      <vt:lpstr>Grimmelshausen’s and Brecht’s Mother  Courage(s) / Brecht’s Inter-Texts</vt:lpstr>
      <vt:lpstr>Mother Courage  and her Children (1939) –  Re-Presenting the  Early Modern to Modernity </vt:lpstr>
      <vt:lpstr>…so that these behaviors can be changed!  Theater is thus not just “entertainment” / “The stage” must “begin to be instructive” (Brecht)</vt:lpstr>
      <vt:lpstr>Brecht wasn’t the only one looking back to Early Modernity and the Thirty Years’ War in particular at around this  time – especially in Germany…</vt:lpstr>
      <vt:lpstr>PowerPoint Presentation</vt:lpstr>
      <vt:lpstr>After the six years (1939-45) of brutality on all sides and “total war” in Germany after 1943 (“totaler Krieg” – Josef Goebbels, 1943), remembering the 1648 peace – which of course also meant remembering thirty years of  war – must have seemed like a good idea…</vt:lpstr>
      <vt:lpstr>The Brutality of (the more recent) War (1939-45): From 1939 on  The so-called German “Blitzkrieg” (lightening war) / swift, coordinated mechanized infantry and air attacks against Poland, Belgium, and France / Vernichtungsschlacht (battle of annihilation) / “military-industrial complex”</vt:lpstr>
      <vt:lpstr>ALSO: The Battle of Britain (Summer / Fall, 1940) / German air force attacks England</vt:lpstr>
      <vt:lpstr>PowerPoint Presentation</vt:lpstr>
      <vt:lpstr>Pretty soon, however, this form of war came home to the Germans themselves /  the German city of Dresden / 13-5 February, 1945</vt:lpstr>
      <vt:lpstr>Magdeburg (1631)?</vt:lpstr>
      <vt:lpstr> Let me be clear…</vt:lpstr>
      <vt:lpstr>PowerPoint Presentation</vt:lpstr>
      <vt:lpstr>PowerPoint Presentation</vt:lpstr>
      <vt:lpstr>Brecht’s Thirty Years’ War   </vt:lpstr>
      <vt:lpstr>Brecht’s “Religious War”? / The Chaplain</vt:lpstr>
      <vt:lpstr>Does Brecht show us the Thirty Years’ War as a war of state-building? </vt:lpstr>
      <vt:lpstr>Whereas the “main stage” of the political and military “realities” of the Thirty Years’ War is nearly invisible to the characters…</vt:lpstr>
      <vt:lpstr>Thus, even when the play seems quite historical…</vt:lpstr>
      <vt:lpstr>  In spite of its anti- / un-realism, the play does offer a commentary on the ‘realities’ of the “modernity” re-presented in this play / Mother Courage as a ‘modern’ picaro (actually, a picara)</vt:lpstr>
      <vt:lpstr>What does Brecht want his audience to think about Mother Courage’s agency / her “choices”? </vt:lpstr>
      <vt:lpstr>Interrupting your Pity and Grief: Epic Theater and the V-Effekt (Verfremdungseffekt) = “alienation effect”</vt:lpstr>
      <vt:lpstr>The Ballads</vt:lpstr>
      <vt:lpstr>Epic Theater as Pedagogical Theater</vt:lpstr>
      <vt:lpstr>Questions…</vt:lpstr>
      <vt:lpstr>Remember!!!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Kazumo Washizuka</cp:lastModifiedBy>
  <cp:revision>101</cp:revision>
  <dcterms:created xsi:type="dcterms:W3CDTF">2014-10-30T17:59:23Z</dcterms:created>
  <dcterms:modified xsi:type="dcterms:W3CDTF">2014-11-03T16:41:30Z</dcterms:modified>
</cp:coreProperties>
</file>