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81" r:id="rId6"/>
    <p:sldId id="283" r:id="rId7"/>
    <p:sldId id="282" r:id="rId8"/>
    <p:sldId id="260" r:id="rId9"/>
    <p:sldId id="261" r:id="rId10"/>
    <p:sldId id="262" r:id="rId11"/>
    <p:sldId id="277" r:id="rId12"/>
    <p:sldId id="263" r:id="rId13"/>
    <p:sldId id="264" r:id="rId14"/>
    <p:sldId id="265" r:id="rId15"/>
    <p:sldId id="266" r:id="rId16"/>
    <p:sldId id="267" r:id="rId17"/>
    <p:sldId id="269" r:id="rId18"/>
    <p:sldId id="268" r:id="rId19"/>
    <p:sldId id="284" r:id="rId20"/>
    <p:sldId id="270" r:id="rId21"/>
    <p:sldId id="271" r:id="rId22"/>
    <p:sldId id="274" r:id="rId23"/>
    <p:sldId id="272" r:id="rId24"/>
    <p:sldId id="273" r:id="rId25"/>
    <p:sldId id="279" r:id="rId26"/>
    <p:sldId id="278" r:id="rId27"/>
    <p:sldId id="286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2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40DF0-D9DC-AD4A-908A-73B57F5BB408}" type="datetimeFigureOut">
              <a:rPr lang="en-US" smtClean="0"/>
              <a:pPr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388BF-2592-6049-ADA9-F7C088845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filmmakermagazine.com/1348-john-walter-theater-of-war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20.png"/><Relationship Id="rId1" Type="http://schemas.microsoft.com/office/2007/relationships/media" Target="file://localhost/Users/jonewman2/Movies/Theater_of_War%20War%20Montage.mov" TargetMode="External"/><Relationship Id="rId2" Type="http://schemas.openxmlformats.org/officeDocument/2006/relationships/video" Target="file://localhost/Users/jonewman2/Movies/Theater_of_War%20War%20Montage.mov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21.png"/><Relationship Id="rId1" Type="http://schemas.microsoft.com/office/2007/relationships/media" Target="file://localhost/Users/jonewman2/Movies/Theater%20of%20War%20Streep%20Final%20Speech%203.mov" TargetMode="External"/><Relationship Id="rId2" Type="http://schemas.openxmlformats.org/officeDocument/2006/relationships/video" Target="file://localhost/Users/jonewman2/Movies/Theater%20of%20War%20Streep%20Final%20Speech%203.mov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image" Target="../media/image22.png"/><Relationship Id="rId1" Type="http://schemas.microsoft.com/office/2007/relationships/media" Target="file://localhost/Users/jonewman2/Movies/Theater_of_War%20Costumes%203.mov" TargetMode="External"/><Relationship Id="rId2" Type="http://schemas.openxmlformats.org/officeDocument/2006/relationships/video" Target="file://localhost/Users/jonewman2/Movies/Theater_of_War%20Costumes%203.mov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4514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Transitions / Comparisons</a:t>
            </a:r>
            <a:br>
              <a:rPr lang="en-US" sz="2400" dirty="0" smtClean="0"/>
            </a:br>
            <a:r>
              <a:rPr lang="en-US" sz="2400" dirty="0" smtClean="0"/>
              <a:t>Week 5 / Epic Theater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Week 6 / The Essay Film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199" y="1073964"/>
            <a:ext cx="3610333" cy="5276399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Brecht’s </a:t>
            </a:r>
            <a:r>
              <a:rPr lang="en-US" i="1" dirty="0" smtClean="0"/>
              <a:t>“epic theater</a:t>
            </a:r>
            <a:r>
              <a:rPr lang="en-US" dirty="0" smtClean="0"/>
              <a:t>” as a </a:t>
            </a:r>
            <a:r>
              <a:rPr lang="en-US" dirty="0" smtClean="0">
                <a:solidFill>
                  <a:srgbClr val="FF0000"/>
                </a:solidFill>
              </a:rPr>
              <a:t>pedagogical theater</a:t>
            </a:r>
          </a:p>
          <a:p>
            <a:pPr>
              <a:buNone/>
            </a:pPr>
            <a:r>
              <a:rPr lang="en-US" dirty="0" smtClean="0"/>
              <a:t>And thus also as </a:t>
            </a:r>
            <a:r>
              <a:rPr lang="en-US" dirty="0" smtClean="0">
                <a:solidFill>
                  <a:srgbClr val="FF0000"/>
                </a:solidFill>
              </a:rPr>
              <a:t>political theater!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MY PROPOSAL LAST TIME: The political impact of epic theater – its power to make the audience into a </a:t>
            </a:r>
            <a:r>
              <a:rPr lang="en-US" dirty="0" smtClean="0">
                <a:solidFill>
                  <a:srgbClr val="FF0000"/>
                </a:solidFill>
              </a:rPr>
              <a:t>collective of “thinking” and ACTING “human beings” off stage </a:t>
            </a:r>
            <a:r>
              <a:rPr lang="en-US" dirty="0" smtClean="0"/>
              <a:t>– may have been worth the apparently deceptive / devious behavior in which Brecht engaged – in 1947 and in 1953 in the U.S. and in East Germany…</a:t>
            </a:r>
          </a:p>
          <a:p>
            <a:pPr>
              <a:buNone/>
            </a:pPr>
            <a:r>
              <a:rPr lang="en-US" dirty="0" smtClean="0"/>
              <a:t>Canny “performance” in his testimony (HUAC / 1947) …</a:t>
            </a:r>
            <a:endParaRPr lang="en-US" dirty="0" smtClean="0">
              <a:sym typeface="Wingdings"/>
            </a:endParaRPr>
          </a:p>
          <a:p>
            <a:pPr>
              <a:buNone/>
            </a:pPr>
            <a:r>
              <a:rPr lang="en-US" dirty="0" smtClean="0">
                <a:sym typeface="Wingdings"/>
              </a:rPr>
              <a:t>And the letter to the newspaper vs. the poem after the workers’ uprising in 1953…</a:t>
            </a:r>
          </a:p>
          <a:p>
            <a:pPr>
              <a:buNone/>
            </a:pPr>
            <a:endParaRPr lang="en-US" dirty="0" smtClean="0">
              <a:sym typeface="Wingdings"/>
            </a:endParaRPr>
          </a:p>
          <a:p>
            <a:pPr>
              <a:buNone/>
            </a:pPr>
            <a:r>
              <a:rPr lang="en-US" dirty="0" smtClean="0">
                <a:sym typeface="Wingdings"/>
              </a:rPr>
              <a:t>Double-talk in the interest of continuing to produce “epic theater” in Berlin?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As a provocation to thought…</a:t>
            </a:r>
          </a:p>
          <a:p>
            <a:pPr>
              <a:buNone/>
            </a:pPr>
            <a:r>
              <a:rPr lang="en-US" dirty="0" smtClean="0">
                <a:sym typeface="Wingdings"/>
              </a:rPr>
              <a:t>And to action!   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314" y="1477089"/>
            <a:ext cx="3043671" cy="239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50" y="4083867"/>
            <a:ext cx="3102850" cy="2642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040396" y="1885020"/>
            <a:ext cx="102143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Brecht</a:t>
            </a:r>
          </a:p>
          <a:p>
            <a:r>
              <a:rPr lang="en-US" sz="1600" dirty="0"/>
              <a:t>t</a:t>
            </a:r>
            <a:r>
              <a:rPr lang="en-US" sz="1600" dirty="0" smtClean="0"/>
              <a:t>estifying</a:t>
            </a:r>
          </a:p>
          <a:p>
            <a:r>
              <a:rPr lang="en-US" sz="1600" dirty="0" smtClean="0"/>
              <a:t>In front of</a:t>
            </a:r>
          </a:p>
          <a:p>
            <a:r>
              <a:rPr lang="en-US" sz="1600" dirty="0" smtClean="0"/>
              <a:t>HUAC / in</a:t>
            </a:r>
          </a:p>
          <a:p>
            <a:r>
              <a:rPr lang="en-US" sz="1600" dirty="0" smtClean="0"/>
              <a:t>1947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067533" y="5525998"/>
            <a:ext cx="19736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 Brecht’s </a:t>
            </a:r>
          </a:p>
          <a:p>
            <a:r>
              <a:rPr lang="en-US" sz="1600" dirty="0" smtClean="0"/>
              <a:t>“doubled” response </a:t>
            </a:r>
          </a:p>
          <a:p>
            <a:r>
              <a:rPr lang="en-US" sz="1600" dirty="0" smtClean="0"/>
              <a:t>to the  1953 workers’ </a:t>
            </a:r>
          </a:p>
          <a:p>
            <a:r>
              <a:rPr lang="en-US" sz="1600" dirty="0" smtClean="0"/>
              <a:t>uprising in East Berlin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MY PROPOSAL</a:t>
            </a:r>
            <a:r>
              <a:rPr lang="en-US" sz="2000" dirty="0" smtClean="0"/>
              <a:t> (not exactly a thesis..):</a:t>
            </a:r>
            <a:br>
              <a:rPr lang="en-US" sz="2000" dirty="0" smtClean="0"/>
            </a:br>
            <a:r>
              <a:rPr lang="en-US" sz="2000" i="1" dirty="0" smtClean="0"/>
              <a:t>Brecht’s</a:t>
            </a:r>
            <a:r>
              <a:rPr lang="en-US" sz="2000" dirty="0" smtClean="0"/>
              <a:t> “political theater” in 1947 (HUAC) and 1953 (East Berlin) /</a:t>
            </a:r>
            <a:br>
              <a:rPr lang="en-US" sz="2000" dirty="0" smtClean="0"/>
            </a:br>
            <a:r>
              <a:rPr lang="en-US" sz="2000" dirty="0" smtClean="0"/>
              <a:t>The individual (Brecht) performing “</a:t>
            </a:r>
            <a:r>
              <a:rPr lang="en-US" sz="2000" dirty="0" err="1" smtClean="0"/>
              <a:t>Simplician</a:t>
            </a:r>
            <a:r>
              <a:rPr lang="en-US" sz="2000" dirty="0" smtClean="0"/>
              <a:t>” Double-Talk as a Form of </a:t>
            </a:r>
            <a:r>
              <a:rPr lang="en-US" sz="2000" dirty="0" smtClean="0">
                <a:solidFill>
                  <a:srgbClr val="FF0000"/>
                </a:solidFill>
              </a:rPr>
              <a:t>Not-Just-Personal </a:t>
            </a:r>
            <a:r>
              <a:rPr lang="en-US" sz="2000" dirty="0" smtClean="0"/>
              <a:t>Survival in the </a:t>
            </a:r>
            <a:r>
              <a:rPr lang="en-US" sz="2000" dirty="0"/>
              <a:t>P</a:t>
            </a:r>
            <a:r>
              <a:rPr lang="en-US" sz="2000" dirty="0" smtClean="0"/>
              <a:t>ost-war World?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6760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3200" dirty="0" smtClean="0"/>
              <a:t>Brecht’s 1953 Letter to </a:t>
            </a:r>
            <a:r>
              <a:rPr lang="en-US" sz="3200" u="sng" dirty="0" err="1" smtClean="0"/>
              <a:t>Neues</a:t>
            </a:r>
            <a:r>
              <a:rPr lang="en-US" sz="3200" u="sng" dirty="0" smtClean="0"/>
              <a:t> Deutschland</a:t>
            </a:r>
            <a:r>
              <a:rPr lang="en-US" sz="3200" dirty="0" smtClean="0"/>
              <a:t> newspaper</a:t>
            </a:r>
          </a:p>
          <a:p>
            <a:pPr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"History will pay its respects to the revolutionary impatience of the Socialist Unity Party of Germany. The great discussion [exchange] with the masses about the speed of socialist construction will lead to a viewing and safeguarding of the socialist achievements. At this moment I must assure you of my allegiance to the Socialist Unity Party of Germany.“ </a:t>
            </a: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	- published in East German newspaper, </a:t>
            </a:r>
            <a:r>
              <a:rPr lang="en-US" sz="3200" u="sng" dirty="0" err="1" smtClean="0"/>
              <a:t>Neues</a:t>
            </a:r>
            <a:r>
              <a:rPr lang="en-US" sz="3200" u="sng" dirty="0" smtClean="0"/>
              <a:t> Deutschland</a:t>
            </a:r>
            <a:r>
              <a:rPr lang="en-US" sz="3200" dirty="0" smtClean="0"/>
              <a:t> (</a:t>
            </a:r>
            <a:r>
              <a:rPr lang="en-US" sz="3200" u="sng" dirty="0" smtClean="0"/>
              <a:t>New Germany</a:t>
            </a:r>
            <a:r>
              <a:rPr lang="en-US" sz="3200" dirty="0" smtClean="0"/>
              <a:t>) 1953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676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Brecht’s 1953 Poem / “The Solution” 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“</a:t>
            </a:r>
            <a:r>
              <a:rPr lang="en-US" sz="1800" dirty="0" smtClean="0"/>
              <a:t>After the uprising of the 17th of June</a:t>
            </a:r>
          </a:p>
          <a:p>
            <a:pPr marL="0" indent="0">
              <a:buNone/>
            </a:pPr>
            <a:r>
              <a:rPr lang="en-US" sz="1800" dirty="0" smtClean="0"/>
              <a:t>The Secretary of the Writers’ Union</a:t>
            </a:r>
          </a:p>
          <a:p>
            <a:pPr marL="0" indent="0">
              <a:buNone/>
            </a:pPr>
            <a:r>
              <a:rPr lang="en-US" sz="1800" dirty="0" smtClean="0"/>
              <a:t>Had leaflets distributed in the </a:t>
            </a:r>
            <a:r>
              <a:rPr lang="en-US" sz="1800" dirty="0" err="1" smtClean="0"/>
              <a:t>Stalinallee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Stating that the people</a:t>
            </a:r>
          </a:p>
          <a:p>
            <a:pPr marL="0" indent="0">
              <a:buNone/>
            </a:pPr>
            <a:r>
              <a:rPr lang="en-US" sz="1800" dirty="0" smtClean="0"/>
              <a:t>Had forfeited the confidence of the government</a:t>
            </a:r>
          </a:p>
          <a:p>
            <a:pPr marL="0" indent="0">
              <a:buNone/>
            </a:pPr>
            <a:r>
              <a:rPr lang="en-US" sz="1800" dirty="0" smtClean="0"/>
              <a:t>And could win it back only</a:t>
            </a:r>
          </a:p>
          <a:p>
            <a:pPr marL="0" indent="0">
              <a:buNone/>
            </a:pPr>
            <a:r>
              <a:rPr lang="en-US" sz="1800" dirty="0" smtClean="0"/>
              <a:t>By redoubled efforts. Would it not be easier</a:t>
            </a:r>
          </a:p>
          <a:p>
            <a:pPr marL="0" indent="0">
              <a:buNone/>
            </a:pPr>
            <a:r>
              <a:rPr lang="en-US" sz="1800" dirty="0" smtClean="0"/>
              <a:t>In that case for the government</a:t>
            </a:r>
          </a:p>
          <a:p>
            <a:pPr marL="0" indent="0">
              <a:buNone/>
            </a:pPr>
            <a:r>
              <a:rPr lang="en-US" sz="1800" dirty="0" smtClean="0"/>
              <a:t>To dissolve the people</a:t>
            </a:r>
          </a:p>
          <a:p>
            <a:pPr marL="0" indent="0">
              <a:buNone/>
            </a:pPr>
            <a:r>
              <a:rPr lang="en-US" sz="1800" dirty="0" smtClean="0"/>
              <a:t>And elect another?”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83281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How? </a:t>
            </a:r>
            <a:br>
              <a:rPr lang="en-US" sz="2000" dirty="0" smtClean="0"/>
            </a:br>
            <a:r>
              <a:rPr lang="en-US" sz="2000" dirty="0" smtClean="0"/>
              <a:t>The Survival of Brecht’s </a:t>
            </a:r>
            <a:r>
              <a:rPr lang="en-US" sz="2000" i="1" dirty="0" smtClean="0">
                <a:solidFill>
                  <a:srgbClr val="FF0000"/>
                </a:solidFill>
              </a:rPr>
              <a:t>Theater</a:t>
            </a:r>
            <a:r>
              <a:rPr lang="en-US" sz="2000" dirty="0" smtClean="0"/>
              <a:t>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err="1" smtClean="0"/>
              <a:t>The</a:t>
            </a:r>
            <a:r>
              <a:rPr lang="en-US" sz="2000" dirty="0" smtClean="0"/>
              <a:t> Berliner Ensemble  / Company established, with the support of the East German government, in 1949 / move into Theater am </a:t>
            </a:r>
            <a:r>
              <a:rPr lang="en-US" sz="2000" dirty="0" err="1" smtClean="0"/>
              <a:t>Schiffbauerdamm</a:t>
            </a:r>
            <a:r>
              <a:rPr lang="en-US" sz="2000" dirty="0" smtClean="0"/>
              <a:t> in 1954 / Where it still is today!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7199" y="6040888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Theater am </a:t>
            </a:r>
            <a:r>
              <a:rPr lang="en-US" dirty="0" err="1" smtClean="0"/>
              <a:t>Schiffbauerdamm</a:t>
            </a:r>
            <a:r>
              <a:rPr lang="en-US" dirty="0" smtClean="0"/>
              <a:t> / 1964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r="53731" b="26643"/>
          <a:stretch>
            <a:fillRect/>
          </a:stretch>
        </p:blipFill>
        <p:spPr>
          <a:xfrm>
            <a:off x="720991" y="1982223"/>
            <a:ext cx="2987660" cy="35466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2526" y="1982223"/>
            <a:ext cx="2657915" cy="35466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04783" y="5788850"/>
            <a:ext cx="3582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Berliner Ensemble today / The next </a:t>
            </a:r>
          </a:p>
          <a:p>
            <a:r>
              <a:rPr lang="en-US" sz="1600" dirty="0" smtClean="0"/>
              <a:t>performance of </a:t>
            </a:r>
            <a:r>
              <a:rPr lang="en-US" sz="1600" u="sng" dirty="0" smtClean="0"/>
              <a:t>Mother Courage and her</a:t>
            </a:r>
          </a:p>
          <a:p>
            <a:r>
              <a:rPr lang="en-US" sz="1600" u="sng" dirty="0" smtClean="0"/>
              <a:t>Children</a:t>
            </a:r>
            <a:r>
              <a:rPr lang="en-US" sz="1600" dirty="0" smtClean="0"/>
              <a:t> is this Saturday, 15 Nov., 2014!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From Week 5: Brecht’s “Epic Theater” (1930s-1950s) </a:t>
            </a:r>
            <a:r>
              <a:rPr lang="en-US" sz="2400" dirty="0" err="1" smtClean="0">
                <a:sym typeface="Wingdings"/>
              </a:rPr>
              <a:t></a:t>
            </a:r>
            <a:r>
              <a:rPr lang="en-US" sz="2400" dirty="0" smtClean="0">
                <a:sym typeface="Wingdings"/>
              </a:rPr>
              <a:t> Weeks 6 and 7: </a:t>
            </a:r>
            <a:r>
              <a:rPr lang="en-US" sz="2400" dirty="0" smtClean="0"/>
              <a:t>John Walter’s “Essay Film,” “Theater of War” (2008)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532300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857" dirty="0" smtClean="0"/>
              <a:t>LAST WEEK:</a:t>
            </a:r>
          </a:p>
          <a:p>
            <a:pPr>
              <a:buNone/>
            </a:pPr>
            <a:r>
              <a:rPr lang="en-US" sz="2857" dirty="0" smtClean="0"/>
              <a:t>“We need </a:t>
            </a:r>
            <a:r>
              <a:rPr lang="en-US" sz="2857" dirty="0" smtClean="0">
                <a:solidFill>
                  <a:srgbClr val="FF0000"/>
                </a:solidFill>
              </a:rPr>
              <a:t>a type of theater </a:t>
            </a:r>
            <a:r>
              <a:rPr lang="en-US" sz="2857" dirty="0" smtClean="0"/>
              <a:t>which not only releases the feelings, insights and impulses possible within the particular historical field of human relations in which the action takes place, </a:t>
            </a:r>
            <a:r>
              <a:rPr lang="en-US" sz="2857" dirty="0" smtClean="0">
                <a:solidFill>
                  <a:srgbClr val="FFFFFF"/>
                </a:solidFill>
              </a:rPr>
              <a:t>but [also] </a:t>
            </a:r>
            <a:r>
              <a:rPr lang="en-US" sz="2857" dirty="0" smtClean="0">
                <a:solidFill>
                  <a:srgbClr val="FF0000"/>
                </a:solidFill>
              </a:rPr>
              <a:t>employs and encourages those thoughts and feelings which help transform [that] field [of human relations]</a:t>
            </a:r>
            <a:r>
              <a:rPr lang="en-US" sz="2857" dirty="0" smtClean="0">
                <a:solidFill>
                  <a:srgbClr val="FFFFFF"/>
                </a:solidFill>
              </a:rPr>
              <a:t> </a:t>
            </a:r>
            <a:r>
              <a:rPr lang="en-US" sz="2857" dirty="0" smtClean="0"/>
              <a:t>itself.” </a:t>
            </a:r>
          </a:p>
          <a:p>
            <a:pPr>
              <a:buNone/>
            </a:pPr>
            <a:r>
              <a:rPr lang="en-US" sz="2857" i="1" dirty="0" smtClean="0"/>
              <a:t>			- </a:t>
            </a:r>
            <a:r>
              <a:rPr lang="en-US" sz="2857" dirty="0" smtClean="0"/>
              <a:t>Brecht, </a:t>
            </a:r>
            <a:r>
              <a:rPr lang="en-US" sz="2857" u="sng" dirty="0" smtClean="0"/>
              <a:t>Small </a:t>
            </a:r>
            <a:r>
              <a:rPr lang="en-US" sz="2857" u="sng" dirty="0" err="1" smtClean="0"/>
              <a:t>Organon</a:t>
            </a:r>
            <a:r>
              <a:rPr lang="en-US" sz="2857" u="sng" dirty="0" smtClean="0"/>
              <a:t> for Theate</a:t>
            </a:r>
            <a:r>
              <a:rPr lang="en-US" sz="2857" dirty="0" smtClean="0"/>
              <a:t>r (1948 / 1949)</a:t>
            </a:r>
          </a:p>
          <a:p>
            <a:pPr>
              <a:buNone/>
            </a:pPr>
            <a:endParaRPr lang="en-US" sz="2857" dirty="0" smtClean="0"/>
          </a:p>
          <a:p>
            <a:pPr>
              <a:buNone/>
            </a:pPr>
            <a:r>
              <a:rPr lang="en-US" sz="2857" dirty="0" smtClean="0"/>
              <a:t>Where is </a:t>
            </a:r>
            <a:r>
              <a:rPr lang="en-US" sz="2857" dirty="0" smtClean="0">
                <a:solidFill>
                  <a:srgbClr val="FF0000"/>
                </a:solidFill>
              </a:rPr>
              <a:t>political agency </a:t>
            </a:r>
            <a:r>
              <a:rPr lang="en-US" sz="2857" dirty="0" smtClean="0"/>
              <a:t>in the case of epic theater?</a:t>
            </a:r>
          </a:p>
          <a:p>
            <a:pPr>
              <a:buNone/>
            </a:pPr>
            <a:r>
              <a:rPr lang="en-US" sz="2857" i="1" dirty="0" err="1" smtClean="0"/>
              <a:t>Idealiter</a:t>
            </a:r>
            <a:r>
              <a:rPr lang="en-US" sz="2857" dirty="0" smtClean="0"/>
              <a:t> (ideally…) </a:t>
            </a:r>
            <a:r>
              <a:rPr lang="en-US" sz="2857" dirty="0" err="1" smtClean="0">
                <a:sym typeface="Wingdings"/>
              </a:rPr>
              <a:t></a:t>
            </a:r>
            <a:r>
              <a:rPr lang="en-US" sz="2857" dirty="0" smtClean="0">
                <a:sym typeface="Wingdings"/>
              </a:rPr>
              <a:t> off-stage  = in the audience’s agency (rather than in the characters in the play)</a:t>
            </a:r>
          </a:p>
          <a:p>
            <a:pPr>
              <a:buNone/>
            </a:pPr>
            <a:endParaRPr lang="en-US" sz="2581" dirty="0" smtClean="0">
              <a:sym typeface="Wingdings"/>
            </a:endParaRP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532300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>
                <a:sym typeface="Wingdings"/>
              </a:rPr>
              <a:t>OUR QUESTIONS THIS WEEK (and next): </a:t>
            </a:r>
            <a:endParaRPr lang="en-US" sz="1600" dirty="0" smtClean="0">
              <a:solidFill>
                <a:srgbClr val="FF0000"/>
              </a:solidFill>
              <a:sym typeface="Wingdings"/>
            </a:endParaRPr>
          </a:p>
          <a:p>
            <a:pPr marL="457200" indent="-457200">
              <a:buAutoNum type="arabicPeriod"/>
            </a:pP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Where is – and what is – (political) agency in the essay film?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NB ( = </a:t>
            </a:r>
            <a:r>
              <a:rPr lang="en-US" sz="1600" u="sng" dirty="0" smtClean="0">
                <a:sym typeface="Wingdings"/>
              </a:rPr>
              <a:t>nota </a:t>
            </a:r>
            <a:r>
              <a:rPr lang="en-US" sz="1600" u="sng" dirty="0" err="1" smtClean="0">
                <a:sym typeface="Wingdings"/>
              </a:rPr>
              <a:t>bene</a:t>
            </a:r>
            <a:r>
              <a:rPr lang="en-US" sz="1600" dirty="0" smtClean="0">
                <a:sym typeface="Wingdings"/>
              </a:rPr>
              <a:t>; Latin: “Take good note” / “Pay special attention!”) </a:t>
            </a:r>
            <a:r>
              <a:rPr lang="en-US" sz="1600" dirty="0" err="1" smtClean="0">
                <a:sym typeface="Wingdings"/>
              </a:rPr>
              <a:t></a:t>
            </a:r>
            <a:r>
              <a:rPr lang="en-US" sz="1600" dirty="0" smtClean="0">
                <a:sym typeface="Wingdings"/>
              </a:rPr>
              <a:t> Our answer may be related to issues of genre and to </a:t>
            </a: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the location of agency (in collectives or individuals)!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Remember: I said I was interested in the </a:t>
            </a: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agency of the “cultural worker”… 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(the playwright / poet / film maker / the student…)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2. What kind of history do we see in the essay film? / Whose history? / From which point of view?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Is the act of </a:t>
            </a: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thinking critically about history </a:t>
            </a:r>
            <a:r>
              <a:rPr lang="en-US" sz="1600" dirty="0" smtClean="0">
                <a:sym typeface="Wingdings"/>
              </a:rPr>
              <a:t>‘agency-enhancing’, so to speak…? </a:t>
            </a:r>
            <a:endParaRPr lang="en-US" sz="16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The Cultural Worker: From Brecht to Walter /</a:t>
            </a:r>
            <a:br>
              <a:rPr lang="en-US" sz="3200" dirty="0" smtClean="0"/>
            </a:br>
            <a:r>
              <a:rPr lang="en-US" sz="3200" dirty="0" smtClean="0"/>
              <a:t>Is filmmaker / director John Walter difficult to see in this film?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3453"/>
            <a:ext cx="2794000" cy="4076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187" y="1828880"/>
            <a:ext cx="4022613" cy="400127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84955" y="3406325"/>
            <a:ext cx="65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ym typeface="Wingdings"/>
              </a:rPr>
              <a:t>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6003155"/>
            <a:ext cx="2695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(1898-1956)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543346" y="6003155"/>
            <a:ext cx="219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Walter (</a:t>
            </a:r>
            <a:r>
              <a:rPr lang="en-US" dirty="0" err="1" smtClean="0"/>
              <a:t>b</a:t>
            </a:r>
            <a:r>
              <a:rPr lang="en-US" dirty="0" smtClean="0"/>
              <a:t>. 1961)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43347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Yes! </a:t>
            </a:r>
            <a:br>
              <a:rPr lang="en-US" sz="3200" dirty="0" smtClean="0"/>
            </a:br>
            <a:r>
              <a:rPr lang="en-US" sz="3200" dirty="0" smtClean="0"/>
              <a:t>The Problem of Star Power….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43000"/>
            <a:ext cx="1920203" cy="2801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881" y="3524241"/>
            <a:ext cx="2090150" cy="20790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99911" y="3144715"/>
            <a:ext cx="652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ym typeface="Wingdings"/>
              </a:rPr>
              <a:t>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94979" y="4152659"/>
            <a:ext cx="1496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</a:t>
            </a:r>
          </a:p>
          <a:p>
            <a:r>
              <a:rPr lang="en-US" dirty="0" smtClean="0"/>
              <a:t>(1898-1956)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70344" y="5774913"/>
            <a:ext cx="2197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Walter (</a:t>
            </a:r>
            <a:r>
              <a:rPr lang="en-US" dirty="0" err="1" smtClean="0"/>
              <a:t>b</a:t>
            </a:r>
            <a:r>
              <a:rPr lang="en-US" dirty="0" smtClean="0"/>
              <a:t>. 1961)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rcRect l="25179" r="23317"/>
          <a:stretch>
            <a:fillRect/>
          </a:stretch>
        </p:blipFill>
        <p:spPr>
          <a:xfrm>
            <a:off x="3152732" y="1688657"/>
            <a:ext cx="3015499" cy="32933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99911" y="5341693"/>
            <a:ext cx="37198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MERYL STREEP (</a:t>
            </a:r>
            <a:r>
              <a:rPr lang="en-US" sz="2800" dirty="0" err="1" smtClean="0"/>
              <a:t>b</a:t>
            </a:r>
            <a:r>
              <a:rPr lang="en-US" sz="2800" dirty="0" smtClean="0"/>
              <a:t>. 1949)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6384213" y="4798990"/>
            <a:ext cx="486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ym typeface="Wingdings"/>
              </a:rPr>
              <a:t>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59747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Thus, we have to pay special attention to Walter’s </a:t>
            </a:r>
            <a:r>
              <a:rPr lang="en-US" sz="2000" dirty="0" smtClean="0">
                <a:solidFill>
                  <a:srgbClr val="FF0000"/>
                </a:solidFill>
              </a:rPr>
              <a:t>“shaping hand” </a:t>
            </a:r>
            <a:r>
              <a:rPr lang="en-US" sz="2000" dirty="0" smtClean="0"/>
              <a:t>in “Theater of War” (2008) / His </a:t>
            </a:r>
            <a:r>
              <a:rPr lang="en-US" sz="2000" dirty="0" smtClean="0">
                <a:solidFill>
                  <a:srgbClr val="FF0000"/>
                </a:solidFill>
              </a:rPr>
              <a:t>“staging” </a:t>
            </a:r>
            <a:r>
              <a:rPr lang="en-US" sz="2000" dirty="0" smtClean="0"/>
              <a:t>in the film of </a:t>
            </a:r>
            <a:r>
              <a:rPr lang="en-US" sz="2000" dirty="0" smtClean="0">
                <a:solidFill>
                  <a:srgbClr val="FF0000"/>
                </a:solidFill>
              </a:rPr>
              <a:t>“dialogues” </a:t>
            </a:r>
            <a:r>
              <a:rPr lang="en-US" sz="2000" dirty="0" smtClean="0"/>
              <a:t>1. between productions of </a:t>
            </a:r>
            <a:r>
              <a:rPr lang="en-US" sz="2000" u="sng" dirty="0" smtClean="0"/>
              <a:t>Mother Courage and her Children</a:t>
            </a:r>
            <a:r>
              <a:rPr lang="en-US" sz="2000" dirty="0" smtClean="0"/>
              <a:t> (1949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2006), 2. between the theater and the streets, and 3. between the “histories” (of war and the state) being told both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in</a:t>
            </a:r>
            <a:r>
              <a:rPr lang="en-US" sz="2000" dirty="0" smtClean="0">
                <a:sym typeface="Wingdings"/>
              </a:rPr>
              <a:t> and by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this essay film!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63827"/>
            <a:ext cx="4038600" cy="266473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“I was trying to create </a:t>
            </a:r>
            <a:r>
              <a:rPr lang="en-US" sz="1800" dirty="0" smtClean="0">
                <a:solidFill>
                  <a:srgbClr val="FF0000"/>
                </a:solidFill>
              </a:rPr>
              <a:t>a dialogue between the 21st century production and the 1949 production, between what’s going on inside the theater and outside the theater</a:t>
            </a:r>
            <a:r>
              <a:rPr lang="en-US" sz="1800" dirty="0" smtClean="0"/>
              <a:t>, between the ideas that influenced Brecht and Brecht influencing other artists, </a:t>
            </a:r>
            <a:r>
              <a:rPr lang="en-US" sz="1800" dirty="0" smtClean="0">
                <a:solidFill>
                  <a:srgbClr val="FF0000"/>
                </a:solidFill>
              </a:rPr>
              <a:t>the balance between learning and entertaining</a:t>
            </a:r>
            <a:r>
              <a:rPr lang="en-US" sz="1800" dirty="0" smtClean="0"/>
              <a:t>. Also, for myself, </a:t>
            </a:r>
            <a:r>
              <a:rPr lang="en-US" sz="1800" dirty="0" smtClean="0">
                <a:solidFill>
                  <a:srgbClr val="FF0000"/>
                </a:solidFill>
              </a:rPr>
              <a:t>I was wanting to explore what I could do as a filmmaker, </a:t>
            </a:r>
            <a:r>
              <a:rPr lang="en-US" sz="1800" dirty="0" smtClean="0"/>
              <a:t>how much I could fit into a movie.”</a:t>
            </a:r>
          </a:p>
          <a:p>
            <a:pPr>
              <a:buNone/>
            </a:pPr>
            <a:r>
              <a:rPr lang="en-US" sz="1800" dirty="0" smtClean="0"/>
              <a:t>			- JOHN WALTER, “Interview,” </a:t>
            </a:r>
            <a:r>
              <a:rPr lang="en-US" sz="1800" u="sng" dirty="0" smtClean="0"/>
              <a:t>Filmmaker Magazine</a:t>
            </a:r>
            <a:r>
              <a:rPr lang="en-US" sz="1800" dirty="0" smtClean="0"/>
              <a:t> (December, 2008)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163827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“Those protests were happening a couple of blocks away from the theater. We would shoot a rehearsal and then walk two or three blocks to Union Square, so they were happening on the street right outside the theater. </a:t>
            </a:r>
            <a:r>
              <a:rPr lang="en-US" sz="1800" dirty="0" smtClean="0">
                <a:solidFill>
                  <a:srgbClr val="FF0000"/>
                </a:solidFill>
              </a:rPr>
              <a:t>I’d always imagined in the film that we’re watching what’s happening inside the theater and then we would go to the window and see what’s happening on the streets too.</a:t>
            </a:r>
            <a:r>
              <a:rPr lang="en-US" sz="1800" dirty="0" smtClean="0"/>
              <a:t> 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What’s happening </a:t>
            </a:r>
            <a:r>
              <a:rPr lang="en-US" sz="1800" dirty="0" smtClean="0">
                <a:solidFill>
                  <a:srgbClr val="FF0000"/>
                </a:solidFill>
              </a:rPr>
              <a:t>on stage </a:t>
            </a:r>
            <a:r>
              <a:rPr lang="en-US" sz="1800" dirty="0" smtClean="0"/>
              <a:t>is in dialogue with what’s happening </a:t>
            </a:r>
            <a:r>
              <a:rPr lang="en-US" sz="1800" dirty="0" smtClean="0">
                <a:solidFill>
                  <a:srgbClr val="FF0000"/>
                </a:solidFill>
              </a:rPr>
              <a:t>off stage</a:t>
            </a:r>
            <a:r>
              <a:rPr lang="en-US" sz="1800" dirty="0" smtClean="0"/>
              <a:t>.”</a:t>
            </a:r>
          </a:p>
          <a:p>
            <a:pPr>
              <a:buNone/>
            </a:pPr>
            <a:r>
              <a:rPr lang="en-US" sz="1800" dirty="0" smtClean="0"/>
              <a:t>			</a:t>
            </a:r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 smtClean="0"/>
              <a:t>By this time, you’re all thinking…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“What the heck is an ‘essay film’?”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55696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From Stage Play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Cinema (Film / Movies)</a:t>
            </a:r>
            <a:br>
              <a:rPr lang="en-US" sz="2000" dirty="0" smtClean="0">
                <a:sym typeface="Wingdings"/>
              </a:rPr>
            </a:br>
            <a:r>
              <a:rPr lang="en-US" sz="2000" dirty="0" smtClean="0">
                <a:sym typeface="Wingdings"/>
              </a:rPr>
              <a:t>STEP #1: READ “Analyzing Film” (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Kurt </a:t>
            </a:r>
            <a:r>
              <a:rPr lang="en-US" sz="2000" dirty="0" err="1" smtClean="0">
                <a:solidFill>
                  <a:srgbClr val="FF0000"/>
                </a:solidFill>
                <a:sym typeface="Wingdings"/>
              </a:rPr>
              <a:t>Buhanan</a:t>
            </a:r>
            <a:r>
              <a:rPr lang="en-US" sz="2000" dirty="0" smtClean="0">
                <a:sym typeface="Wingdings"/>
              </a:rPr>
              <a:t>) in HCC “Writer’s Handbook”! / Then (step #2) think about…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98696"/>
            <a:ext cx="4038600" cy="482929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Brecht, </a:t>
            </a:r>
            <a:r>
              <a:rPr lang="en-US" u="sng" dirty="0" smtClean="0"/>
              <a:t>Mother Courage and her Children</a:t>
            </a:r>
            <a:r>
              <a:rPr lang="en-US" dirty="0" smtClean="0"/>
              <a:t> (1939 / 1941 / 1949 / 2014)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 “epic theater,” the play is staged </a:t>
            </a:r>
            <a:r>
              <a:rPr lang="en-US" dirty="0" smtClean="0">
                <a:solidFill>
                  <a:srgbClr val="FF0000"/>
                </a:solidFill>
              </a:rPr>
              <a:t>with actors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in front of (or, in innovative productions, down in and among) a live audience…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It is thus the audience that often has the privileged point of view…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From which to </a:t>
            </a:r>
            <a:r>
              <a:rPr lang="en-US" dirty="0" smtClean="0">
                <a:solidFill>
                  <a:srgbClr val="FF0000"/>
                </a:solidFill>
              </a:rPr>
              <a:t>“think about” the history </a:t>
            </a:r>
            <a:r>
              <a:rPr lang="en-US" i="1" dirty="0" smtClean="0">
                <a:solidFill>
                  <a:srgbClr val="FF0000"/>
                </a:solidFill>
              </a:rPr>
              <a:t>in the play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and the </a:t>
            </a:r>
            <a:r>
              <a:rPr lang="en-US" dirty="0" smtClean="0">
                <a:solidFill>
                  <a:srgbClr val="FF0000"/>
                </a:solidFill>
              </a:rPr>
              <a:t>history </a:t>
            </a:r>
            <a:r>
              <a:rPr lang="en-US" i="1" dirty="0" smtClean="0">
                <a:solidFill>
                  <a:srgbClr val="FF0000"/>
                </a:solidFill>
              </a:rPr>
              <a:t>of the play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(the history of the context in which it is produced)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Remember the German women in the audience of the 1949 Berlin production…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98696"/>
            <a:ext cx="4038600" cy="5257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Cinema / film / the movies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Also actors </a:t>
            </a:r>
            <a:r>
              <a:rPr lang="en-US" sz="1600" dirty="0" smtClean="0">
                <a:solidFill>
                  <a:srgbClr val="FF0000"/>
                </a:solidFill>
              </a:rPr>
              <a:t>(in “narrative cinema”) </a:t>
            </a:r>
            <a:r>
              <a:rPr lang="en-US" sz="1600" dirty="0" smtClean="0"/>
              <a:t>and for an audience (or multiple audiences) / also produced and “consumed” (viewed) in specific contexts and times…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But a different medium </a:t>
            </a:r>
            <a:r>
              <a:rPr lang="en-US" sz="1600" dirty="0" err="1" smtClean="0">
                <a:sym typeface="Wingdings"/>
              </a:rPr>
              <a:t></a:t>
            </a:r>
            <a:r>
              <a:rPr lang="en-US" sz="1600" dirty="0" smtClean="0">
                <a:sym typeface="Wingdings"/>
              </a:rPr>
              <a:t> and thus a different “mediation” of the story…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The camera can often see things – and show us things – that we could not see without it / things that could not be re-presented on a stage…</a:t>
            </a:r>
          </a:p>
          <a:p>
            <a:pPr>
              <a:buNone/>
            </a:pPr>
            <a:r>
              <a:rPr lang="en-US" sz="1600" dirty="0" smtClean="0">
                <a:sym typeface="Wingdings"/>
              </a:rPr>
              <a:t>A high-speed car chase / flashbacks / the interior of a dark, closed space / a fly-over of the bombed out </a:t>
            </a:r>
            <a:r>
              <a:rPr lang="en-US" sz="1600" dirty="0">
                <a:sym typeface="Wingdings"/>
              </a:rPr>
              <a:t>c</a:t>
            </a:r>
            <a:r>
              <a:rPr lang="en-US" sz="1600" dirty="0" smtClean="0">
                <a:sym typeface="Wingdings"/>
              </a:rPr>
              <a:t>ity of Berlin (historical footage used by Walter) </a:t>
            </a:r>
            <a:r>
              <a:rPr lang="en-US" sz="1600" dirty="0" err="1" smtClean="0">
                <a:sym typeface="Wingdings"/>
              </a:rPr>
              <a:t></a:t>
            </a:r>
            <a:r>
              <a:rPr lang="en-US" sz="1600" dirty="0" smtClean="0">
                <a:sym typeface="Wingdings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see </a:t>
            </a:r>
            <a:r>
              <a:rPr lang="en-US" sz="1600" dirty="0" err="1" smtClean="0">
                <a:solidFill>
                  <a:srgbClr val="FF0000"/>
                </a:solidFill>
                <a:sym typeface="Wingdings"/>
              </a:rPr>
              <a:t>Buhanan’s</a:t>
            </a:r>
            <a:r>
              <a:rPr lang="en-US" sz="1600" dirty="0" smtClean="0">
                <a:solidFill>
                  <a:srgbClr val="FF0000"/>
                </a:solidFill>
                <a:sym typeface="Wingdings"/>
              </a:rPr>
              <a:t> cool reading of this shot in “Theater of War”!)</a:t>
            </a:r>
          </a:p>
          <a:p>
            <a:pPr>
              <a:buNone/>
            </a:pPr>
            <a:endParaRPr lang="en-US" sz="2000" dirty="0" smtClean="0">
              <a:sym typeface="Wingding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228" y="-20011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Film Genres #1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634"/>
            <a:ext cx="4038600" cy="6072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/>
              <a:t>Just as there are </a:t>
            </a:r>
            <a:r>
              <a:rPr lang="en-US" sz="2000" dirty="0" smtClean="0">
                <a:solidFill>
                  <a:srgbClr val="FF0000"/>
                </a:solidFill>
              </a:rPr>
              <a:t>different genres of literary texts</a:t>
            </a:r>
            <a:r>
              <a:rPr lang="en-US" sz="2000" dirty="0" smtClean="0"/>
              <a:t> (epic, elegy, picaresque, “epic theater”), there are </a:t>
            </a:r>
            <a:r>
              <a:rPr lang="en-US" sz="2000" dirty="0" smtClean="0">
                <a:solidFill>
                  <a:srgbClr val="FF0000"/>
                </a:solidFill>
              </a:rPr>
              <a:t>different film genres…</a:t>
            </a:r>
          </a:p>
          <a:p>
            <a:pPr>
              <a:buNone/>
            </a:pPr>
            <a:endParaRPr lang="en-US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000" dirty="0" smtClean="0"/>
              <a:t>You know them </a:t>
            </a:r>
            <a:r>
              <a:rPr lang="en-US" sz="2000" dirty="0" err="1" smtClean="0">
                <a:sym typeface="Wingdings"/>
              </a:rPr>
              <a:t></a:t>
            </a:r>
            <a:r>
              <a:rPr lang="en-US" sz="2000" dirty="0" smtClean="0">
                <a:sym typeface="Wingdings"/>
              </a:rPr>
              <a:t> action films, romantic comedies, science fiction, anime, the western, horror, noir, the musical…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There are also </a:t>
            </a:r>
            <a:r>
              <a:rPr lang="en-US" sz="2000" dirty="0" smtClean="0">
                <a:sym typeface="Wingdings"/>
              </a:rPr>
              <a:t>several “historical” film genres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that “mediate” our access to the </a:t>
            </a:r>
            <a:r>
              <a:rPr lang="en-US" sz="2000" u="sng" dirty="0" smtClean="0">
                <a:solidFill>
                  <a:srgbClr val="FF0000"/>
                </a:solidFill>
                <a:sym typeface="Wingdings"/>
              </a:rPr>
              <a:t>res </a:t>
            </a:r>
            <a:r>
              <a:rPr lang="en-US" sz="2000" u="sng" dirty="0" err="1" smtClean="0">
                <a:solidFill>
                  <a:srgbClr val="FF0000"/>
                </a:solidFill>
                <a:sym typeface="Wingdings"/>
              </a:rPr>
              <a:t>gestae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 of the past as “story”…</a:t>
            </a:r>
            <a:endParaRPr lang="en-US" sz="2000" dirty="0" smtClean="0">
              <a:sym typeface="Wingdings"/>
            </a:endParaRP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“Epic historical drama” - “Ben </a:t>
            </a:r>
            <a:r>
              <a:rPr lang="en-US" sz="2000" dirty="0" err="1" smtClean="0">
                <a:sym typeface="Wingdings"/>
              </a:rPr>
              <a:t>Hur</a:t>
            </a:r>
            <a:r>
              <a:rPr lang="en-US" sz="2000" dirty="0" smtClean="0">
                <a:sym typeface="Wingdings"/>
              </a:rPr>
              <a:t>” (dir. Wyler) (1959)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“Epic romantic disaster” - “Titanic” (dir. Cameron) (1997)</a:t>
            </a:r>
          </a:p>
          <a:p>
            <a:pPr>
              <a:buNone/>
            </a:pPr>
            <a:r>
              <a:rPr lang="en-US" sz="2000" dirty="0" smtClean="0">
                <a:sym typeface="Wingdings"/>
              </a:rPr>
              <a:t>“Biopic” – “Elizabeth” (dir. </a:t>
            </a:r>
            <a:r>
              <a:rPr lang="en-US" sz="2000" dirty="0" err="1" smtClean="0">
                <a:sym typeface="Wingdings"/>
              </a:rPr>
              <a:t>Kapur</a:t>
            </a:r>
            <a:r>
              <a:rPr lang="en-US" sz="2000" dirty="0" smtClean="0">
                <a:sym typeface="Wingdings"/>
              </a:rPr>
              <a:t>) (1998)</a:t>
            </a:r>
          </a:p>
          <a:p>
            <a:pPr>
              <a:buNone/>
            </a:pP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942890"/>
            <a:ext cx="2122828" cy="322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28" y="1297326"/>
            <a:ext cx="2171418" cy="313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b="7915"/>
          <a:stretch>
            <a:fillRect/>
          </a:stretch>
        </p:blipFill>
        <p:spPr>
          <a:xfrm>
            <a:off x="5197639" y="3643383"/>
            <a:ext cx="2224692" cy="2726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6228" y="-20011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Film Genres #2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97634"/>
            <a:ext cx="4038600" cy="607205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000" dirty="0" smtClean="0">
                <a:sym typeface="Wingdings"/>
              </a:rPr>
              <a:t>“Epic historical drama” / “Epic romantic disaster” / “Biopic”…</a:t>
            </a:r>
          </a:p>
          <a:p>
            <a:pPr>
              <a:buNone/>
            </a:pPr>
            <a:endParaRPr lang="en-US" sz="2000" dirty="0" smtClean="0">
              <a:sym typeface="Wingdings"/>
            </a:endParaRPr>
          </a:p>
          <a:p>
            <a:pPr>
              <a:buNone/>
            </a:pPr>
            <a:r>
              <a:rPr lang="en-US" sz="2000" dirty="0" smtClean="0">
                <a:sym typeface="Wingdings"/>
              </a:rPr>
              <a:t>These are all forms of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narrative cinema </a:t>
            </a:r>
            <a:r>
              <a:rPr lang="en-US" sz="2000" dirty="0" smtClean="0">
                <a:sym typeface="Wingdings"/>
              </a:rPr>
              <a:t>in which</a:t>
            </a:r>
            <a:r>
              <a:rPr lang="en-US" sz="2000" dirty="0" smtClean="0"/>
              <a:t> the events of the past </a:t>
            </a:r>
            <a:r>
              <a:rPr lang="en-US" sz="2000" dirty="0" smtClean="0">
                <a:solidFill>
                  <a:srgbClr val="FF0000"/>
                </a:solidFill>
              </a:rPr>
              <a:t>unfold as story, </a:t>
            </a:r>
            <a:r>
              <a:rPr lang="en-US" sz="2000" dirty="0" smtClean="0"/>
              <a:t>as part of a coherent </a:t>
            </a:r>
            <a:r>
              <a:rPr lang="en-US" sz="2000" dirty="0" smtClean="0">
                <a:solidFill>
                  <a:srgbClr val="FF0000"/>
                </a:solidFill>
              </a:rPr>
              <a:t>plot</a:t>
            </a:r>
            <a:r>
              <a:rPr lang="en-US" sz="2000" dirty="0" smtClean="0"/>
              <a:t> in which the </a:t>
            </a:r>
            <a:r>
              <a:rPr lang="en-US" sz="2000" dirty="0" smtClean="0">
                <a:solidFill>
                  <a:srgbClr val="FF0000"/>
                </a:solidFill>
              </a:rPr>
              <a:t>characters act with clear motivation</a:t>
            </a:r>
            <a:r>
              <a:rPr lang="en-US" sz="2000" dirty="0" smtClean="0"/>
              <a:t> in a given </a:t>
            </a:r>
            <a:r>
              <a:rPr lang="en-US" sz="2000" dirty="0" smtClean="0">
                <a:solidFill>
                  <a:srgbClr val="FF0000"/>
                </a:solidFill>
              </a:rPr>
              <a:t>context</a:t>
            </a:r>
            <a:r>
              <a:rPr lang="en-US" sz="2000" dirty="0" smtClean="0"/>
              <a:t> / </a:t>
            </a:r>
            <a:r>
              <a:rPr lang="en-US" sz="2000" dirty="0" smtClean="0">
                <a:solidFill>
                  <a:srgbClr val="FF0000"/>
                </a:solidFill>
              </a:rPr>
              <a:t>cause-and-effect </a:t>
            </a:r>
            <a:r>
              <a:rPr lang="en-US" sz="2000" dirty="0" smtClean="0"/>
              <a:t>structure / the action articulates a theme </a:t>
            </a:r>
            <a:r>
              <a:rPr lang="en-US" sz="2000" dirty="0" smtClean="0">
                <a:solidFill>
                  <a:srgbClr val="FF0000"/>
                </a:solidFill>
              </a:rPr>
              <a:t>in an apparently “realistic” way, </a:t>
            </a:r>
            <a:r>
              <a:rPr lang="en-US" sz="2000" dirty="0" smtClean="0"/>
              <a:t>“as if” </a:t>
            </a:r>
            <a:r>
              <a:rPr lang="en-US" sz="2000" dirty="0" smtClean="0">
                <a:solidFill>
                  <a:srgbClr val="FF0000"/>
                </a:solidFill>
              </a:rPr>
              <a:t>this were </a:t>
            </a:r>
            <a:r>
              <a:rPr lang="en-US" sz="2000" i="1" dirty="0" smtClean="0"/>
              <a:t>really</a:t>
            </a:r>
            <a:r>
              <a:rPr lang="en-US" sz="2000" dirty="0" smtClean="0">
                <a:solidFill>
                  <a:srgbClr val="FF0000"/>
                </a:solidFill>
              </a:rPr>
              <a:t> how these events played themselves out </a:t>
            </a:r>
            <a:r>
              <a:rPr lang="en-US" sz="2000" dirty="0" smtClean="0"/>
              <a:t>on the ground…</a:t>
            </a:r>
          </a:p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“Illusionism”…</a:t>
            </a:r>
          </a:p>
          <a:p>
            <a:pPr>
              <a:buNone/>
            </a:pPr>
            <a:r>
              <a:rPr lang="en-US" sz="2000" dirty="0" smtClean="0"/>
              <a:t>In these kinds of “history” films, (</a:t>
            </a:r>
            <a:r>
              <a:rPr lang="en-US" sz="2000" dirty="0" err="1" smtClean="0"/>
              <a:t>hi)story</a:t>
            </a:r>
            <a:r>
              <a:rPr lang="en-US" sz="2000" dirty="0" smtClean="0"/>
              <a:t> really does appear as </a:t>
            </a:r>
            <a:r>
              <a:rPr lang="en-US" sz="2000" dirty="0" smtClean="0">
                <a:solidFill>
                  <a:srgbClr val="FF0000"/>
                </a:solidFill>
              </a:rPr>
              <a:t>story</a:t>
            </a:r>
            <a:r>
              <a:rPr lang="en-US" sz="2000" dirty="0" smtClean="0"/>
              <a:t> (usually dressed up in period dress, thus “costume drama”)</a:t>
            </a:r>
          </a:p>
          <a:p>
            <a:pPr>
              <a:buNone/>
            </a:pPr>
            <a:r>
              <a:rPr lang="en-US" sz="2000" dirty="0" smtClean="0"/>
              <a:t>Mostly </a:t>
            </a:r>
            <a:r>
              <a:rPr lang="en-US" sz="2000" dirty="0" smtClean="0">
                <a:solidFill>
                  <a:srgbClr val="FF0000"/>
                </a:solidFill>
              </a:rPr>
              <a:t>studio films / commercial feature films…</a:t>
            </a:r>
            <a:endParaRPr lang="en-US" sz="2000" dirty="0" smtClean="0"/>
          </a:p>
          <a:p>
            <a:pPr>
              <a:buNone/>
            </a:pPr>
            <a:endParaRPr lang="en-US" sz="2000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942890"/>
            <a:ext cx="2122828" cy="32273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1028" y="1297326"/>
            <a:ext cx="2171418" cy="313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rcRect b="7915"/>
          <a:stretch>
            <a:fillRect/>
          </a:stretch>
        </p:blipFill>
        <p:spPr>
          <a:xfrm>
            <a:off x="5197639" y="3643383"/>
            <a:ext cx="2224692" cy="2726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255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Another genre of “history” film </a:t>
            </a:r>
            <a:r>
              <a:rPr lang="en-US" sz="2800" dirty="0" err="1" smtClean="0">
                <a:sym typeface="Wingdings"/>
              </a:rPr>
              <a:t></a:t>
            </a:r>
            <a:r>
              <a:rPr lang="en-US" sz="2800" dirty="0" smtClean="0">
                <a:sym typeface="Wingdings"/>
              </a:rPr>
              <a:t> Documentary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457200" y="1086492"/>
            <a:ext cx="4038600" cy="5629537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/>
              <a:t>Documentaries “aim to present factual information about the world”</a:t>
            </a:r>
          </a:p>
          <a:p>
            <a:pPr>
              <a:buNone/>
            </a:pPr>
            <a:r>
              <a:rPr lang="en-US" dirty="0" smtClean="0"/>
              <a:t>Via direct filming of events / additional </a:t>
            </a:r>
            <a:r>
              <a:rPr lang="en-US" dirty="0" err="1" smtClean="0"/>
              <a:t>stagings</a:t>
            </a:r>
            <a:r>
              <a:rPr lang="en-US" dirty="0" smtClean="0"/>
              <a:t> of events / “charts, maps, and other visual aids”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In order to “take a stand, state an opinion, or advocate a solution to a problem” </a:t>
            </a:r>
            <a:r>
              <a:rPr lang="en-US" dirty="0" smtClean="0"/>
              <a:t>(</a:t>
            </a:r>
            <a:r>
              <a:rPr lang="en-US" dirty="0" err="1" smtClean="0"/>
              <a:t>Bordwell</a:t>
            </a:r>
            <a:r>
              <a:rPr lang="en-US" dirty="0" smtClean="0"/>
              <a:t> and Thompson, </a:t>
            </a:r>
            <a:r>
              <a:rPr lang="en-US" u="sng" dirty="0" smtClean="0"/>
              <a:t>Film Art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“Facts” are re-presented from a specific point of view – both </a:t>
            </a:r>
            <a:r>
              <a:rPr lang="en-US" dirty="0" err="1" smtClean="0"/>
              <a:t>cinemagraphically</a:t>
            </a:r>
            <a:r>
              <a:rPr lang="en-US" dirty="0" smtClean="0"/>
              <a:t> and politically / ideologically!</a:t>
            </a:r>
          </a:p>
          <a:p>
            <a:pPr>
              <a:buNone/>
            </a:pPr>
            <a:r>
              <a:rPr lang="en-US" dirty="0" smtClean="0"/>
              <a:t>Still, </a:t>
            </a:r>
            <a:r>
              <a:rPr lang="en-US" dirty="0" smtClean="0">
                <a:solidFill>
                  <a:srgbClr val="FF0000"/>
                </a:solidFill>
              </a:rPr>
              <a:t>audiences can and do debate the nature of these political / ideological points of view </a:t>
            </a:r>
            <a:r>
              <a:rPr lang="en-US" dirty="0" smtClean="0"/>
              <a:t>in their reception of such films…</a:t>
            </a:r>
          </a:p>
          <a:p>
            <a:pPr>
              <a:buNone/>
            </a:pPr>
            <a:r>
              <a:rPr lang="en-US" dirty="0" smtClean="0"/>
              <a:t> “March of the Penguins” (2005) (dir. </a:t>
            </a:r>
            <a:r>
              <a:rPr lang="en-US" dirty="0" err="1" smtClean="0"/>
              <a:t>Pacquet</a:t>
            </a:r>
            <a:r>
              <a:rPr lang="en-US" dirty="0" smtClean="0"/>
              <a:t>) / “Family values” vs. “Evolution” as the message…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143000"/>
            <a:ext cx="1934188" cy="2758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73145" y="1143000"/>
            <a:ext cx="1913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“An Inconvenient</a:t>
            </a:r>
          </a:p>
          <a:p>
            <a:r>
              <a:rPr lang="en-US" dirty="0" smtClean="0"/>
              <a:t>Truth” (2006) </a:t>
            </a:r>
          </a:p>
          <a:p>
            <a:r>
              <a:rPr lang="en-US" dirty="0" smtClean="0"/>
              <a:t>(dir. Guggenheim)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145" y="2200596"/>
            <a:ext cx="1913655" cy="27182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73145" y="4918857"/>
            <a:ext cx="1909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Cove” (2009) </a:t>
            </a:r>
          </a:p>
          <a:p>
            <a:r>
              <a:rPr lang="en-US" dirty="0" smtClean="0"/>
              <a:t>(dir. </a:t>
            </a:r>
            <a:r>
              <a:rPr lang="en-US" dirty="0" err="1" smtClean="0"/>
              <a:t>Psihoyos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716" y="3901261"/>
            <a:ext cx="1834272" cy="271766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93716" y="5887134"/>
            <a:ext cx="24851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“March of the Penguins”</a:t>
            </a:r>
          </a:p>
          <a:p>
            <a:r>
              <a:rPr lang="en-US" dirty="0" smtClean="0"/>
              <a:t>(2005) (dir. </a:t>
            </a:r>
            <a:r>
              <a:rPr lang="en-US" dirty="0" err="1" smtClean="0"/>
              <a:t>Pacquet</a:t>
            </a:r>
            <a:r>
              <a:rPr lang="en-US" dirty="0" smtClean="0"/>
              <a:t>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“Essay Film” as History 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8360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Disclaimer: You can read an interview with John Walter about the making of his film, “Theater of War” here: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http://filmmakermagazine.com/1348-john-walter-theater-of-war/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His claims there (and in other interviews) notwithstanding…</a:t>
            </a:r>
          </a:p>
          <a:p>
            <a:pPr>
              <a:buNone/>
            </a:pPr>
            <a:r>
              <a:rPr lang="en-US" dirty="0" smtClean="0"/>
              <a:t>And the Wikipedia article on “Theater of War” notwithstanding…</a:t>
            </a:r>
          </a:p>
          <a:p>
            <a:pPr>
              <a:buNone/>
            </a:pPr>
            <a:r>
              <a:rPr lang="en-US" dirty="0" smtClean="0"/>
              <a:t>And Jay Cantor’s explanation to his students in</a:t>
            </a:r>
          </a:p>
          <a:p>
            <a:pPr>
              <a:buNone/>
            </a:pPr>
            <a:r>
              <a:rPr lang="en-US" dirty="0" smtClean="0"/>
              <a:t> “Theater of War” (2: 22 = 2 minutes, 22 seconds)  and </a:t>
            </a:r>
            <a:r>
              <a:rPr lang="en-US" dirty="0" err="1" smtClean="0"/>
              <a:t>Streep’s</a:t>
            </a:r>
            <a:r>
              <a:rPr lang="en-US" dirty="0" smtClean="0"/>
              <a:t> reference to the film as a “documentary” (19: 31) not- withstanding…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I would situate this film – “Theater of War” – </a:t>
            </a:r>
            <a:r>
              <a:rPr lang="en-US" dirty="0" smtClean="0"/>
              <a:t>not just </a:t>
            </a:r>
            <a:r>
              <a:rPr lang="en-US" dirty="0" smtClean="0">
                <a:solidFill>
                  <a:srgbClr val="FF0000"/>
                </a:solidFill>
              </a:rPr>
              <a:t>in the genre of documentary, </a:t>
            </a:r>
            <a:r>
              <a:rPr lang="en-US" dirty="0" smtClean="0">
                <a:solidFill>
                  <a:srgbClr val="FFFFFF"/>
                </a:solidFill>
              </a:rPr>
              <a:t>but also </a:t>
            </a:r>
            <a:r>
              <a:rPr lang="en-US" dirty="0" smtClean="0">
                <a:solidFill>
                  <a:srgbClr val="FF0000"/>
                </a:solidFill>
              </a:rPr>
              <a:t>in the genre of the “essay film”…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627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“Essay Film”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81000" y="423358"/>
            <a:ext cx="4038600" cy="592479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A newly ‘invented’ film genre...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That has created its own canon out of films of the past…</a:t>
            </a:r>
          </a:p>
          <a:p>
            <a:pPr>
              <a:buNone/>
            </a:pPr>
            <a:r>
              <a:rPr lang="en-US" dirty="0" smtClean="0"/>
              <a:t> “Elastic” and “porous” genre that is “cheerfully impure” and “poaches on the territory of other…forms of film”</a:t>
            </a:r>
          </a:p>
          <a:p>
            <a:pPr>
              <a:buNone/>
            </a:pPr>
            <a:r>
              <a:rPr lang="en-US" dirty="0" smtClean="0"/>
              <a:t>It has its roots in Russian montage films: “random, yet concentrated” focus, </a:t>
            </a:r>
            <a:r>
              <a:rPr lang="en-US" dirty="0" smtClean="0">
                <a:solidFill>
                  <a:srgbClr val="FF0000"/>
                </a:solidFill>
              </a:rPr>
              <a:t>with “forceful instruction”... (</a:t>
            </a:r>
            <a:r>
              <a:rPr lang="en-US" dirty="0" err="1" smtClean="0">
                <a:solidFill>
                  <a:srgbClr val="FF0000"/>
                </a:solidFill>
              </a:rPr>
              <a:t>Brechtian</a:t>
            </a:r>
            <a:r>
              <a:rPr lang="en-US" dirty="0" smtClean="0">
                <a:solidFill>
                  <a:srgbClr val="FF0000"/>
                </a:solidFill>
              </a:rPr>
              <a:t> epic theater also montage…)</a:t>
            </a:r>
          </a:p>
          <a:p>
            <a:pPr>
              <a:buNone/>
            </a:pPr>
            <a:r>
              <a:rPr lang="en-US" dirty="0" smtClean="0"/>
              <a:t>But the essay film is more “digressive” and “playful” and contains </a:t>
            </a:r>
            <a:r>
              <a:rPr lang="en-US" dirty="0" smtClean="0">
                <a:solidFill>
                  <a:srgbClr val="FF0000"/>
                </a:solidFill>
              </a:rPr>
              <a:t>“multi-angled perspectives</a:t>
            </a:r>
            <a:r>
              <a:rPr lang="en-US" dirty="0" smtClean="0"/>
              <a:t>” (Andrew Tracy, “The Essay Film,” 2013)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Like documentaries, essay films are</a:t>
            </a:r>
            <a:r>
              <a:rPr lang="en-US" i="1" dirty="0" smtClean="0"/>
              <a:t> </a:t>
            </a:r>
            <a:r>
              <a:rPr lang="en-US" dirty="0" smtClean="0"/>
              <a:t>guided by a </a:t>
            </a:r>
            <a:r>
              <a:rPr lang="en-US" dirty="0" smtClean="0">
                <a:solidFill>
                  <a:srgbClr val="FF0000"/>
                </a:solidFill>
              </a:rPr>
              <a:t>“directing intelligence” </a:t>
            </a:r>
            <a:r>
              <a:rPr lang="en-US" dirty="0" smtClean="0"/>
              <a:t>/ but here, by </a:t>
            </a:r>
            <a:r>
              <a:rPr lang="en-US" dirty="0" smtClean="0">
                <a:solidFill>
                  <a:srgbClr val="FF0000"/>
                </a:solidFill>
              </a:rPr>
              <a:t>a “meandering intelligence that tries</a:t>
            </a:r>
            <a:r>
              <a:rPr lang="en-US" dirty="0" smtClean="0">
                <a:solidFill>
                  <a:srgbClr val="FFFFFF"/>
                </a:solidFill>
              </a:rPr>
              <a:t> to multiply the entries…into the material </a:t>
            </a:r>
            <a:r>
              <a:rPr lang="en-US" dirty="0" smtClean="0">
                <a:solidFill>
                  <a:srgbClr val="FF0000"/>
                </a:solidFill>
              </a:rPr>
              <a:t>it has elected” </a:t>
            </a:r>
            <a:r>
              <a:rPr lang="en-US" dirty="0" smtClean="0"/>
              <a:t>(Jean-Pierre </a:t>
            </a:r>
            <a:r>
              <a:rPr lang="en-US" dirty="0" err="1" smtClean="0"/>
              <a:t>Gorin</a:t>
            </a:r>
            <a:r>
              <a:rPr lang="en-US" dirty="0" smtClean="0"/>
              <a:t>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600200"/>
            <a:ext cx="4288725" cy="32347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26105" y="5158081"/>
            <a:ext cx="3369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“Man with a Movie Camera” (still)</a:t>
            </a:r>
          </a:p>
          <a:p>
            <a:r>
              <a:rPr lang="en-US" dirty="0" smtClean="0"/>
              <a:t>(dir. </a:t>
            </a:r>
            <a:r>
              <a:rPr lang="en-US" dirty="0" err="1" smtClean="0"/>
              <a:t>Vertov</a:t>
            </a:r>
            <a:r>
              <a:rPr lang="en-US" dirty="0" smtClean="0"/>
              <a:t>) (1929)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0333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Sidebar: Michel de Montaigne, </a:t>
            </a:r>
            <a:r>
              <a:rPr lang="en-US" sz="2000" u="sng" dirty="0" err="1" smtClean="0"/>
              <a:t>Essais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u="sng" dirty="0" smtClean="0"/>
              <a:t>Essays</a:t>
            </a:r>
            <a:r>
              <a:rPr lang="en-US" sz="2000" dirty="0" smtClean="0"/>
              <a:t>) (1580 / 1588)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434539"/>
            <a:ext cx="4038600" cy="6014789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One of the founders of the genre of the “essay” understood in this way…</a:t>
            </a:r>
          </a:p>
          <a:p>
            <a:pPr>
              <a:buNone/>
            </a:pPr>
            <a:r>
              <a:rPr lang="en-US" dirty="0" smtClean="0"/>
              <a:t>The 16</a:t>
            </a:r>
            <a:r>
              <a:rPr lang="en-US" baseline="30000" dirty="0" smtClean="0"/>
              <a:t>th</a:t>
            </a:r>
            <a:r>
              <a:rPr lang="en-US" dirty="0" smtClean="0"/>
              <a:t> century French philosopher, Michel de Montaigne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My hero…</a:t>
            </a:r>
          </a:p>
          <a:p>
            <a:pPr>
              <a:buNone/>
            </a:pPr>
            <a:r>
              <a:rPr lang="en-US" dirty="0" smtClean="0"/>
              <a:t>His </a:t>
            </a:r>
            <a:r>
              <a:rPr lang="en-US" u="sng" dirty="0" smtClean="0"/>
              <a:t>Essays</a:t>
            </a:r>
            <a:r>
              <a:rPr lang="en-US" dirty="0" smtClean="0"/>
              <a:t> are…</a:t>
            </a:r>
          </a:p>
          <a:p>
            <a:pPr>
              <a:buNone/>
            </a:pPr>
            <a:r>
              <a:rPr lang="en-US" dirty="0" smtClean="0"/>
              <a:t>A mix of serious intellectual reflection with numerous anecdotes...</a:t>
            </a:r>
          </a:p>
          <a:p>
            <a:pPr>
              <a:buNone/>
            </a:pPr>
            <a:r>
              <a:rPr lang="en-US" dirty="0" smtClean="0"/>
              <a:t>A mix of political, social, and philosophical observations…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Often prompted – and supplemented – by what he had read…</a:t>
            </a:r>
          </a:p>
          <a:p>
            <a:pPr>
              <a:buNone/>
            </a:pPr>
            <a:r>
              <a:rPr lang="en-US" dirty="0" smtClean="0"/>
              <a:t>Usually a skeptical analysis of what </a:t>
            </a:r>
            <a:r>
              <a:rPr lang="en-US" dirty="0" smtClean="0">
                <a:solidFill>
                  <a:srgbClr val="FF0000"/>
                </a:solidFill>
              </a:rPr>
              <a:t>Montaigne himself saw</a:t>
            </a:r>
            <a:r>
              <a:rPr lang="en-US" dirty="0" smtClean="0"/>
              <a:t> as men’s (and women’s) motivations for action in a difficult and complex world / a 16</a:t>
            </a:r>
            <a:r>
              <a:rPr lang="en-US" baseline="30000" dirty="0" smtClean="0"/>
              <a:t>th</a:t>
            </a:r>
            <a:r>
              <a:rPr lang="en-US" dirty="0" smtClean="0"/>
              <a:t> century France consumed by Wars of Religion and political and class strife…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Montaigne’s own “directing intelligence” was the “mediator” of what he saw, read, analyzed, and assessed…</a:t>
            </a: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His </a:t>
            </a:r>
            <a:r>
              <a:rPr lang="en-US" u="sng" dirty="0" smtClean="0">
                <a:solidFill>
                  <a:srgbClr val="FFFFFF"/>
                </a:solidFill>
              </a:rPr>
              <a:t>Essays</a:t>
            </a:r>
            <a:r>
              <a:rPr lang="en-US" dirty="0" smtClean="0">
                <a:solidFill>
                  <a:srgbClr val="FFFFFF"/>
                </a:solidFill>
              </a:rPr>
              <a:t> provided multiple “entries” </a:t>
            </a:r>
            <a:r>
              <a:rPr lang="en-US" dirty="0" smtClean="0">
                <a:solidFill>
                  <a:srgbClr val="FF0000"/>
                </a:solidFill>
              </a:rPr>
              <a:t>into the issues of his day…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75" y="2334051"/>
            <a:ext cx="4013125" cy="24078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59799" y="4972847"/>
            <a:ext cx="3144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Montaigne (1533-1592)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673675" y="5479832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“I am myself the matter of my book.”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2489" y="612125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 smtClean="0"/>
              <a:t>“The Theater of War” as </a:t>
            </a:r>
            <a:br>
              <a:rPr lang="en-US" sz="2400" dirty="0" smtClean="0"/>
            </a:br>
            <a:r>
              <a:rPr lang="en-US" sz="2400" dirty="0" smtClean="0"/>
              <a:t>seen through John Walter’s </a:t>
            </a:r>
            <a:br>
              <a:rPr lang="en-US" sz="2400" dirty="0" smtClean="0"/>
            </a:br>
            <a:r>
              <a:rPr lang="en-US" sz="2400" dirty="0" smtClean="0"/>
              <a:t>“essayistic” eyes and</a:t>
            </a:r>
            <a:br>
              <a:rPr lang="en-US" sz="2400" dirty="0" smtClean="0"/>
            </a:br>
            <a:r>
              <a:rPr lang="en-US" sz="2400" dirty="0" smtClean="0"/>
              <a:t>his “directing intelligence”…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3189" y="320444"/>
            <a:ext cx="4038600" cy="62155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571" dirty="0" smtClean="0">
                <a:solidFill>
                  <a:srgbClr val="FF0000"/>
                </a:solidFill>
              </a:rPr>
              <a:t>Which “theaters” of war?</a:t>
            </a:r>
          </a:p>
          <a:p>
            <a:pPr>
              <a:buNone/>
            </a:pPr>
            <a:r>
              <a:rPr lang="en-US" sz="2571" dirty="0" smtClean="0"/>
              <a:t>Most obviously, the rehearsals and production of Tony Kushner’s new  translation of Brecht’s </a:t>
            </a:r>
            <a:r>
              <a:rPr lang="en-US" sz="2571" u="sng" dirty="0" smtClean="0"/>
              <a:t>Mother Courage and her Children</a:t>
            </a:r>
            <a:r>
              <a:rPr lang="en-US" sz="2571" dirty="0" smtClean="0"/>
              <a:t> (1939) / </a:t>
            </a:r>
            <a:r>
              <a:rPr lang="en-US" sz="2571" dirty="0" smtClean="0">
                <a:solidFill>
                  <a:srgbClr val="FF0000"/>
                </a:solidFill>
              </a:rPr>
              <a:t>Staged</a:t>
            </a:r>
            <a:r>
              <a:rPr lang="en-US" sz="2571" dirty="0" smtClean="0"/>
              <a:t> in NYC in the summer of 2006</a:t>
            </a:r>
          </a:p>
          <a:p>
            <a:pPr>
              <a:buNone/>
            </a:pPr>
            <a:r>
              <a:rPr lang="en-US" sz="2571" dirty="0" smtClean="0">
                <a:solidFill>
                  <a:srgbClr val="FF0000"/>
                </a:solidFill>
              </a:rPr>
              <a:t>But to reduce the film to just a “the  making of”-film would leave quite a bit of the movie unexamined…</a:t>
            </a:r>
          </a:p>
          <a:p>
            <a:pPr>
              <a:buNone/>
            </a:pPr>
            <a:r>
              <a:rPr lang="en-US" sz="2571" dirty="0" smtClean="0"/>
              <a:t>And neglect both its “made-</a:t>
            </a:r>
            <a:r>
              <a:rPr lang="en-US" sz="2571" dirty="0" err="1" smtClean="0"/>
              <a:t>ness</a:t>
            </a:r>
            <a:r>
              <a:rPr lang="en-US" sz="2571" dirty="0" smtClean="0"/>
              <a:t>,” its “</a:t>
            </a:r>
            <a:r>
              <a:rPr lang="en-US" sz="2571" dirty="0" err="1" smtClean="0"/>
              <a:t>artefactuality</a:t>
            </a:r>
            <a:r>
              <a:rPr lang="en-US" sz="2571" dirty="0" smtClean="0"/>
              <a:t>,” and Walter’s “directing intelligence”…</a:t>
            </a:r>
          </a:p>
          <a:p>
            <a:pPr>
              <a:buNone/>
            </a:pPr>
            <a:r>
              <a:rPr lang="en-US" sz="2571" dirty="0" smtClean="0"/>
              <a:t>And the multiple “entries” into its “material” </a:t>
            </a:r>
            <a:r>
              <a:rPr lang="en-US" sz="2571" dirty="0" smtClean="0">
                <a:sym typeface="Wingdings"/>
              </a:rPr>
              <a:t>(</a:t>
            </a:r>
            <a:r>
              <a:rPr lang="en-US" sz="2571" dirty="0" smtClean="0"/>
              <a:t>the “theater of war”) that </a:t>
            </a:r>
            <a:r>
              <a:rPr lang="en-US" sz="2571" dirty="0" smtClean="0">
                <a:solidFill>
                  <a:srgbClr val="FF0000"/>
                </a:solidFill>
              </a:rPr>
              <a:t>he models for us as a way of understanding </a:t>
            </a:r>
            <a:r>
              <a:rPr lang="en-US" sz="2571" dirty="0" err="1" smtClean="0">
                <a:solidFill>
                  <a:srgbClr val="FF0000"/>
                </a:solidFill>
              </a:rPr>
              <a:t>hi(story</a:t>
            </a:r>
            <a:r>
              <a:rPr lang="en-US" sz="2571" dirty="0" smtClean="0">
                <a:solidFill>
                  <a:srgbClr val="FF0000"/>
                </a:solidFill>
              </a:rPr>
              <a:t>)…</a:t>
            </a:r>
          </a:p>
          <a:p>
            <a:pPr>
              <a:buNone/>
            </a:pPr>
            <a:endParaRPr lang="en-US" sz="2571" dirty="0" smtClean="0"/>
          </a:p>
          <a:p>
            <a:pPr>
              <a:buNone/>
            </a:pPr>
            <a:r>
              <a:rPr lang="en-US" sz="2571" dirty="0" smtClean="0"/>
              <a:t>“Theater of War” </a:t>
            </a:r>
            <a:r>
              <a:rPr lang="en-US" sz="2571" dirty="0" err="1" smtClean="0">
                <a:sym typeface="Wingdings"/>
              </a:rPr>
              <a:t></a:t>
            </a:r>
            <a:r>
              <a:rPr lang="en-US" sz="2571" dirty="0" smtClean="0">
                <a:sym typeface="Wingdings"/>
              </a:rPr>
              <a:t> </a:t>
            </a:r>
            <a:r>
              <a:rPr lang="en-US" sz="2571" dirty="0" smtClean="0"/>
              <a:t>The area where military operations are </a:t>
            </a:r>
            <a:r>
              <a:rPr lang="en-US" sz="2571" dirty="0" smtClean="0">
                <a:solidFill>
                  <a:srgbClr val="FF0000"/>
                </a:solidFill>
              </a:rPr>
              <a:t>“staged” </a:t>
            </a:r>
            <a:r>
              <a:rPr lang="en-US" sz="2571" dirty="0" smtClean="0"/>
              <a:t>on the ground</a:t>
            </a:r>
          </a:p>
          <a:p>
            <a:pPr>
              <a:buNone/>
            </a:pPr>
            <a:r>
              <a:rPr lang="en-US" sz="2571" dirty="0" smtClean="0"/>
              <a:t>Weird overlap of theater vocabulary and words used to talk about the conduct of war… </a:t>
            </a:r>
            <a:r>
              <a:rPr lang="en-US" sz="2571" dirty="0" err="1" smtClean="0">
                <a:sym typeface="Wingdings"/>
              </a:rPr>
              <a:t></a:t>
            </a:r>
            <a:r>
              <a:rPr lang="en-US" sz="2571" dirty="0" smtClean="0">
                <a:sym typeface="Wingdings"/>
              </a:rPr>
              <a:t> </a:t>
            </a:r>
            <a:endParaRPr lang="en-US" sz="2571" dirty="0" smtClean="0"/>
          </a:p>
          <a:p>
            <a:pPr>
              <a:buNone/>
            </a:pPr>
            <a:r>
              <a:rPr lang="en-US" sz="2571" dirty="0" smtClean="0"/>
              <a:t>War as theater? Theater as politics?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Content Placeholder 8" descr="Screen Shot 2013-11-01 at 10.16.01 PM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3074" t="8195" r="22652" b="24175"/>
          <a:stretch>
            <a:fillRect/>
          </a:stretch>
        </p:blipFill>
        <p:spPr>
          <a:xfrm>
            <a:off x="4580665" y="2285207"/>
            <a:ext cx="4307555" cy="24513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752014" y="4736605"/>
            <a:ext cx="4136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Jeanine </a:t>
            </a:r>
            <a:r>
              <a:rPr lang="en-US" dirty="0" err="1" smtClean="0"/>
              <a:t>Tesori</a:t>
            </a:r>
            <a:r>
              <a:rPr lang="en-US" dirty="0" smtClean="0"/>
              <a:t> (Composer) (47: 07)</a:t>
            </a:r>
          </a:p>
          <a:p>
            <a:r>
              <a:rPr lang="en-US" dirty="0" smtClean="0"/>
              <a:t>“The cloak of fear lay over the city” / “The</a:t>
            </a:r>
          </a:p>
          <a:p>
            <a:r>
              <a:rPr lang="en-US" dirty="0" smtClean="0"/>
              <a:t>actors were depleted” / the heat wave / </a:t>
            </a:r>
          </a:p>
          <a:p>
            <a:r>
              <a:rPr lang="en-US" dirty="0" smtClean="0"/>
              <a:t>“We were on our own death march.”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3989" y="30990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But also </a:t>
            </a:r>
            <a:r>
              <a:rPr lang="en-US" sz="3200" dirty="0" err="1" smtClean="0">
                <a:sym typeface="Wingdings"/>
              </a:rPr>
              <a:t></a:t>
            </a:r>
            <a:r>
              <a:rPr lang="en-US" sz="3200" dirty="0" smtClean="0">
                <a:sym typeface="Wingdings"/>
              </a:rPr>
              <a:t> </a:t>
            </a:r>
            <a:r>
              <a:rPr lang="en-US" sz="3200" dirty="0" smtClean="0"/>
              <a:t>Walter’s film </a:t>
            </a:r>
            <a:br>
              <a:rPr lang="en-US" sz="3200" dirty="0" smtClean="0"/>
            </a:br>
            <a:r>
              <a:rPr lang="en-US" sz="3200" dirty="0" smtClean="0"/>
              <a:t>as “theater of war”!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689" y="309904"/>
            <a:ext cx="4038600" cy="61261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600" dirty="0" smtClean="0"/>
              <a:t>A Film in Five Acts</a:t>
            </a:r>
          </a:p>
          <a:p>
            <a:pPr>
              <a:buNone/>
            </a:pPr>
            <a:r>
              <a:rPr lang="en-US" sz="1600" dirty="0" smtClean="0"/>
              <a:t>	act 1: “Theater”</a:t>
            </a:r>
          </a:p>
          <a:p>
            <a:pPr>
              <a:buNone/>
            </a:pPr>
            <a:r>
              <a:rPr lang="en-US" sz="1600" dirty="0" smtClean="0"/>
              <a:t>	act 2: “Marx and Coca Cola”</a:t>
            </a:r>
          </a:p>
          <a:p>
            <a:pPr>
              <a:buNone/>
            </a:pPr>
            <a:r>
              <a:rPr lang="en-US" sz="1600" dirty="0" smtClean="0"/>
              <a:t>	act 3: “War Stories”</a:t>
            </a:r>
          </a:p>
          <a:p>
            <a:pPr>
              <a:buNone/>
            </a:pPr>
            <a:r>
              <a:rPr lang="en-US" sz="1600" dirty="0" smtClean="0"/>
              <a:t>	act 4: “In Search of </a:t>
            </a:r>
            <a:r>
              <a:rPr lang="en-US" sz="1600" dirty="0" err="1" smtClean="0"/>
              <a:t>Bertolt</a:t>
            </a:r>
            <a:r>
              <a:rPr lang="en-US" sz="1600" dirty="0" smtClean="0"/>
              <a:t> Brecht”</a:t>
            </a:r>
          </a:p>
          <a:p>
            <a:pPr>
              <a:buNone/>
            </a:pPr>
            <a:r>
              <a:rPr lang="en-US" sz="1600" dirty="0" smtClean="0"/>
              <a:t>	act 5: “The Triumph of Death”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What kind of “theater” is this film?</a:t>
            </a:r>
          </a:p>
          <a:p>
            <a:pPr>
              <a:buNone/>
            </a:pPr>
            <a:r>
              <a:rPr lang="en-US" sz="1600" dirty="0" smtClean="0"/>
              <a:t>Is it a tragedy? A comedy?</a:t>
            </a:r>
          </a:p>
          <a:p>
            <a:pPr>
              <a:buNone/>
            </a:pPr>
            <a:r>
              <a:rPr lang="en-US" sz="1600" dirty="0" smtClean="0"/>
              <a:t>Rising action? Resolution?</a:t>
            </a:r>
          </a:p>
          <a:p>
            <a:pPr>
              <a:buNone/>
            </a:pPr>
            <a:r>
              <a:rPr lang="en-US" sz="1600" dirty="0" smtClean="0"/>
              <a:t>What is its shape? / Is its shape its message?</a:t>
            </a:r>
          </a:p>
          <a:p>
            <a:pPr>
              <a:buNone/>
            </a:pPr>
            <a:r>
              <a:rPr lang="en-US" sz="1600" dirty="0" smtClean="0"/>
              <a:t>To discern a pattern in the “acts” </a:t>
            </a:r>
            <a:r>
              <a:rPr lang="en-US" sz="1600" dirty="0" smtClean="0">
                <a:solidFill>
                  <a:srgbClr val="FF0000"/>
                </a:solidFill>
              </a:rPr>
              <a:t>or </a:t>
            </a:r>
            <a:r>
              <a:rPr lang="en-US" sz="1600" dirty="0" smtClean="0"/>
              <a:t>a pattern in the many wars the film examines </a:t>
            </a:r>
            <a:r>
              <a:rPr lang="en-US" sz="1600" dirty="0" smtClean="0">
                <a:solidFill>
                  <a:srgbClr val="FF0000"/>
                </a:solidFill>
              </a:rPr>
              <a:t>or a message about this kind of re-presentation of war,</a:t>
            </a:r>
            <a:r>
              <a:rPr lang="en-US" sz="1600" dirty="0" smtClean="0"/>
              <a:t> we have </a:t>
            </a:r>
            <a:r>
              <a:rPr lang="en-US" sz="1600" dirty="0" smtClean="0">
                <a:solidFill>
                  <a:srgbClr val="FF0000"/>
                </a:solidFill>
              </a:rPr>
              <a:t>to </a:t>
            </a:r>
            <a:r>
              <a:rPr lang="en-US" sz="1600" dirty="0" smtClean="0"/>
              <a:t>SLOW DOWN our “reading” </a:t>
            </a:r>
            <a:r>
              <a:rPr lang="en-US" sz="1600" dirty="0" smtClean="0">
                <a:solidFill>
                  <a:srgbClr val="FF0000"/>
                </a:solidFill>
              </a:rPr>
              <a:t>of this film</a:t>
            </a:r>
            <a:r>
              <a:rPr lang="en-US" sz="1600" dirty="0" smtClean="0"/>
              <a:t> – and of films in general!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Films are (obviously) made objects / artifacts / Attend to their made-</a:t>
            </a:r>
            <a:r>
              <a:rPr lang="en-US" sz="1600" dirty="0" err="1" smtClean="0"/>
              <a:t>ness</a:t>
            </a:r>
            <a:r>
              <a:rPr lang="en-US" sz="1600" dirty="0" smtClean="0"/>
              <a:t> / </a:t>
            </a:r>
            <a:r>
              <a:rPr lang="en-US" sz="1600" dirty="0" smtClean="0">
                <a:solidFill>
                  <a:srgbClr val="FF0000"/>
                </a:solidFill>
              </a:rPr>
              <a:t>And take a course in the Department of Film and Media Studies!</a:t>
            </a:r>
          </a:p>
          <a:p>
            <a:pPr>
              <a:buNone/>
            </a:pPr>
            <a:endParaRPr lang="en-US" sz="1800" dirty="0" smtClean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6" name="Content Placeholder 4" descr="Screen Shot 2013-11-01 at 2.01.42 PM.png"/>
          <p:cNvPicPr>
            <a:picLocks noChangeAspect="1"/>
          </p:cNvPicPr>
          <p:nvPr/>
        </p:nvPicPr>
        <p:blipFill>
          <a:blip r:embed="rId2"/>
          <a:srcRect l="5867" t="11888" r="44057" b="46237"/>
          <a:stretch>
            <a:fillRect/>
          </a:stretch>
        </p:blipFill>
        <p:spPr>
          <a:xfrm>
            <a:off x="4648200" y="1452904"/>
            <a:ext cx="4160736" cy="21745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TextBox 7"/>
          <p:cNvSpPr txBox="1"/>
          <p:nvPr/>
        </p:nvSpPr>
        <p:spPr>
          <a:xfrm>
            <a:off x="5695158" y="3627451"/>
            <a:ext cx="198038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Five Acts about…</a:t>
            </a:r>
          </a:p>
          <a:p>
            <a:r>
              <a:rPr lang="en-US" sz="2000" dirty="0" smtClean="0"/>
              <a:t>		Children</a:t>
            </a:r>
          </a:p>
          <a:p>
            <a:r>
              <a:rPr lang="en-US" sz="2000" dirty="0" smtClean="0"/>
              <a:t>		Art</a:t>
            </a:r>
          </a:p>
          <a:p>
            <a:r>
              <a:rPr lang="en-US" sz="2000" dirty="0" smtClean="0"/>
              <a:t>		Politics</a:t>
            </a:r>
          </a:p>
          <a:p>
            <a:r>
              <a:rPr lang="en-US" sz="2000" dirty="0" smtClean="0"/>
              <a:t>		Brecht</a:t>
            </a:r>
          </a:p>
          <a:p>
            <a:r>
              <a:rPr lang="en-US" sz="2000" dirty="0" smtClean="0"/>
              <a:t>		Theater</a:t>
            </a:r>
          </a:p>
          <a:p>
            <a:r>
              <a:rPr lang="en-US" sz="2000" dirty="0" smtClean="0"/>
              <a:t>		Death</a:t>
            </a:r>
          </a:p>
          <a:p>
            <a:r>
              <a:rPr lang="en-US" sz="2000" dirty="0" smtClean="0"/>
              <a:t>		Courage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3469" y="202896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Slowing it Down</a:t>
            </a:r>
            <a:br>
              <a:rPr lang="en-US" sz="2000" dirty="0" smtClean="0"/>
            </a:br>
            <a:r>
              <a:rPr lang="en-US" sz="2000" dirty="0" smtClean="0"/>
              <a:t>Which wars? / “Theater of War” (2008)</a:t>
            </a:r>
            <a:br>
              <a:rPr lang="en-US" sz="2000" dirty="0" smtClean="0"/>
            </a:br>
            <a:r>
              <a:rPr lang="en-US" sz="2000" dirty="0" smtClean="0"/>
              <a:t>as History?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81000" y="221291"/>
            <a:ext cx="4038600" cy="620761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wars in historical sequence…</a:t>
            </a:r>
          </a:p>
          <a:p>
            <a:pPr>
              <a:buNone/>
            </a:pPr>
            <a:r>
              <a:rPr lang="en-US" sz="1800" dirty="0" smtClean="0"/>
              <a:t>“Our” (my…) “exemplary” war: </a:t>
            </a:r>
            <a:r>
              <a:rPr lang="en-US" sz="1800" dirty="0" smtClean="0">
                <a:solidFill>
                  <a:srgbClr val="FF0000"/>
                </a:solidFill>
              </a:rPr>
              <a:t>The Thirty Years’ War (1618-48) </a:t>
            </a:r>
            <a:r>
              <a:rPr lang="en-US" sz="1800" dirty="0" smtClean="0"/>
              <a:t> (</a:t>
            </a:r>
            <a:r>
              <a:rPr lang="en-US" sz="1800" dirty="0" err="1" smtClean="0"/>
              <a:t>Streep’s</a:t>
            </a:r>
            <a:r>
              <a:rPr lang="en-US" sz="1800" dirty="0" smtClean="0"/>
              <a:t> trip to </a:t>
            </a:r>
            <a:r>
              <a:rPr lang="en-US" sz="1800" dirty="0" err="1" smtClean="0"/>
              <a:t>Mēlník</a:t>
            </a:r>
            <a:r>
              <a:rPr lang="en-US" sz="1800" dirty="0" smtClean="0"/>
              <a:t> / Czech Republic)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WWII</a:t>
            </a:r>
            <a:r>
              <a:rPr lang="en-US" sz="1800" dirty="0" smtClean="0"/>
              <a:t> (1939-45) (Brecht / Carl Weber / archival footage of battles / Berlin in 1945 / The Holocaust)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Cold War </a:t>
            </a:r>
            <a:r>
              <a:rPr lang="en-US" sz="1800" dirty="0" smtClean="0"/>
              <a:t>(1946-89) (HUAC hearings / FBI files on Brecht / archival footage of 1949 production / “Duck-and-cover” school drill for Jay Cantor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Viet Nam War </a:t>
            </a:r>
            <a:r>
              <a:rPr lang="en-US" sz="1800" dirty="0" smtClean="0"/>
              <a:t>(1955-75; U.S. troops deployed after 1965) (archival footage / anti-war protests)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The “War on Terror” </a:t>
            </a:r>
            <a:r>
              <a:rPr lang="en-US" sz="1800" dirty="0" smtClean="0"/>
              <a:t>(2001 - ) (helicopters over NYC)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Israeli-Lebanon (July) War </a:t>
            </a:r>
            <a:r>
              <a:rPr lang="en-US" sz="1800" dirty="0" smtClean="0"/>
              <a:t>(2006) (Protests / Kushner’s despair)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Iraq War (Second Gulf War) </a:t>
            </a:r>
            <a:r>
              <a:rPr lang="en-US" sz="1800" dirty="0" smtClean="0"/>
              <a:t>(2003-2011) (anti-war protests / “July 21, 2006”)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511" y="1417638"/>
            <a:ext cx="2832747" cy="21181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51258" y="1600200"/>
            <a:ext cx="14670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Church of St. Peter</a:t>
            </a:r>
          </a:p>
          <a:p>
            <a:r>
              <a:rPr lang="en-US" sz="1200" dirty="0" smtClean="0"/>
              <a:t>and St. Paul (</a:t>
            </a:r>
            <a:r>
              <a:rPr lang="en-US" sz="1200" dirty="0" err="1" smtClean="0"/>
              <a:t>Mēlník</a:t>
            </a:r>
            <a:r>
              <a:rPr lang="en-US" sz="1200" dirty="0" smtClean="0"/>
              <a:t>, </a:t>
            </a:r>
          </a:p>
          <a:p>
            <a:r>
              <a:rPr lang="en-US" sz="1200" dirty="0" smtClean="0"/>
              <a:t>Czech</a:t>
            </a:r>
            <a:r>
              <a:rPr lang="en-US" sz="1200" dirty="0"/>
              <a:t> </a:t>
            </a:r>
            <a:r>
              <a:rPr lang="en-US" sz="1200" dirty="0" smtClean="0"/>
              <a:t>Republic) – </a:t>
            </a:r>
          </a:p>
          <a:p>
            <a:r>
              <a:rPr lang="en-US" sz="1200" dirty="0" smtClean="0"/>
              <a:t>with Ossuary in</a:t>
            </a:r>
          </a:p>
          <a:p>
            <a:r>
              <a:rPr lang="en-US" sz="1200" dirty="0" smtClean="0"/>
              <a:t> crypt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269" y="3718302"/>
            <a:ext cx="2105978" cy="29473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46480" y="3718302"/>
            <a:ext cx="185178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Bureau of</a:t>
            </a:r>
          </a:p>
          <a:p>
            <a:r>
              <a:rPr lang="en-US" dirty="0" smtClean="0"/>
              <a:t>Immigration and</a:t>
            </a:r>
          </a:p>
          <a:p>
            <a:r>
              <a:rPr lang="en-US" dirty="0" smtClean="0"/>
              <a:t>Customs</a:t>
            </a:r>
          </a:p>
          <a:p>
            <a:r>
              <a:rPr lang="en-US" dirty="0" smtClean="0"/>
              <a:t>Enforcement</a:t>
            </a:r>
          </a:p>
          <a:p>
            <a:r>
              <a:rPr lang="en-US" dirty="0"/>
              <a:t>O</a:t>
            </a:r>
            <a:r>
              <a:rPr lang="en-US" dirty="0" smtClean="0"/>
              <a:t>ffice of Air and</a:t>
            </a:r>
          </a:p>
          <a:p>
            <a:r>
              <a:rPr lang="en-US" dirty="0" smtClean="0"/>
              <a:t>Marine</a:t>
            </a:r>
          </a:p>
          <a:p>
            <a:r>
              <a:rPr lang="en-US" dirty="0" smtClean="0"/>
              <a:t>Interdiction / NYC</a:t>
            </a:r>
          </a:p>
          <a:p>
            <a:r>
              <a:rPr lang="en-US" dirty="0" smtClean="0"/>
              <a:t>(2003)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these wars actually presented sequentially in the film?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7765" y="557222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000" dirty="0" smtClean="0"/>
              <a:t>Many of the sequences of</a:t>
            </a:r>
            <a:br>
              <a:rPr lang="en-US" sz="2000" dirty="0" smtClean="0"/>
            </a:br>
            <a:r>
              <a:rPr lang="en-US" sz="2000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archival war footage in particular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follow what is called the</a:t>
            </a:r>
            <a:br>
              <a:rPr lang="en-US" sz="2000" dirty="0" smtClean="0"/>
            </a:br>
            <a:r>
              <a:rPr lang="en-US" sz="2000" dirty="0" smtClean="0"/>
              <a:t> “montage technique”…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8465" y="369063"/>
            <a:ext cx="4038600" cy="572927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Cf. ( = Latin: “</a:t>
            </a:r>
            <a:r>
              <a:rPr lang="en-US" sz="1800" dirty="0" err="1" smtClean="0"/>
              <a:t>conferre</a:t>
            </a:r>
            <a:r>
              <a:rPr lang="en-US" sz="1800" dirty="0" smtClean="0"/>
              <a:t>,” “bring together,” thus: “compare to”) Carl Weber’s use of the term “montage” in “act 1” (20: 41)…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Montage</a:t>
            </a:r>
            <a:r>
              <a:rPr lang="en-US" sz="1800" dirty="0" smtClean="0"/>
              <a:t> is the process of </a:t>
            </a:r>
            <a:r>
              <a:rPr lang="en-US" sz="1800" dirty="0" smtClean="0">
                <a:solidFill>
                  <a:srgbClr val="FF0000"/>
                </a:solidFill>
              </a:rPr>
              <a:t>selecting, editing, </a:t>
            </a:r>
            <a:r>
              <a:rPr lang="en-US" sz="1800" dirty="0" smtClean="0">
                <a:solidFill>
                  <a:srgbClr val="FFFFFF"/>
                </a:solidFill>
              </a:rPr>
              <a:t>and piecing together separate sections of film </a:t>
            </a:r>
            <a:r>
              <a:rPr lang="en-US" sz="1800" dirty="0" smtClean="0">
                <a:solidFill>
                  <a:srgbClr val="FF0000"/>
                </a:solidFill>
              </a:rPr>
              <a:t>to form a continuous whole</a:t>
            </a:r>
            <a:r>
              <a:rPr lang="en-US" sz="1800" dirty="0" smtClean="0"/>
              <a:t>.</a:t>
            </a:r>
          </a:p>
          <a:p>
            <a:pPr>
              <a:buNone/>
            </a:pPr>
            <a:r>
              <a:rPr lang="en-US" sz="1800" dirty="0" smtClean="0"/>
              <a:t>“A technique in </a:t>
            </a:r>
            <a:r>
              <a:rPr lang="en-US" sz="1800" dirty="0" smtClean="0">
                <a:solidFill>
                  <a:srgbClr val="FF0000"/>
                </a:solidFill>
              </a:rPr>
              <a:t>film editing</a:t>
            </a:r>
            <a:r>
              <a:rPr lang="en-US" sz="1800" dirty="0"/>
              <a:t> </a:t>
            </a:r>
            <a:r>
              <a:rPr lang="en-US" sz="1800" dirty="0" smtClean="0"/>
              <a:t>in which </a:t>
            </a:r>
            <a:r>
              <a:rPr lang="en-US" sz="1800" dirty="0" smtClean="0">
                <a:solidFill>
                  <a:srgbClr val="FF0000"/>
                </a:solidFill>
              </a:rPr>
              <a:t>a series of short shots are edited into a sequence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FFFFFF"/>
                </a:solidFill>
              </a:rPr>
              <a:t>to condense space, time, and information.”</a:t>
            </a:r>
          </a:p>
          <a:p>
            <a:pPr>
              <a:buNone/>
            </a:pPr>
            <a:r>
              <a:rPr lang="en-US" sz="1800" dirty="0" smtClean="0"/>
              <a:t>A relatively rapid succession of different shots…</a:t>
            </a:r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HERE: Which wars? Which sequence? Black and white vs. color? Thirty Years’ War (</a:t>
            </a:r>
            <a:r>
              <a:rPr lang="en-US" sz="1800" dirty="0" err="1" smtClean="0"/>
              <a:t>Streep</a:t>
            </a:r>
            <a:r>
              <a:rPr lang="en-US" sz="1800" dirty="0" smtClean="0"/>
              <a:t>) / WWII / Viet Nam War </a:t>
            </a:r>
            <a:r>
              <a:rPr lang="en-US" sz="1800" dirty="0" err="1" smtClean="0">
                <a:sym typeface="Wingdings"/>
              </a:rPr>
              <a:t></a:t>
            </a:r>
            <a:endParaRPr lang="en-US" sz="1800" dirty="0" smtClean="0"/>
          </a:p>
          <a:p>
            <a:endParaRPr lang="en-US" sz="2000" dirty="0"/>
          </a:p>
        </p:txBody>
      </p:sp>
      <p:pic>
        <p:nvPicPr>
          <p:cNvPr id="5" name="Theater_of_War War Montage.mov">
            <a:hlinkClick r:id="" action="ppaction://media"/>
          </p:cNvPr>
          <p:cNvPicPr>
            <a:picLocks noGrp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199" y="2076208"/>
            <a:ext cx="4498471" cy="2499151"/>
          </a:xfrm>
        </p:spPr>
      </p:pic>
      <p:sp>
        <p:nvSpPr>
          <p:cNvPr id="6" name="TextBox 5"/>
          <p:cNvSpPr txBox="1"/>
          <p:nvPr/>
        </p:nvSpPr>
        <p:spPr>
          <a:xfrm>
            <a:off x="4978932" y="4796399"/>
            <a:ext cx="3855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“Theater of War” (dir. Walter) ( 2008) –</a:t>
            </a:r>
          </a:p>
          <a:p>
            <a:r>
              <a:rPr lang="en-US" dirty="0" smtClean="0"/>
              <a:t>Opening Titles / Montage Sequence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</a:rPr>
              <a:t>Editing as the Message</a:t>
            </a:r>
            <a:r>
              <a:rPr lang="en-US" sz="1800" b="1" dirty="0" smtClean="0"/>
              <a:t>!</a:t>
            </a:r>
            <a:br>
              <a:rPr lang="en-US" sz="1800" b="1" dirty="0" smtClean="0"/>
            </a:br>
            <a:r>
              <a:rPr lang="en-US" sz="1800" b="1" dirty="0" smtClean="0"/>
              <a:t>What is the impact on the audience of this montage technique, especially in the “selecting” and “piecing together” of the montage sequences?</a:t>
            </a:r>
            <a:endParaRPr lang="en-US" sz="1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4968"/>
            <a:ext cx="4038600" cy="478088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1600" dirty="0" smtClean="0"/>
              <a:t>Are all wars the same? / Is that the message?</a:t>
            </a:r>
          </a:p>
          <a:p>
            <a:pPr>
              <a:buNone/>
            </a:pPr>
            <a:r>
              <a:rPr lang="en-US" sz="1600" dirty="0" smtClean="0"/>
              <a:t>Or are they all different (color / black and white)?</a:t>
            </a:r>
          </a:p>
          <a:p>
            <a:pPr>
              <a:buNone/>
            </a:pPr>
            <a:r>
              <a:rPr lang="en-US" sz="1600" dirty="0" smtClean="0"/>
              <a:t>As you watch the 2006 production – and the 2008 film -- think about the production of </a:t>
            </a:r>
            <a:r>
              <a:rPr lang="en-US" sz="1600" u="sng" dirty="0" smtClean="0"/>
              <a:t>Mother Courage and her Children</a:t>
            </a:r>
            <a:r>
              <a:rPr lang="en-US" sz="1600" dirty="0" smtClean="0"/>
              <a:t> in Berlin in 1949…</a:t>
            </a:r>
          </a:p>
          <a:p>
            <a:pPr>
              <a:buNone/>
            </a:pPr>
            <a:r>
              <a:rPr lang="en-US" sz="1600" dirty="0" smtClean="0"/>
              <a:t>Where Brecht asked his audience to see the parallels between the Thirty Years’ War and WWII, and act differently…</a:t>
            </a:r>
          </a:p>
          <a:p>
            <a:pPr>
              <a:buNone/>
            </a:pPr>
            <a:r>
              <a:rPr lang="en-US" sz="1600" dirty="0" smtClean="0"/>
              <a:t>Is this what Walter is asking his viewer to do?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What does Meryl </a:t>
            </a:r>
            <a:r>
              <a:rPr lang="en-US" sz="1600" dirty="0" err="1" smtClean="0"/>
              <a:t>Streep</a:t>
            </a:r>
            <a:r>
              <a:rPr lang="en-US" sz="1600" dirty="0" smtClean="0"/>
              <a:t> see in this (endless?) sequence of wars? </a:t>
            </a:r>
            <a:r>
              <a:rPr lang="en-US" sz="1600" dirty="0" err="1" smtClean="0">
                <a:sym typeface="Wingdings"/>
              </a:rPr>
              <a:t></a:t>
            </a:r>
            <a:endParaRPr lang="en-US" sz="1600" dirty="0" smtClean="0"/>
          </a:p>
          <a:p>
            <a:pPr>
              <a:buNone/>
            </a:pPr>
            <a:r>
              <a:rPr lang="en-US" sz="1600" dirty="0" smtClean="0"/>
              <a:t>The “universality” of maternal suffering </a:t>
            </a:r>
            <a:r>
              <a:rPr lang="en-US" sz="1600" dirty="0" err="1" smtClean="0">
                <a:sym typeface="Wingdings"/>
              </a:rPr>
              <a:t></a:t>
            </a:r>
            <a:r>
              <a:rPr lang="en-US" sz="1600" dirty="0" smtClean="0">
                <a:sym typeface="Wingdings"/>
              </a:rPr>
              <a:t> </a:t>
            </a:r>
            <a:r>
              <a:rPr lang="en-US" sz="1600" dirty="0" smtClean="0"/>
              <a:t>the inevitability of war (“Over and over…”) That’s not </a:t>
            </a:r>
            <a:r>
              <a:rPr lang="en-US" sz="1600" dirty="0" err="1" smtClean="0"/>
              <a:t>Brechtian</a:t>
            </a:r>
            <a:r>
              <a:rPr lang="en-US" sz="1600" dirty="0" smtClean="0"/>
              <a:t> (to see war as inevitable)!</a:t>
            </a:r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MY QUESTION: </a:t>
            </a:r>
            <a:r>
              <a:rPr lang="en-US" sz="1600" dirty="0" smtClean="0"/>
              <a:t>Does Walter want us to think about war the same way </a:t>
            </a:r>
            <a:r>
              <a:rPr lang="en-US" sz="1600" dirty="0" err="1" smtClean="0"/>
              <a:t>Streep</a:t>
            </a:r>
            <a:r>
              <a:rPr lang="en-US" sz="1600" dirty="0" smtClean="0"/>
              <a:t> does?</a:t>
            </a:r>
          </a:p>
        </p:txBody>
      </p:sp>
      <p:pic>
        <p:nvPicPr>
          <p:cNvPr id="7" name="Theater of War Streep Final Speech 3.mov">
            <a:hlinkClick r:id="" action="ppaction://media"/>
          </p:cNvPr>
          <p:cNvPicPr>
            <a:picLocks noGrp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95800" y="2475018"/>
            <a:ext cx="4542827" cy="2523793"/>
          </a:xfrm>
        </p:spPr>
      </p:pic>
      <p:sp>
        <p:nvSpPr>
          <p:cNvPr id="8" name="TextBox 7"/>
          <p:cNvSpPr txBox="1"/>
          <p:nvPr/>
        </p:nvSpPr>
        <p:spPr>
          <a:xfrm>
            <a:off x="4849391" y="5449524"/>
            <a:ext cx="3837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Streep’s</a:t>
            </a:r>
            <a:r>
              <a:rPr lang="en-US" dirty="0" smtClean="0"/>
              <a:t> final speech, “Theater of War”</a:t>
            </a:r>
          </a:p>
          <a:p>
            <a:r>
              <a:rPr lang="en-US" dirty="0" smtClean="0"/>
              <a:t>(dir. Walter) (2008)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0769"/>
            <a:ext cx="8229600" cy="1143000"/>
          </a:xfrm>
        </p:spPr>
        <p:txBody>
          <a:bodyPr>
            <a:noAutofit/>
          </a:bodyPr>
          <a:lstStyle/>
          <a:p>
            <a:r>
              <a:rPr lang="en-US" sz="1800" dirty="0" smtClean="0"/>
              <a:t>In general: Does </a:t>
            </a:r>
            <a:r>
              <a:rPr lang="en-US" sz="1800" dirty="0" smtClean="0">
                <a:solidFill>
                  <a:srgbClr val="FF0000"/>
                </a:solidFill>
              </a:rPr>
              <a:t>filmmaker Walter </a:t>
            </a:r>
            <a:r>
              <a:rPr lang="en-US" sz="1800" dirty="0" smtClean="0"/>
              <a:t>share / agree with the way his </a:t>
            </a:r>
            <a:r>
              <a:rPr lang="en-US" sz="1800" dirty="0" smtClean="0">
                <a:solidFill>
                  <a:srgbClr val="FF0000"/>
                </a:solidFill>
              </a:rPr>
              <a:t>“witnesses” </a:t>
            </a:r>
            <a:r>
              <a:rPr lang="en-US" sz="1800" dirty="0" smtClean="0"/>
              <a:t>read Brecht’s play? / Does he follow Director George Wolfe’s direction / production lead in his depiction of </a:t>
            </a:r>
            <a:r>
              <a:rPr lang="en-US" sz="1800" dirty="0" err="1" smtClean="0"/>
              <a:t>war(s</a:t>
            </a:r>
            <a:r>
              <a:rPr lang="en-US" sz="1800" dirty="0" smtClean="0"/>
              <a:t>), for example?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675" y="1533769"/>
            <a:ext cx="4038600" cy="478523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Wolfe to Costume Designer, Marina </a:t>
            </a:r>
            <a:r>
              <a:rPr lang="en-US" dirty="0" err="1" smtClean="0"/>
              <a:t>Draghici</a:t>
            </a:r>
            <a:r>
              <a:rPr lang="en-US" dirty="0" smtClean="0"/>
              <a:t>: “We shouldn’t make any specific references” / “Fuse everything” (27: 35-38) </a:t>
            </a:r>
            <a:r>
              <a:rPr lang="en-US" dirty="0" err="1" smtClean="0">
                <a:sym typeface="Wingdings"/>
              </a:rPr>
              <a:t>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Here again the “message” might be: “All wars are interchangeable” / “all the same”…</a:t>
            </a:r>
          </a:p>
          <a:p>
            <a:pPr>
              <a:buNone/>
            </a:pPr>
            <a:r>
              <a:rPr lang="en-US" dirty="0" smtClean="0"/>
              <a:t>War is inevitable!</a:t>
            </a:r>
          </a:p>
          <a:p>
            <a:pPr>
              <a:buNone/>
            </a:pPr>
            <a:r>
              <a:rPr lang="en-US" dirty="0" smtClean="0"/>
              <a:t>Or is that just the position of this particular (stage) production in 2006?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Walter’s 2008 film may actually be saying something else about how we understand war…</a:t>
            </a:r>
          </a:p>
          <a:p>
            <a:pPr>
              <a:buNone/>
            </a:pPr>
            <a:r>
              <a:rPr lang="en-US" dirty="0" smtClean="0"/>
              <a:t>And about how the essay film tells / how </a:t>
            </a:r>
            <a:r>
              <a:rPr lang="en-US" dirty="0" smtClean="0">
                <a:solidFill>
                  <a:srgbClr val="FF0000"/>
                </a:solidFill>
              </a:rPr>
              <a:t>we</a:t>
            </a:r>
            <a:r>
              <a:rPr lang="en-US" dirty="0" smtClean="0"/>
              <a:t> tell the history of war in the post-modern age…</a:t>
            </a:r>
            <a:endParaRPr lang="en-US" dirty="0"/>
          </a:p>
        </p:txBody>
      </p:sp>
      <p:pic>
        <p:nvPicPr>
          <p:cNvPr id="5" name="Theater_of_War Costumes 3.mov">
            <a:hlinkClick r:id="" action="ppaction://media"/>
          </p:cNvPr>
          <p:cNvPicPr>
            <a:picLocks noGrp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48199" y="2229175"/>
            <a:ext cx="4542827" cy="2523793"/>
          </a:xfrm>
        </p:spPr>
      </p:pic>
      <p:sp>
        <p:nvSpPr>
          <p:cNvPr id="9" name="TextBox 8"/>
          <p:cNvSpPr txBox="1"/>
          <p:nvPr/>
        </p:nvSpPr>
        <p:spPr>
          <a:xfrm>
            <a:off x="4390275" y="5130983"/>
            <a:ext cx="4800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Marina </a:t>
            </a:r>
            <a:r>
              <a:rPr lang="en-US" dirty="0" err="1" smtClean="0"/>
              <a:t>Draghici</a:t>
            </a:r>
            <a:r>
              <a:rPr lang="en-US" dirty="0" smtClean="0"/>
              <a:t> / Costume Designer / </a:t>
            </a:r>
            <a:r>
              <a:rPr lang="en-US" u="sng" dirty="0" smtClean="0"/>
              <a:t>Mother</a:t>
            </a:r>
          </a:p>
          <a:p>
            <a:r>
              <a:rPr lang="en-US" u="sng" dirty="0" smtClean="0"/>
              <a:t>Courage and her Children</a:t>
            </a:r>
            <a:r>
              <a:rPr lang="en-US" dirty="0" smtClean="0"/>
              <a:t> (NYC production, 2006)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3806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Are the medium and the genre thus the</a:t>
            </a:r>
            <a:br>
              <a:rPr lang="en-US" sz="2000" dirty="0" smtClean="0"/>
            </a:br>
            <a:r>
              <a:rPr lang="en-US" sz="2000" dirty="0" smtClean="0"/>
              <a:t>message of this film?</a:t>
            </a:r>
            <a:br>
              <a:rPr lang="en-US" sz="2000" dirty="0" smtClean="0"/>
            </a:br>
            <a:r>
              <a:rPr lang="en-US" sz="2000" dirty="0" smtClean="0"/>
              <a:t>Teaching </a:t>
            </a:r>
            <a:r>
              <a:rPr lang="en-US" sz="2000" i="1" dirty="0" smtClean="0"/>
              <a:t>in and by</a:t>
            </a:r>
            <a:r>
              <a:rPr lang="en-US" sz="2000" dirty="0" smtClean="0"/>
              <a:t> “Theater of War” (2008)</a:t>
            </a:r>
            <a:endParaRPr lang="en-US" sz="2000" dirty="0"/>
          </a:p>
        </p:txBody>
      </p:sp>
      <p:pic>
        <p:nvPicPr>
          <p:cNvPr id="5" name="Content Placeholder 4" descr="Screen Shot 2013-11-01 at 9.26.28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8163" t="4898" r="6623" b="19393"/>
          <a:stretch>
            <a:fillRect/>
          </a:stretch>
        </p:blipFill>
        <p:spPr>
          <a:xfrm>
            <a:off x="4648200" y="4167529"/>
            <a:ext cx="4031799" cy="2238766"/>
          </a:xfrm>
        </p:spPr>
      </p:pic>
      <p:pic>
        <p:nvPicPr>
          <p:cNvPr id="29" name="Content Placeholder 28" descr="Screen Shot 2013-11-01 at 9.29.45 PM.pn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5629" r="19303" b="19860"/>
          <a:stretch>
            <a:fillRect/>
          </a:stretch>
        </p:blipFill>
        <p:spPr>
          <a:xfrm>
            <a:off x="4648200" y="1417638"/>
            <a:ext cx="4031799" cy="2326726"/>
          </a:xfrm>
        </p:spPr>
      </p:pic>
      <p:sp>
        <p:nvSpPr>
          <p:cNvPr id="3" name="Content Placeholder 2"/>
          <p:cNvSpPr>
            <a:spLocks noGrp="1"/>
          </p:cNvSpPr>
          <p:nvPr>
            <p:ph type="body" idx="4294967295"/>
          </p:nvPr>
        </p:nvSpPr>
        <p:spPr>
          <a:xfrm>
            <a:off x="450399" y="451895"/>
            <a:ext cx="3516894" cy="65849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act 2: “Marx and Coca Cola”</a:t>
            </a:r>
          </a:p>
          <a:p>
            <a:pPr>
              <a:buNone/>
            </a:pPr>
            <a:r>
              <a:rPr lang="en-US" sz="1600" dirty="0" smtClean="0"/>
              <a:t>Jay Cantor / Novelist / Teaches in the Department of English / Tufts University (Boston, MA)</a:t>
            </a:r>
          </a:p>
          <a:p>
            <a:pPr>
              <a:buNone/>
            </a:pPr>
            <a:r>
              <a:rPr lang="en-US" sz="1600" dirty="0" smtClean="0">
                <a:solidFill>
                  <a:srgbClr val="FF0000"/>
                </a:solidFill>
              </a:rPr>
              <a:t>Teaching Marx </a:t>
            </a:r>
            <a:r>
              <a:rPr lang="en-US" sz="1600" dirty="0" smtClean="0"/>
              <a:t>/ Class: “How you earn your living” / “What forces make the personality” </a:t>
            </a:r>
          </a:p>
          <a:p>
            <a:pPr>
              <a:buNone/>
            </a:pPr>
            <a:r>
              <a:rPr lang="en-US" sz="1600" dirty="0" smtClean="0"/>
              <a:t>1. </a:t>
            </a:r>
            <a:r>
              <a:rPr lang="en-US" sz="1600" dirty="0" smtClean="0">
                <a:solidFill>
                  <a:srgbClr val="FF0000"/>
                </a:solidFill>
              </a:rPr>
              <a:t>Literal teaching </a:t>
            </a:r>
            <a:r>
              <a:rPr lang="en-US" sz="1600" dirty="0" smtClean="0"/>
              <a:t>(Cantor in the classroom)</a:t>
            </a:r>
          </a:p>
          <a:p>
            <a:pPr>
              <a:buNone/>
            </a:pPr>
            <a:r>
              <a:rPr lang="en-US" sz="1600" dirty="0" smtClean="0"/>
              <a:t>2. But </a:t>
            </a:r>
            <a:r>
              <a:rPr lang="en-US" sz="1600" dirty="0" smtClean="0">
                <a:solidFill>
                  <a:srgbClr val="FF0000"/>
                </a:solidFill>
              </a:rPr>
              <a:t>the film also teaches us Marx</a:t>
            </a:r>
            <a:r>
              <a:rPr lang="en-US" sz="1600" dirty="0" smtClean="0"/>
              <a:t> / Marina </a:t>
            </a:r>
            <a:r>
              <a:rPr lang="en-US" sz="1600" dirty="0" err="1" smtClean="0"/>
              <a:t>Draghici</a:t>
            </a:r>
            <a:r>
              <a:rPr lang="en-US" sz="1600" dirty="0" smtClean="0"/>
              <a:t> (Costumes) and </a:t>
            </a:r>
            <a:r>
              <a:rPr lang="en-US" sz="1600" dirty="0" smtClean="0">
                <a:solidFill>
                  <a:srgbClr val="FF0000"/>
                </a:solidFill>
              </a:rPr>
              <a:t>Jeremy </a:t>
            </a:r>
            <a:r>
              <a:rPr lang="en-US" sz="1600" dirty="0" err="1" smtClean="0">
                <a:solidFill>
                  <a:srgbClr val="FF0000"/>
                </a:solidFill>
              </a:rPr>
              <a:t>Lydic</a:t>
            </a:r>
            <a:r>
              <a:rPr lang="en-US" sz="1600" dirty="0" smtClean="0">
                <a:solidFill>
                  <a:srgbClr val="FF0000"/>
                </a:solidFill>
              </a:rPr>
              <a:t> (Props)</a:t>
            </a:r>
            <a:r>
              <a:rPr lang="en-US" sz="1600" dirty="0" smtClean="0"/>
              <a:t> / labor theory of value in the world of the production of the play in 2006…</a:t>
            </a:r>
          </a:p>
          <a:p>
            <a:pPr>
              <a:buNone/>
            </a:pPr>
            <a:r>
              <a:rPr lang="en-US" sz="1600" dirty="0" smtClean="0"/>
              <a:t>3. </a:t>
            </a:r>
            <a:r>
              <a:rPr lang="en-US" sz="1600" dirty="0" smtClean="0">
                <a:solidFill>
                  <a:srgbClr val="FF0000"/>
                </a:solidFill>
              </a:rPr>
              <a:t>The scenes of teaching draw our attention </a:t>
            </a:r>
            <a:r>
              <a:rPr lang="en-US" sz="1600" dirty="0" smtClean="0"/>
              <a:t>figuratively</a:t>
            </a:r>
            <a:r>
              <a:rPr lang="en-US" sz="1600" dirty="0" smtClean="0">
                <a:solidFill>
                  <a:srgbClr val="FF0000"/>
                </a:solidFill>
              </a:rPr>
              <a:t> to the kind of </a:t>
            </a:r>
            <a:r>
              <a:rPr lang="en-US" sz="1600" dirty="0" smtClean="0"/>
              <a:t>teaching that the </a:t>
            </a:r>
            <a:r>
              <a:rPr lang="en-US" sz="1600" dirty="0" smtClean="0">
                <a:solidFill>
                  <a:srgbClr val="FF0000"/>
                </a:solidFill>
              </a:rPr>
              <a:t>essay film </a:t>
            </a:r>
            <a:r>
              <a:rPr lang="en-US" sz="1600" dirty="0" smtClean="0"/>
              <a:t>can do…</a:t>
            </a:r>
          </a:p>
          <a:p>
            <a:pPr>
              <a:buNone/>
            </a:pPr>
            <a:r>
              <a:rPr lang="en-US" sz="1600" dirty="0" smtClean="0"/>
              <a:t>Understood this way, it is an </a:t>
            </a:r>
            <a:r>
              <a:rPr lang="en-US" sz="1600" dirty="0" smtClean="0">
                <a:solidFill>
                  <a:srgbClr val="FF0000"/>
                </a:solidFill>
              </a:rPr>
              <a:t>“epic” essay film </a:t>
            </a:r>
            <a:r>
              <a:rPr lang="en-US" sz="1600" dirty="0" smtClean="0"/>
              <a:t> / like “epic theater,” it is “pedagogical”…</a:t>
            </a:r>
          </a:p>
          <a:p>
            <a:pPr>
              <a:buNone/>
            </a:pPr>
            <a:r>
              <a:rPr lang="en-US" sz="1600" dirty="0" smtClean="0"/>
              <a:t>But as much about war as about class…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283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i="1" dirty="0" smtClean="0"/>
              <a:t>Public Theater </a:t>
            </a:r>
            <a:r>
              <a:rPr lang="en-US" sz="2800" dirty="0" smtClean="0"/>
              <a:t>as Teaching </a:t>
            </a:r>
            <a:br>
              <a:rPr lang="en-US" sz="2800" dirty="0" smtClean="0"/>
            </a:br>
            <a:r>
              <a:rPr lang="en-US" sz="2800" dirty="0" smtClean="0"/>
              <a:t>in “Theater of War”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11162"/>
            <a:ext cx="4038600" cy="616835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1800" dirty="0" smtClean="0"/>
              <a:t>Oskar Eustis (</a:t>
            </a:r>
            <a:r>
              <a:rPr lang="en-US" sz="1800" dirty="0" err="1" smtClean="0"/>
              <a:t>b</a:t>
            </a:r>
            <a:r>
              <a:rPr lang="en-US" sz="1800" dirty="0" smtClean="0"/>
              <a:t>. 1958) / Artistic Director / The Public Theater (NYC)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He “teaches” us (</a:t>
            </a:r>
            <a:r>
              <a:rPr lang="en-US" sz="1800" i="1" dirty="0" smtClean="0">
                <a:solidFill>
                  <a:srgbClr val="FF0000"/>
                </a:solidFill>
              </a:rPr>
              <a:t>his version of</a:t>
            </a:r>
            <a:r>
              <a:rPr lang="en-US" sz="1800" dirty="0" smtClean="0">
                <a:solidFill>
                  <a:srgbClr val="FF0000"/>
                </a:solidFill>
              </a:rPr>
              <a:t>) the lesson of Brecht and of the play…</a:t>
            </a:r>
          </a:p>
          <a:p>
            <a:pPr>
              <a:buNone/>
            </a:pPr>
            <a:r>
              <a:rPr lang="en-US" sz="1800" dirty="0" smtClean="0"/>
              <a:t>Walter in fact films Eustis articulating a very strong interpretation of Brecht (via Marxism) “putting himself in the service of something much larger than himself…” (33: 01 - 35)</a:t>
            </a:r>
          </a:p>
          <a:p>
            <a:pPr>
              <a:buNone/>
            </a:pPr>
            <a:r>
              <a:rPr lang="en-US" sz="1800" dirty="0" smtClean="0"/>
              <a:t>This is certainly </a:t>
            </a:r>
            <a:r>
              <a:rPr lang="en-US" sz="1800" dirty="0" smtClean="0">
                <a:solidFill>
                  <a:srgbClr val="FF0000"/>
                </a:solidFill>
              </a:rPr>
              <a:t>Eustis’ view </a:t>
            </a:r>
            <a:r>
              <a:rPr lang="en-US" sz="1800" dirty="0" smtClean="0"/>
              <a:t>of the historical Brecht…</a:t>
            </a:r>
          </a:p>
          <a:p>
            <a:pPr>
              <a:buNone/>
            </a:pPr>
            <a:r>
              <a:rPr lang="en-US" sz="1800" dirty="0" smtClean="0">
                <a:solidFill>
                  <a:srgbClr val="FF0000"/>
                </a:solidFill>
              </a:rPr>
              <a:t>It also his (Eustis’) view of his </a:t>
            </a:r>
            <a:r>
              <a:rPr lang="en-US" sz="1800" i="1" dirty="0" smtClean="0">
                <a:solidFill>
                  <a:srgbClr val="FF0000"/>
                </a:solidFill>
              </a:rPr>
              <a:t>own</a:t>
            </a:r>
            <a:r>
              <a:rPr lang="en-US" sz="1800" dirty="0" smtClean="0">
                <a:solidFill>
                  <a:srgbClr val="FF0000"/>
                </a:solidFill>
              </a:rPr>
              <a:t> commitments in his work in theater in the contemporary U.S.</a:t>
            </a:r>
          </a:p>
          <a:p>
            <a:pPr>
              <a:buNone/>
            </a:pPr>
            <a:r>
              <a:rPr lang="en-US" sz="1800" dirty="0" smtClean="0"/>
              <a:t>“Theater that matters” / That “addresses the biggest and most important issues facing us” today / “Offering that up to the widest and most diverse audience” / Only then is “theater fulfilling its job” (9: 02 – 9: 24)</a:t>
            </a:r>
          </a:p>
          <a:p>
            <a:pPr>
              <a:buNone/>
            </a:pPr>
            <a:r>
              <a:rPr lang="en-US" sz="1800" dirty="0" smtClean="0"/>
              <a:t>Eustis is channeling a certain version of Brecht /  compare his version to the version we get in act 4: “In Search of </a:t>
            </a:r>
            <a:r>
              <a:rPr lang="en-US" sz="1800" dirty="0" err="1" smtClean="0"/>
              <a:t>Bertolt</a:t>
            </a:r>
            <a:r>
              <a:rPr lang="en-US" sz="1800" dirty="0" smtClean="0"/>
              <a:t> Brecht”…</a:t>
            </a:r>
          </a:p>
          <a:p>
            <a:pPr>
              <a:buNone/>
            </a:pPr>
            <a:r>
              <a:rPr lang="en-US" sz="1800" dirty="0" smtClean="0"/>
              <a:t>What about 1953?!?</a:t>
            </a:r>
            <a:endParaRPr lang="en-US" sz="1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l="32018" r="23730"/>
          <a:stretch>
            <a:fillRect/>
          </a:stretch>
        </p:blipFill>
        <p:spPr>
          <a:xfrm>
            <a:off x="4648200" y="1143000"/>
            <a:ext cx="2516494" cy="30133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b="15906"/>
          <a:stretch>
            <a:fillRect/>
          </a:stretch>
        </p:blipFill>
        <p:spPr>
          <a:xfrm>
            <a:off x="6228704" y="2891818"/>
            <a:ext cx="2915296" cy="3966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MY THESIS </a:t>
            </a:r>
            <a:r>
              <a:rPr lang="en-US" sz="1800" dirty="0" smtClean="0"/>
              <a:t>about Jay Cantor’s Teaching, Oskar Eustis’ and the Public Theater’s Teaching, and the Teaching Done </a:t>
            </a:r>
            <a:r>
              <a:rPr lang="en-US" sz="1800" i="1" dirty="0" smtClean="0"/>
              <a:t>by</a:t>
            </a:r>
            <a:r>
              <a:rPr lang="en-US" sz="1800" dirty="0" smtClean="0"/>
              <a:t> the Essay Film, “Theater of War” (dir. Walter) (2008)…</a:t>
            </a:r>
            <a:endParaRPr lang="en-US" sz="1800" dirty="0"/>
          </a:p>
        </p:txBody>
      </p:sp>
      <p:pic>
        <p:nvPicPr>
          <p:cNvPr id="6" name="Content Placeholder 5" descr="Screen Shot 2013-11-01 at 9.45.45 PM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692" t="14387" r="15445" b="17768"/>
          <a:stretch>
            <a:fillRect/>
          </a:stretch>
        </p:blipFill>
        <p:spPr>
          <a:xfrm>
            <a:off x="4495800" y="2459004"/>
            <a:ext cx="4330298" cy="2358224"/>
          </a:xfrm>
        </p:spPr>
      </p:pic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457200" y="1143000"/>
            <a:ext cx="3775900" cy="522350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400" dirty="0" smtClean="0"/>
              <a:t>By showing us </a:t>
            </a:r>
            <a:r>
              <a:rPr lang="en-US" sz="1400" dirty="0" smtClean="0">
                <a:solidFill>
                  <a:srgbClr val="FF0000"/>
                </a:solidFill>
              </a:rPr>
              <a:t>so many versions of teaching</a:t>
            </a:r>
            <a:r>
              <a:rPr lang="en-US" sz="1400" dirty="0" smtClean="0"/>
              <a:t>, the “Theater of War” film wants us to know that </a:t>
            </a:r>
            <a:r>
              <a:rPr lang="en-US" sz="1400" dirty="0" smtClean="0">
                <a:solidFill>
                  <a:srgbClr val="FF0000"/>
                </a:solidFill>
              </a:rPr>
              <a:t>the film is pretty self-conscious about what it is doing</a:t>
            </a:r>
            <a:r>
              <a:rPr lang="en-US" sz="1400" dirty="0" smtClean="0"/>
              <a:t>…</a:t>
            </a:r>
          </a:p>
          <a:p>
            <a:pPr>
              <a:buNone/>
            </a:pPr>
            <a:r>
              <a:rPr lang="en-US" sz="1400" dirty="0" smtClean="0"/>
              <a:t>It</a:t>
            </a:r>
            <a:r>
              <a:rPr lang="en-US" sz="1400" i="1" dirty="0" smtClean="0"/>
              <a:t> </a:t>
            </a:r>
            <a:r>
              <a:rPr lang="en-US" sz="1400" dirty="0" smtClean="0"/>
              <a:t>knows that it is “staging” history –  “making” history as “story” – from a particular point of view… </a:t>
            </a:r>
          </a:p>
          <a:p>
            <a:pPr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In order to teach…</a:t>
            </a:r>
          </a:p>
          <a:p>
            <a:pPr>
              <a:buNone/>
            </a:pPr>
            <a:r>
              <a:rPr lang="en-US" sz="1400" dirty="0" smtClean="0"/>
              <a:t>Part of the lesson the film wants us to learn is that </a:t>
            </a:r>
            <a:r>
              <a:rPr lang="en-US" sz="1400" dirty="0" smtClean="0">
                <a:solidFill>
                  <a:srgbClr val="FF0000"/>
                </a:solidFill>
              </a:rPr>
              <a:t>we</a:t>
            </a:r>
            <a:r>
              <a:rPr lang="en-US" sz="1400" dirty="0" smtClean="0"/>
              <a:t> as individuals can undertake the project of understanding the (</a:t>
            </a:r>
            <a:r>
              <a:rPr lang="en-US" sz="1400" dirty="0" err="1" smtClean="0"/>
              <a:t>hi)story</a:t>
            </a:r>
            <a:r>
              <a:rPr lang="en-US" sz="1400" dirty="0" smtClean="0"/>
              <a:t> of war – and the re-presentation of the past – in our own world today…</a:t>
            </a:r>
          </a:p>
          <a:p>
            <a:pPr>
              <a:buNone/>
            </a:pPr>
            <a:r>
              <a:rPr lang="en-US" sz="1400" dirty="0" smtClean="0">
                <a:solidFill>
                  <a:srgbClr val="FF0000"/>
                </a:solidFill>
              </a:rPr>
              <a:t>Each of us can “essay” this understanding…</a:t>
            </a:r>
          </a:p>
          <a:p>
            <a:pPr>
              <a:buNone/>
            </a:pPr>
            <a:r>
              <a:rPr lang="en-US" sz="1400" dirty="0" smtClean="0"/>
              <a:t>“Essayer” (French: to try)</a:t>
            </a:r>
          </a:p>
          <a:p>
            <a:pPr>
              <a:buNone/>
            </a:pPr>
            <a:r>
              <a:rPr lang="en-US" sz="1400" dirty="0" smtClean="0"/>
              <a:t>The individual can “try” and understand him- or herself as embedded in the complexities of the history of </a:t>
            </a:r>
            <a:r>
              <a:rPr lang="en-US" sz="1400" dirty="0" err="1" smtClean="0"/>
              <a:t>war(s</a:t>
            </a:r>
            <a:r>
              <a:rPr lang="en-US" sz="1400" dirty="0" smtClean="0"/>
              <a:t>)…</a:t>
            </a:r>
          </a:p>
          <a:p>
            <a:pPr>
              <a:buNone/>
            </a:pPr>
            <a:r>
              <a:rPr lang="en-US" sz="1400" dirty="0" smtClean="0"/>
              <a:t>Complexities that it may be the task of</a:t>
            </a:r>
            <a:r>
              <a:rPr lang="en-US" sz="1400" dirty="0" smtClean="0">
                <a:solidFill>
                  <a:srgbClr val="FF0000"/>
                </a:solidFill>
              </a:rPr>
              <a:t> the post-modern cultural worker to re-present in a particular way…</a:t>
            </a:r>
            <a:endParaRPr lang="en-US" sz="1400" dirty="0" smtClean="0"/>
          </a:p>
          <a:p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Think, then, about John Walter’s </a:t>
            </a:r>
            <a:r>
              <a:rPr lang="en-US" sz="2400" dirty="0" smtClean="0">
                <a:solidFill>
                  <a:srgbClr val="FF0000"/>
                </a:solidFill>
              </a:rPr>
              <a:t>individual</a:t>
            </a:r>
            <a:r>
              <a:rPr lang="en-US" sz="2400" dirty="0" smtClean="0"/>
              <a:t> “mediating intelligence” as it is (</a:t>
            </a:r>
            <a:r>
              <a:rPr lang="en-US" sz="2400" dirty="0" err="1" smtClean="0"/>
              <a:t>in)visible</a:t>
            </a:r>
            <a:r>
              <a:rPr lang="en-US" sz="2400" dirty="0" smtClean="0"/>
              <a:t> in “Theater of War” (2008)…</a:t>
            </a:r>
            <a:endParaRPr lang="en-US" sz="2400" dirty="0"/>
          </a:p>
        </p:txBody>
      </p:sp>
      <p:pic>
        <p:nvPicPr>
          <p:cNvPr id="7" name="Content Placeholder 6" descr="Screen Shot 2013-11-01 at 9.18.42 PM.png"/>
          <p:cNvPicPr>
            <a:picLocks noGrp="1" noChangeAspect="1"/>
          </p:cNvPicPr>
          <p:nvPr>
            <p:ph idx="1"/>
          </p:nvPr>
        </p:nvPicPr>
        <p:blipFill>
          <a:blip r:embed="rId2"/>
          <a:srcRect l="1574" t="8551" r="16956" b="18571"/>
          <a:stretch>
            <a:fillRect/>
          </a:stretch>
        </p:blipFill>
        <p:spPr>
          <a:xfrm>
            <a:off x="709415" y="1417638"/>
            <a:ext cx="7977385" cy="46500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05646" y="2416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111" dirty="0" smtClean="0"/>
              <a:t>What kind of </a:t>
            </a:r>
            <a:r>
              <a:rPr lang="en-US" sz="3111" dirty="0" smtClean="0">
                <a:solidFill>
                  <a:srgbClr val="FF0000"/>
                </a:solidFill>
              </a:rPr>
              <a:t>work</a:t>
            </a:r>
            <a:r>
              <a:rPr lang="en-US" sz="3111" dirty="0" smtClean="0"/>
              <a:t> do we </a:t>
            </a:r>
            <a:r>
              <a:rPr lang="en-US" sz="3111" dirty="0" smtClean="0">
                <a:solidFill>
                  <a:srgbClr val="FF0000"/>
                </a:solidFill>
              </a:rPr>
              <a:t>as individuals </a:t>
            </a:r>
            <a:r>
              <a:rPr lang="en-US" sz="3111" dirty="0" smtClean="0"/>
              <a:t>do as we “try” to understand (</a:t>
            </a:r>
            <a:r>
              <a:rPr lang="en-US" sz="3111" dirty="0" err="1" smtClean="0"/>
              <a:t>hi)story</a:t>
            </a:r>
            <a:r>
              <a:rPr lang="en-US" sz="3111" dirty="0" smtClean="0"/>
              <a:t> (and war) as history (and war) are re-presented (in epics, </a:t>
            </a:r>
            <a:r>
              <a:rPr lang="en-US" sz="3111" dirty="0" err="1" smtClean="0"/>
              <a:t>picaresques</a:t>
            </a:r>
            <a:r>
              <a:rPr lang="en-US" sz="3111" dirty="0" smtClean="0"/>
              <a:t>, on stage, in the movies)?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3111" dirty="0" smtClean="0">
                <a:solidFill>
                  <a:srgbClr val="FF0000"/>
                </a:solidFill>
              </a:rPr>
              <a:t>How is a certain approach to doing the </a:t>
            </a:r>
            <a:r>
              <a:rPr lang="en-US" sz="3111" dirty="0" smtClean="0"/>
              <a:t>work of understanding </a:t>
            </a:r>
            <a:r>
              <a:rPr lang="en-US" sz="3111" dirty="0" smtClean="0">
                <a:solidFill>
                  <a:srgbClr val="FF0000"/>
                </a:solidFill>
              </a:rPr>
              <a:t>modeled for us in John Walter’s film, “Theater of War”?</a:t>
            </a:r>
            <a:endParaRPr lang="en-US" sz="3111" dirty="0">
              <a:solidFill>
                <a:srgbClr val="FF0000"/>
              </a:solidFill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615199" y="104367"/>
            <a:ext cx="8229600" cy="1143000"/>
          </a:xfrm>
        </p:spPr>
        <p:txBody>
          <a:bodyPr/>
          <a:lstStyle/>
          <a:p>
            <a:r>
              <a:rPr lang="en-US" dirty="0" smtClean="0"/>
              <a:t>Questions…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597153"/>
            <a:ext cx="4038600" cy="576335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Resisting War / Resisting the State: History as Repetition of the Same? / History as Change?</a:t>
            </a:r>
          </a:p>
          <a:p>
            <a:pPr>
              <a:buNone/>
            </a:pPr>
            <a:r>
              <a:rPr lang="en-US" dirty="0" smtClean="0"/>
              <a:t>Whose History? </a:t>
            </a:r>
          </a:p>
          <a:p>
            <a:pPr>
              <a:buNone/>
            </a:pPr>
            <a:r>
              <a:rPr lang="en-US" dirty="0" smtClean="0"/>
              <a:t>	- Whose Brecht?</a:t>
            </a:r>
          </a:p>
          <a:p>
            <a:pPr>
              <a:buNone/>
            </a:pPr>
            <a:r>
              <a:rPr lang="en-US" dirty="0" smtClean="0"/>
              <a:t>	- Black-and-White vs. Color and the Authority of “Talking Heads”</a:t>
            </a:r>
          </a:p>
          <a:p>
            <a:pPr>
              <a:buNone/>
            </a:pPr>
            <a:r>
              <a:rPr lang="en-US" dirty="0" smtClean="0"/>
              <a:t>The Agency of the Cultural Worker in Times of War: Brecht, </a:t>
            </a:r>
            <a:r>
              <a:rPr lang="en-US" dirty="0" err="1" smtClean="0"/>
              <a:t>Streep</a:t>
            </a:r>
            <a:r>
              <a:rPr lang="en-US" dirty="0" smtClean="0"/>
              <a:t>, Kushner, and Walter</a:t>
            </a:r>
          </a:p>
          <a:p>
            <a:pPr>
              <a:buNone/>
            </a:pPr>
            <a:r>
              <a:rPr lang="en-US" dirty="0" smtClean="0"/>
              <a:t>The Essay Film: Pathos, Humanistic Inquiry, and Understanding War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767" y="1247367"/>
            <a:ext cx="3473826" cy="48787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11433</TotalTime>
  <Words>3728</Words>
  <Application>Microsoft Macintosh PowerPoint</Application>
  <PresentationFormat>On-screen Show (4:3)</PresentationFormat>
  <Paragraphs>284</Paragraphs>
  <Slides>28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Transitions / Comparisons Week 5 / Epic Theater  Week 6 / The Essay Film</vt:lpstr>
      <vt:lpstr>MY PROPOSAL (not exactly a thesis..): Brecht’s “political theater” in 1947 (HUAC) and 1953 (East Berlin) / The individual (Brecht) performing “Simplician” Double-Talk as a Form of Not-Just-Personal Survival in the Post-war World?</vt:lpstr>
      <vt:lpstr>How?  The Survival of Brecht’s Theater The Berliner Ensemble  / Company established, with the support of the East German government, in 1949 / move into Theater am Schiffbauerdamm in 1954 / Where it still is today!</vt:lpstr>
      <vt:lpstr>From Week 5: Brecht’s “Epic Theater” (1930s-1950s)  Weeks 6 and 7: John Walter’s “Essay Film,” “Theater of War” (2008)</vt:lpstr>
      <vt:lpstr>The Cultural Worker: From Brecht to Walter / Is filmmaker / director John Walter difficult to see in this film?</vt:lpstr>
      <vt:lpstr>Yes!  The Problem of Star Power….</vt:lpstr>
      <vt:lpstr>Thus, we have to pay special attention to Walter’s “shaping hand” in “Theater of War” (2008) / His “staging” in the film of “dialogues” 1. between productions of Mother Courage and her Children (1949  2006), 2. between the theater and the streets, and 3. between the “histories” (of war and the state) being told both in and by this essay film!</vt:lpstr>
      <vt:lpstr>By this time, you’re all thinking…</vt:lpstr>
      <vt:lpstr>From Stage Play  Cinema (Film / Movies) STEP #1: READ “Analyzing Film” (Kurt Buhanan) in HCC “Writer’s Handbook”! / Then (step #2) think about… </vt:lpstr>
      <vt:lpstr>Film Genres #1</vt:lpstr>
      <vt:lpstr>Film Genres #2</vt:lpstr>
      <vt:lpstr>Another genre of “history” film  Documentary</vt:lpstr>
      <vt:lpstr>The “Essay Film” as History Film</vt:lpstr>
      <vt:lpstr>The “Essay Film”</vt:lpstr>
      <vt:lpstr>Sidebar: Michel de Montaigne, Essais  (Essays) (1580 / 1588)</vt:lpstr>
      <vt:lpstr>“The Theater of War” as  seen through John Walter’s  “essayistic” eyes and his “directing intelligence”…</vt:lpstr>
      <vt:lpstr>But also  Walter’s film  as “theater of war”! </vt:lpstr>
      <vt:lpstr>Slowing it Down Which wars? / “Theater of War” (2008) as History?</vt:lpstr>
      <vt:lpstr>Are these wars actually presented sequentially in the film?</vt:lpstr>
      <vt:lpstr> Many of the sequences of  archival war footage in particular  follow what is called the  “montage technique”…  </vt:lpstr>
      <vt:lpstr>Editing as the Message! What is the impact on the audience of this montage technique, especially in the “selecting” and “piecing together” of the montage sequences?</vt:lpstr>
      <vt:lpstr>In general: Does filmmaker Walter share / agree with the way his “witnesses” read Brecht’s play? / Does he follow Director George Wolfe’s direction / production lead in his depiction of war(s), for example?</vt:lpstr>
      <vt:lpstr>Are the medium and the genre thus the message of this film? Teaching in and by “Theater of War” (2008)</vt:lpstr>
      <vt:lpstr>Public Theater as Teaching  in “Theater of War”</vt:lpstr>
      <vt:lpstr>MY THESIS about Jay Cantor’s Teaching, Oskar Eustis’ and the Public Theater’s Teaching, and the Teaching Done by the Essay Film, “Theater of War” (dir. Walter) (2008)…</vt:lpstr>
      <vt:lpstr>Think, then, about John Walter’s individual “mediating intelligence” as it is (in)visible in “Theater of War” (2008)…</vt:lpstr>
      <vt:lpstr>What kind of work do we as individuals do as we “try” to understand (hi)story (and war) as history (and war) are re-presented (in epics, picaresques, on stage, in the movies)?  How is a certain approach to doing the work of understanding modeled for us in John Walter’s film, “Theater of War”?</vt:lpstr>
      <vt:lpstr>Questions…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jonewman</dc:creator>
  <cp:lastModifiedBy>Kazumo Washizuka</cp:lastModifiedBy>
  <cp:revision>107</cp:revision>
  <dcterms:created xsi:type="dcterms:W3CDTF">2014-11-07T07:00:34Z</dcterms:created>
  <dcterms:modified xsi:type="dcterms:W3CDTF">2014-11-12T06:31:57Z</dcterms:modified>
</cp:coreProperties>
</file>