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66" r:id="rId3"/>
    <p:sldId id="257" r:id="rId4"/>
    <p:sldId id="289" r:id="rId5"/>
    <p:sldId id="264" r:id="rId6"/>
    <p:sldId id="258" r:id="rId7"/>
    <p:sldId id="259" r:id="rId8"/>
    <p:sldId id="278" r:id="rId9"/>
    <p:sldId id="293" r:id="rId10"/>
    <p:sldId id="260" r:id="rId11"/>
    <p:sldId id="277" r:id="rId12"/>
    <p:sldId id="291" r:id="rId13"/>
    <p:sldId id="267" r:id="rId14"/>
    <p:sldId id="279" r:id="rId15"/>
    <p:sldId id="283" r:id="rId16"/>
    <p:sldId id="262" r:id="rId17"/>
    <p:sldId id="263" r:id="rId18"/>
    <p:sldId id="265" r:id="rId19"/>
    <p:sldId id="282" r:id="rId20"/>
    <p:sldId id="268" r:id="rId21"/>
    <p:sldId id="271" r:id="rId22"/>
    <p:sldId id="272" r:id="rId23"/>
    <p:sldId id="269" r:id="rId24"/>
    <p:sldId id="275" r:id="rId25"/>
    <p:sldId id="270" r:id="rId26"/>
    <p:sldId id="276" r:id="rId27"/>
    <p:sldId id="274" r:id="rId28"/>
    <p:sldId id="280" r:id="rId29"/>
    <p:sldId id="284" r:id="rId30"/>
    <p:sldId id="292" r:id="rId31"/>
    <p:sldId id="287" r:id="rId32"/>
    <p:sldId id="281" r:id="rId33"/>
    <p:sldId id="294" r:id="rId34"/>
    <p:sldId id="295"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593" autoAdjust="0"/>
  </p:normalViewPr>
  <p:slideViewPr>
    <p:cSldViewPr snapToGrid="0" snapToObjects="1">
      <p:cViewPr varScale="1">
        <p:scale>
          <a:sx n="136" d="100"/>
          <a:sy n="136" d="100"/>
        </p:scale>
        <p:origin x="-520"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printerSettings" Target="printerSettings/printerSettings1.bin"/><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64417A-3E4F-6943-AF4A-4C6FA3E8962E}"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3F7B5FB1-D181-1244-8488-A2F8DF617B2E}">
      <dgm:prSet phldrT="[Text]"/>
      <dgm:spPr/>
      <dgm:t>
        <a:bodyPr/>
        <a:lstStyle/>
        <a:p>
          <a:r>
            <a:rPr lang="en-US" b="1" dirty="0" smtClean="0">
              <a:solidFill>
                <a:schemeClr val="bg1"/>
              </a:solidFill>
            </a:rPr>
            <a:t>Theater: 2006 NYC production / rehearsals / performance of a play about the Thirty Years’ War</a:t>
          </a:r>
          <a:endParaRPr lang="en-US" b="1" dirty="0">
            <a:solidFill>
              <a:schemeClr val="bg1"/>
            </a:solidFill>
          </a:endParaRPr>
        </a:p>
      </dgm:t>
    </dgm:pt>
    <dgm:pt modelId="{FD46EA92-6CFF-BA4C-B735-61EA77BAAB34}" type="parTrans" cxnId="{7E7C9F0D-E3BE-7E48-8AE0-0D4473E8E7DD}">
      <dgm:prSet/>
      <dgm:spPr/>
      <dgm:t>
        <a:bodyPr/>
        <a:lstStyle/>
        <a:p>
          <a:endParaRPr lang="en-US"/>
        </a:p>
      </dgm:t>
    </dgm:pt>
    <dgm:pt modelId="{48FB490A-916B-A144-8DD0-F420E3803FF7}" type="sibTrans" cxnId="{7E7C9F0D-E3BE-7E48-8AE0-0D4473E8E7DD}">
      <dgm:prSet/>
      <dgm:spPr/>
      <dgm:t>
        <a:bodyPr/>
        <a:lstStyle/>
        <a:p>
          <a:endParaRPr lang="en-US"/>
        </a:p>
      </dgm:t>
    </dgm:pt>
    <dgm:pt modelId="{8CFBFC8C-7A0F-B648-BBD3-3F4FD3D8750B}">
      <dgm:prSet phldrT="[Text]"/>
      <dgm:spPr/>
      <dgm:t>
        <a:bodyPr/>
        <a:lstStyle/>
        <a:p>
          <a:r>
            <a:rPr lang="en-US" dirty="0" smtClean="0">
              <a:solidFill>
                <a:srgbClr val="000000"/>
              </a:solidFill>
            </a:rPr>
            <a:t>1949 Berlin production / post-1945 / WWII / the Holocaust / the Cold War</a:t>
          </a:r>
          <a:endParaRPr lang="en-US" dirty="0">
            <a:solidFill>
              <a:srgbClr val="000000"/>
            </a:solidFill>
          </a:endParaRPr>
        </a:p>
      </dgm:t>
    </dgm:pt>
    <dgm:pt modelId="{EC46B010-7B0A-2E47-BCD0-7DCDE0C85E13}" type="parTrans" cxnId="{1E9430A5-CCD5-A74E-8E45-EC623BCA621A}">
      <dgm:prSet/>
      <dgm:spPr/>
      <dgm:t>
        <a:bodyPr/>
        <a:lstStyle/>
        <a:p>
          <a:endParaRPr lang="en-US"/>
        </a:p>
      </dgm:t>
    </dgm:pt>
    <dgm:pt modelId="{16EF1B3D-B7EB-074C-9DB4-08B52ECDE93F}" type="sibTrans" cxnId="{1E9430A5-CCD5-A74E-8E45-EC623BCA621A}">
      <dgm:prSet/>
      <dgm:spPr/>
      <dgm:t>
        <a:bodyPr/>
        <a:lstStyle/>
        <a:p>
          <a:endParaRPr lang="en-US"/>
        </a:p>
      </dgm:t>
    </dgm:pt>
    <dgm:pt modelId="{93C42C0E-C2E9-CD45-B2AC-9B8C827BCF76}">
      <dgm:prSet phldrT="[Text]"/>
      <dgm:spPr/>
      <dgm:t>
        <a:bodyPr/>
        <a:lstStyle/>
        <a:p>
          <a:r>
            <a:rPr lang="en-US" dirty="0" smtClean="0">
              <a:solidFill>
                <a:srgbClr val="000000"/>
              </a:solidFill>
            </a:rPr>
            <a:t>Brecht / the “communist”/ the director / the father / the husband</a:t>
          </a:r>
          <a:endParaRPr lang="en-US" dirty="0">
            <a:solidFill>
              <a:srgbClr val="000000"/>
            </a:solidFill>
          </a:endParaRPr>
        </a:p>
      </dgm:t>
    </dgm:pt>
    <dgm:pt modelId="{E117E1DD-9FAB-8549-8E37-DA7693DF8730}" type="parTrans" cxnId="{1259DEE2-19CA-4F4A-B096-8F4E898BA063}">
      <dgm:prSet/>
      <dgm:spPr/>
      <dgm:t>
        <a:bodyPr/>
        <a:lstStyle/>
        <a:p>
          <a:endParaRPr lang="en-US"/>
        </a:p>
      </dgm:t>
    </dgm:pt>
    <dgm:pt modelId="{F3E4A71E-4D6D-544B-8799-F520FDDAB89D}" type="sibTrans" cxnId="{1259DEE2-19CA-4F4A-B096-8F4E898BA063}">
      <dgm:prSet/>
      <dgm:spPr/>
      <dgm:t>
        <a:bodyPr/>
        <a:lstStyle/>
        <a:p>
          <a:endParaRPr lang="en-US"/>
        </a:p>
      </dgm:t>
    </dgm:pt>
    <dgm:pt modelId="{12A6A166-E02D-114D-8BCB-EEC672AEAF6C}">
      <dgm:prSet phldrT="[Text]"/>
      <dgm:spPr/>
      <dgm:t>
        <a:bodyPr/>
        <a:lstStyle/>
        <a:p>
          <a:r>
            <a:rPr lang="en-US" dirty="0" smtClean="0">
              <a:solidFill>
                <a:srgbClr val="000000"/>
              </a:solidFill>
            </a:rPr>
            <a:t>The Viet Nam War / the military-industrial complex (MIT labs) / Resistance, 1969</a:t>
          </a:r>
          <a:endParaRPr lang="en-US" dirty="0">
            <a:solidFill>
              <a:srgbClr val="000000"/>
            </a:solidFill>
          </a:endParaRPr>
        </a:p>
      </dgm:t>
    </dgm:pt>
    <dgm:pt modelId="{6FE066F8-71D6-6142-ABDA-076FDC2F0312}" type="parTrans" cxnId="{19A43849-FFB7-8C4D-8F31-B0F6D00930BD}">
      <dgm:prSet/>
      <dgm:spPr/>
      <dgm:t>
        <a:bodyPr/>
        <a:lstStyle/>
        <a:p>
          <a:endParaRPr lang="en-US"/>
        </a:p>
      </dgm:t>
    </dgm:pt>
    <dgm:pt modelId="{B098C296-E190-8540-994B-F9C92D20CD90}" type="sibTrans" cxnId="{19A43849-FFB7-8C4D-8F31-B0F6D00930BD}">
      <dgm:prSet/>
      <dgm:spPr/>
      <dgm:t>
        <a:bodyPr/>
        <a:lstStyle/>
        <a:p>
          <a:endParaRPr lang="en-US"/>
        </a:p>
      </dgm:t>
    </dgm:pt>
    <dgm:pt modelId="{F620D904-1A15-DC4C-9485-D540EAB1BC38}">
      <dgm:prSet/>
      <dgm:spPr/>
      <dgm:t>
        <a:bodyPr/>
        <a:lstStyle/>
        <a:p>
          <a:r>
            <a:rPr lang="en-US" dirty="0" smtClean="0">
              <a:solidFill>
                <a:srgbClr val="000000"/>
              </a:solidFill>
            </a:rPr>
            <a:t>Meryl </a:t>
          </a:r>
          <a:r>
            <a:rPr lang="en-US" dirty="0" err="1" smtClean="0">
              <a:solidFill>
                <a:srgbClr val="000000"/>
              </a:solidFill>
            </a:rPr>
            <a:t>Streep</a:t>
          </a:r>
          <a:r>
            <a:rPr lang="en-US" dirty="0" smtClean="0">
              <a:solidFill>
                <a:srgbClr val="000000"/>
              </a:solidFill>
            </a:rPr>
            <a:t> and her pathos / her star power</a:t>
          </a:r>
          <a:endParaRPr lang="en-US" dirty="0">
            <a:solidFill>
              <a:srgbClr val="000000"/>
            </a:solidFill>
          </a:endParaRPr>
        </a:p>
      </dgm:t>
    </dgm:pt>
    <dgm:pt modelId="{D146917E-F937-DD4C-B42C-E450B7D36BBE}" type="parTrans" cxnId="{EB9702EE-F0C9-CF41-A8EE-B28DB5E23814}">
      <dgm:prSet/>
      <dgm:spPr/>
      <dgm:t>
        <a:bodyPr/>
        <a:lstStyle/>
        <a:p>
          <a:endParaRPr lang="en-US"/>
        </a:p>
      </dgm:t>
    </dgm:pt>
    <dgm:pt modelId="{B7F05651-9371-9D49-BA85-2E3B0B108F60}" type="sibTrans" cxnId="{EB9702EE-F0C9-CF41-A8EE-B28DB5E23814}">
      <dgm:prSet/>
      <dgm:spPr/>
      <dgm:t>
        <a:bodyPr/>
        <a:lstStyle/>
        <a:p>
          <a:endParaRPr lang="en-US"/>
        </a:p>
      </dgm:t>
    </dgm:pt>
    <dgm:pt modelId="{8C78DFA8-6830-8E44-8945-417735DD739D}">
      <dgm:prSet/>
      <dgm:spPr/>
      <dgm:t>
        <a:bodyPr/>
        <a:lstStyle/>
        <a:p>
          <a:r>
            <a:rPr lang="en-US" dirty="0" smtClean="0">
              <a:solidFill>
                <a:srgbClr val="000000"/>
              </a:solidFill>
            </a:rPr>
            <a:t>Street protests and 21</a:t>
          </a:r>
          <a:r>
            <a:rPr lang="en-US" baseline="30000" dirty="0" smtClean="0">
              <a:solidFill>
                <a:srgbClr val="000000"/>
              </a:solidFill>
            </a:rPr>
            <a:t>st</a:t>
          </a:r>
          <a:r>
            <a:rPr lang="en-US" dirty="0" smtClean="0">
              <a:solidFill>
                <a:srgbClr val="000000"/>
              </a:solidFill>
            </a:rPr>
            <a:t> century wars / Cantor’s class / Marx / the production (costumes and props)</a:t>
          </a:r>
          <a:endParaRPr lang="en-US" dirty="0">
            <a:solidFill>
              <a:srgbClr val="000000"/>
            </a:solidFill>
          </a:endParaRPr>
        </a:p>
      </dgm:t>
    </dgm:pt>
    <dgm:pt modelId="{05211E30-DC78-6E41-B3F5-02B82397A9C5}" type="parTrans" cxnId="{4132D05D-78D7-F143-B96B-741326D57757}">
      <dgm:prSet/>
      <dgm:spPr/>
      <dgm:t>
        <a:bodyPr/>
        <a:lstStyle/>
        <a:p>
          <a:endParaRPr lang="en-US"/>
        </a:p>
      </dgm:t>
    </dgm:pt>
    <dgm:pt modelId="{55D6185E-7413-5748-904C-3D31058D57B1}" type="sibTrans" cxnId="{4132D05D-78D7-F143-B96B-741326D57757}">
      <dgm:prSet/>
      <dgm:spPr/>
      <dgm:t>
        <a:bodyPr/>
        <a:lstStyle/>
        <a:p>
          <a:endParaRPr lang="en-US"/>
        </a:p>
      </dgm:t>
    </dgm:pt>
    <dgm:pt modelId="{EDD629CC-8CE1-B044-BD61-459E46993203}">
      <dgm:prSet phldrT="[Text]"/>
      <dgm:spPr/>
      <dgm:t>
        <a:bodyPr/>
        <a:lstStyle/>
        <a:p>
          <a:r>
            <a:rPr lang="en-US" dirty="0" smtClean="0">
              <a:solidFill>
                <a:srgbClr val="000000"/>
              </a:solidFill>
            </a:rPr>
            <a:t>Theater as Resistance?</a:t>
          </a:r>
          <a:endParaRPr lang="en-US" dirty="0">
            <a:solidFill>
              <a:srgbClr val="000000"/>
            </a:solidFill>
          </a:endParaRPr>
        </a:p>
      </dgm:t>
    </dgm:pt>
    <dgm:pt modelId="{5E7107A7-5CB8-744E-A010-289BD0D96A45}" type="parTrans" cxnId="{D2D6B356-9848-6E48-B78F-9334C1AA00E9}">
      <dgm:prSet/>
      <dgm:spPr/>
      <dgm:t>
        <a:bodyPr/>
        <a:lstStyle/>
        <a:p>
          <a:endParaRPr lang="en-US"/>
        </a:p>
      </dgm:t>
    </dgm:pt>
    <dgm:pt modelId="{82A808B5-71C5-8C4F-9BA8-2F0E7B242B9A}" type="sibTrans" cxnId="{D2D6B356-9848-6E48-B78F-9334C1AA00E9}">
      <dgm:prSet/>
      <dgm:spPr/>
      <dgm:t>
        <a:bodyPr/>
        <a:lstStyle/>
        <a:p>
          <a:endParaRPr lang="en-US"/>
        </a:p>
      </dgm:t>
    </dgm:pt>
    <dgm:pt modelId="{80CD05D8-38F4-3D4D-BD01-C7919F023249}" type="pres">
      <dgm:prSet presAssocID="{F664417A-3E4F-6943-AF4A-4C6FA3E8962E}" presName="cycle" presStyleCnt="0">
        <dgm:presLayoutVars>
          <dgm:dir/>
          <dgm:resizeHandles val="exact"/>
        </dgm:presLayoutVars>
      </dgm:prSet>
      <dgm:spPr/>
      <dgm:t>
        <a:bodyPr/>
        <a:lstStyle/>
        <a:p>
          <a:endParaRPr lang="en-US"/>
        </a:p>
      </dgm:t>
    </dgm:pt>
    <dgm:pt modelId="{060EAC50-A8D5-324D-A5DF-CBEC2427219F}" type="pres">
      <dgm:prSet presAssocID="{3F7B5FB1-D181-1244-8488-A2F8DF617B2E}" presName="node" presStyleLbl="node1" presStyleIdx="0" presStyleCnt="7">
        <dgm:presLayoutVars>
          <dgm:bulletEnabled val="1"/>
        </dgm:presLayoutVars>
      </dgm:prSet>
      <dgm:spPr/>
      <dgm:t>
        <a:bodyPr/>
        <a:lstStyle/>
        <a:p>
          <a:endParaRPr lang="en-US"/>
        </a:p>
      </dgm:t>
    </dgm:pt>
    <dgm:pt modelId="{DB7E4659-F14C-0541-AB41-8185D5E07857}" type="pres">
      <dgm:prSet presAssocID="{48FB490A-916B-A144-8DD0-F420E3803FF7}" presName="sibTrans" presStyleLbl="sibTrans2D1" presStyleIdx="0" presStyleCnt="7"/>
      <dgm:spPr/>
      <dgm:t>
        <a:bodyPr/>
        <a:lstStyle/>
        <a:p>
          <a:endParaRPr lang="en-US"/>
        </a:p>
      </dgm:t>
    </dgm:pt>
    <dgm:pt modelId="{0FE2B9B5-801B-054A-A099-DCC45553D90C}" type="pres">
      <dgm:prSet presAssocID="{48FB490A-916B-A144-8DD0-F420E3803FF7}" presName="connectorText" presStyleLbl="sibTrans2D1" presStyleIdx="0" presStyleCnt="7"/>
      <dgm:spPr/>
      <dgm:t>
        <a:bodyPr/>
        <a:lstStyle/>
        <a:p>
          <a:endParaRPr lang="en-US"/>
        </a:p>
      </dgm:t>
    </dgm:pt>
    <dgm:pt modelId="{43F6FCFB-F61F-D54E-A39C-958832B83297}" type="pres">
      <dgm:prSet presAssocID="{8C78DFA8-6830-8E44-8945-417735DD739D}" presName="node" presStyleLbl="node1" presStyleIdx="1" presStyleCnt="7">
        <dgm:presLayoutVars>
          <dgm:bulletEnabled val="1"/>
        </dgm:presLayoutVars>
      </dgm:prSet>
      <dgm:spPr/>
      <dgm:t>
        <a:bodyPr/>
        <a:lstStyle/>
        <a:p>
          <a:endParaRPr lang="en-US"/>
        </a:p>
      </dgm:t>
    </dgm:pt>
    <dgm:pt modelId="{71B39361-04EF-854A-8A4F-41A5483AA233}" type="pres">
      <dgm:prSet presAssocID="{55D6185E-7413-5748-904C-3D31058D57B1}" presName="sibTrans" presStyleLbl="sibTrans2D1" presStyleIdx="1" presStyleCnt="7"/>
      <dgm:spPr/>
      <dgm:t>
        <a:bodyPr/>
        <a:lstStyle/>
        <a:p>
          <a:endParaRPr lang="en-US"/>
        </a:p>
      </dgm:t>
    </dgm:pt>
    <dgm:pt modelId="{D3C6BB46-916E-B84C-8D63-F31928B80711}" type="pres">
      <dgm:prSet presAssocID="{55D6185E-7413-5748-904C-3D31058D57B1}" presName="connectorText" presStyleLbl="sibTrans2D1" presStyleIdx="1" presStyleCnt="7"/>
      <dgm:spPr/>
      <dgm:t>
        <a:bodyPr/>
        <a:lstStyle/>
        <a:p>
          <a:endParaRPr lang="en-US"/>
        </a:p>
      </dgm:t>
    </dgm:pt>
    <dgm:pt modelId="{6B2F8515-DAA5-094F-A2BE-B0F6B0BDBC07}" type="pres">
      <dgm:prSet presAssocID="{8CFBFC8C-7A0F-B648-BBD3-3F4FD3D8750B}" presName="node" presStyleLbl="node1" presStyleIdx="2" presStyleCnt="7">
        <dgm:presLayoutVars>
          <dgm:bulletEnabled val="1"/>
        </dgm:presLayoutVars>
      </dgm:prSet>
      <dgm:spPr/>
      <dgm:t>
        <a:bodyPr/>
        <a:lstStyle/>
        <a:p>
          <a:endParaRPr lang="en-US"/>
        </a:p>
      </dgm:t>
    </dgm:pt>
    <dgm:pt modelId="{7198AE95-644E-6446-9232-131C7C512226}" type="pres">
      <dgm:prSet presAssocID="{16EF1B3D-B7EB-074C-9DB4-08B52ECDE93F}" presName="sibTrans" presStyleLbl="sibTrans2D1" presStyleIdx="2" presStyleCnt="7"/>
      <dgm:spPr/>
      <dgm:t>
        <a:bodyPr/>
        <a:lstStyle/>
        <a:p>
          <a:endParaRPr lang="en-US"/>
        </a:p>
      </dgm:t>
    </dgm:pt>
    <dgm:pt modelId="{DCA03C96-79E2-3C47-9239-AD1FBC9A9D4F}" type="pres">
      <dgm:prSet presAssocID="{16EF1B3D-B7EB-074C-9DB4-08B52ECDE93F}" presName="connectorText" presStyleLbl="sibTrans2D1" presStyleIdx="2" presStyleCnt="7"/>
      <dgm:spPr/>
      <dgm:t>
        <a:bodyPr/>
        <a:lstStyle/>
        <a:p>
          <a:endParaRPr lang="en-US"/>
        </a:p>
      </dgm:t>
    </dgm:pt>
    <dgm:pt modelId="{7B7DDE6D-E11A-5445-BB4D-634A6F8B0514}" type="pres">
      <dgm:prSet presAssocID="{93C42C0E-C2E9-CD45-B2AC-9B8C827BCF76}" presName="node" presStyleLbl="node1" presStyleIdx="3" presStyleCnt="7">
        <dgm:presLayoutVars>
          <dgm:bulletEnabled val="1"/>
        </dgm:presLayoutVars>
      </dgm:prSet>
      <dgm:spPr/>
      <dgm:t>
        <a:bodyPr/>
        <a:lstStyle/>
        <a:p>
          <a:endParaRPr lang="en-US"/>
        </a:p>
      </dgm:t>
    </dgm:pt>
    <dgm:pt modelId="{839CC92B-1EE3-5E4F-91DF-2A6831DEAE9F}" type="pres">
      <dgm:prSet presAssocID="{F3E4A71E-4D6D-544B-8799-F520FDDAB89D}" presName="sibTrans" presStyleLbl="sibTrans2D1" presStyleIdx="3" presStyleCnt="7"/>
      <dgm:spPr/>
      <dgm:t>
        <a:bodyPr/>
        <a:lstStyle/>
        <a:p>
          <a:endParaRPr lang="en-US"/>
        </a:p>
      </dgm:t>
    </dgm:pt>
    <dgm:pt modelId="{09759430-B34E-9043-BB37-EE12EA9CEAC3}" type="pres">
      <dgm:prSet presAssocID="{F3E4A71E-4D6D-544B-8799-F520FDDAB89D}" presName="connectorText" presStyleLbl="sibTrans2D1" presStyleIdx="3" presStyleCnt="7"/>
      <dgm:spPr/>
      <dgm:t>
        <a:bodyPr/>
        <a:lstStyle/>
        <a:p>
          <a:endParaRPr lang="en-US"/>
        </a:p>
      </dgm:t>
    </dgm:pt>
    <dgm:pt modelId="{0CF9E461-7A8B-3E48-BA0F-E2D08A856E2D}" type="pres">
      <dgm:prSet presAssocID="{12A6A166-E02D-114D-8BCB-EEC672AEAF6C}" presName="node" presStyleLbl="node1" presStyleIdx="4" presStyleCnt="7">
        <dgm:presLayoutVars>
          <dgm:bulletEnabled val="1"/>
        </dgm:presLayoutVars>
      </dgm:prSet>
      <dgm:spPr/>
      <dgm:t>
        <a:bodyPr/>
        <a:lstStyle/>
        <a:p>
          <a:endParaRPr lang="en-US"/>
        </a:p>
      </dgm:t>
    </dgm:pt>
    <dgm:pt modelId="{55EE8095-EBE5-8346-A7BE-5205F42D2D12}" type="pres">
      <dgm:prSet presAssocID="{B098C296-E190-8540-994B-F9C92D20CD90}" presName="sibTrans" presStyleLbl="sibTrans2D1" presStyleIdx="4" presStyleCnt="7"/>
      <dgm:spPr/>
      <dgm:t>
        <a:bodyPr/>
        <a:lstStyle/>
        <a:p>
          <a:endParaRPr lang="en-US"/>
        </a:p>
      </dgm:t>
    </dgm:pt>
    <dgm:pt modelId="{9D621448-ECD9-FC4A-857E-F91DE873D274}" type="pres">
      <dgm:prSet presAssocID="{B098C296-E190-8540-994B-F9C92D20CD90}" presName="connectorText" presStyleLbl="sibTrans2D1" presStyleIdx="4" presStyleCnt="7"/>
      <dgm:spPr/>
      <dgm:t>
        <a:bodyPr/>
        <a:lstStyle/>
        <a:p>
          <a:endParaRPr lang="en-US"/>
        </a:p>
      </dgm:t>
    </dgm:pt>
    <dgm:pt modelId="{1CDD0BDF-B75B-6F45-8E95-3DB21EF71ACA}" type="pres">
      <dgm:prSet presAssocID="{EDD629CC-8CE1-B044-BD61-459E46993203}" presName="node" presStyleLbl="node1" presStyleIdx="5" presStyleCnt="7">
        <dgm:presLayoutVars>
          <dgm:bulletEnabled val="1"/>
        </dgm:presLayoutVars>
      </dgm:prSet>
      <dgm:spPr/>
      <dgm:t>
        <a:bodyPr/>
        <a:lstStyle/>
        <a:p>
          <a:endParaRPr lang="en-US"/>
        </a:p>
      </dgm:t>
    </dgm:pt>
    <dgm:pt modelId="{0B21C3D8-CE6C-8A4E-8E82-2398EEDAD8DC}" type="pres">
      <dgm:prSet presAssocID="{82A808B5-71C5-8C4F-9BA8-2F0E7B242B9A}" presName="sibTrans" presStyleLbl="sibTrans2D1" presStyleIdx="5" presStyleCnt="7"/>
      <dgm:spPr/>
      <dgm:t>
        <a:bodyPr/>
        <a:lstStyle/>
        <a:p>
          <a:endParaRPr lang="en-US"/>
        </a:p>
      </dgm:t>
    </dgm:pt>
    <dgm:pt modelId="{9974FDA1-D116-9E44-A6B9-B0A2074FE178}" type="pres">
      <dgm:prSet presAssocID="{82A808B5-71C5-8C4F-9BA8-2F0E7B242B9A}" presName="connectorText" presStyleLbl="sibTrans2D1" presStyleIdx="5" presStyleCnt="7"/>
      <dgm:spPr/>
      <dgm:t>
        <a:bodyPr/>
        <a:lstStyle/>
        <a:p>
          <a:endParaRPr lang="en-US"/>
        </a:p>
      </dgm:t>
    </dgm:pt>
    <dgm:pt modelId="{9CCC3E43-C512-2B4B-A5F6-CFBFB996CC89}" type="pres">
      <dgm:prSet presAssocID="{F620D904-1A15-DC4C-9485-D540EAB1BC38}" presName="node" presStyleLbl="node1" presStyleIdx="6" presStyleCnt="7">
        <dgm:presLayoutVars>
          <dgm:bulletEnabled val="1"/>
        </dgm:presLayoutVars>
      </dgm:prSet>
      <dgm:spPr/>
      <dgm:t>
        <a:bodyPr/>
        <a:lstStyle/>
        <a:p>
          <a:endParaRPr lang="en-US"/>
        </a:p>
      </dgm:t>
    </dgm:pt>
    <dgm:pt modelId="{E999D0AA-B554-2D4D-B1A3-C1FD378AD155}" type="pres">
      <dgm:prSet presAssocID="{B7F05651-9371-9D49-BA85-2E3B0B108F60}" presName="sibTrans" presStyleLbl="sibTrans2D1" presStyleIdx="6" presStyleCnt="7"/>
      <dgm:spPr/>
      <dgm:t>
        <a:bodyPr/>
        <a:lstStyle/>
        <a:p>
          <a:endParaRPr lang="en-US"/>
        </a:p>
      </dgm:t>
    </dgm:pt>
    <dgm:pt modelId="{2B7CDE77-6870-3C4A-801F-0BCB54284488}" type="pres">
      <dgm:prSet presAssocID="{B7F05651-9371-9D49-BA85-2E3B0B108F60}" presName="connectorText" presStyleLbl="sibTrans2D1" presStyleIdx="6" presStyleCnt="7"/>
      <dgm:spPr/>
      <dgm:t>
        <a:bodyPr/>
        <a:lstStyle/>
        <a:p>
          <a:endParaRPr lang="en-US"/>
        </a:p>
      </dgm:t>
    </dgm:pt>
  </dgm:ptLst>
  <dgm:cxnLst>
    <dgm:cxn modelId="{32EE8336-64F4-1F4A-A015-9BE6B2D687D7}" type="presOf" srcId="{3F7B5FB1-D181-1244-8488-A2F8DF617B2E}" destId="{060EAC50-A8D5-324D-A5DF-CBEC2427219F}" srcOrd="0" destOrd="0" presId="urn:microsoft.com/office/officeart/2005/8/layout/cycle2"/>
    <dgm:cxn modelId="{4DB1D955-775D-CA43-A5D5-5B8411591A8B}" type="presOf" srcId="{8C78DFA8-6830-8E44-8945-417735DD739D}" destId="{43F6FCFB-F61F-D54E-A39C-958832B83297}" srcOrd="0" destOrd="0" presId="urn:microsoft.com/office/officeart/2005/8/layout/cycle2"/>
    <dgm:cxn modelId="{74D9A200-ADAB-7C41-8ED5-49513AA5C395}" type="presOf" srcId="{EDD629CC-8CE1-B044-BD61-459E46993203}" destId="{1CDD0BDF-B75B-6F45-8E95-3DB21EF71ACA}" srcOrd="0" destOrd="0" presId="urn:microsoft.com/office/officeart/2005/8/layout/cycle2"/>
    <dgm:cxn modelId="{0C514549-15D1-DF4D-A94C-963537832E94}" type="presOf" srcId="{B098C296-E190-8540-994B-F9C92D20CD90}" destId="{9D621448-ECD9-FC4A-857E-F91DE873D274}" srcOrd="1" destOrd="0" presId="urn:microsoft.com/office/officeart/2005/8/layout/cycle2"/>
    <dgm:cxn modelId="{5210CD59-A33C-1745-B359-6F38DF4F40FC}" type="presOf" srcId="{12A6A166-E02D-114D-8BCB-EEC672AEAF6C}" destId="{0CF9E461-7A8B-3E48-BA0F-E2D08A856E2D}" srcOrd="0" destOrd="0" presId="urn:microsoft.com/office/officeart/2005/8/layout/cycle2"/>
    <dgm:cxn modelId="{1259DEE2-19CA-4F4A-B096-8F4E898BA063}" srcId="{F664417A-3E4F-6943-AF4A-4C6FA3E8962E}" destId="{93C42C0E-C2E9-CD45-B2AC-9B8C827BCF76}" srcOrd="3" destOrd="0" parTransId="{E117E1DD-9FAB-8549-8E37-DA7693DF8730}" sibTransId="{F3E4A71E-4D6D-544B-8799-F520FDDAB89D}"/>
    <dgm:cxn modelId="{0981ADFB-DD99-6541-B78C-EF697A99E94A}" type="presOf" srcId="{48FB490A-916B-A144-8DD0-F420E3803FF7}" destId="{0FE2B9B5-801B-054A-A099-DCC45553D90C}" srcOrd="1" destOrd="0" presId="urn:microsoft.com/office/officeart/2005/8/layout/cycle2"/>
    <dgm:cxn modelId="{F23AF572-281A-A743-947B-26E037B03354}" type="presOf" srcId="{55D6185E-7413-5748-904C-3D31058D57B1}" destId="{D3C6BB46-916E-B84C-8D63-F31928B80711}" srcOrd="1" destOrd="0" presId="urn:microsoft.com/office/officeart/2005/8/layout/cycle2"/>
    <dgm:cxn modelId="{1E9430A5-CCD5-A74E-8E45-EC623BCA621A}" srcId="{F664417A-3E4F-6943-AF4A-4C6FA3E8962E}" destId="{8CFBFC8C-7A0F-B648-BBD3-3F4FD3D8750B}" srcOrd="2" destOrd="0" parTransId="{EC46B010-7B0A-2E47-BCD0-7DCDE0C85E13}" sibTransId="{16EF1B3D-B7EB-074C-9DB4-08B52ECDE93F}"/>
    <dgm:cxn modelId="{65CF48A4-A1D6-EE40-9CA2-F30E1957447A}" type="presOf" srcId="{8CFBFC8C-7A0F-B648-BBD3-3F4FD3D8750B}" destId="{6B2F8515-DAA5-094F-A2BE-B0F6B0BDBC07}" srcOrd="0" destOrd="0" presId="urn:microsoft.com/office/officeart/2005/8/layout/cycle2"/>
    <dgm:cxn modelId="{1A47F02A-92F3-1A43-8E07-B868A673B340}" type="presOf" srcId="{B098C296-E190-8540-994B-F9C92D20CD90}" destId="{55EE8095-EBE5-8346-A7BE-5205F42D2D12}" srcOrd="0" destOrd="0" presId="urn:microsoft.com/office/officeart/2005/8/layout/cycle2"/>
    <dgm:cxn modelId="{D2D6B356-9848-6E48-B78F-9334C1AA00E9}" srcId="{F664417A-3E4F-6943-AF4A-4C6FA3E8962E}" destId="{EDD629CC-8CE1-B044-BD61-459E46993203}" srcOrd="5" destOrd="0" parTransId="{5E7107A7-5CB8-744E-A010-289BD0D96A45}" sibTransId="{82A808B5-71C5-8C4F-9BA8-2F0E7B242B9A}"/>
    <dgm:cxn modelId="{1F7B22DD-78D8-144E-9A9C-B4FBDCAE2990}" type="presOf" srcId="{F3E4A71E-4D6D-544B-8799-F520FDDAB89D}" destId="{839CC92B-1EE3-5E4F-91DF-2A6831DEAE9F}" srcOrd="0" destOrd="0" presId="urn:microsoft.com/office/officeart/2005/8/layout/cycle2"/>
    <dgm:cxn modelId="{19A43849-FFB7-8C4D-8F31-B0F6D00930BD}" srcId="{F664417A-3E4F-6943-AF4A-4C6FA3E8962E}" destId="{12A6A166-E02D-114D-8BCB-EEC672AEAF6C}" srcOrd="4" destOrd="0" parTransId="{6FE066F8-71D6-6142-ABDA-076FDC2F0312}" sibTransId="{B098C296-E190-8540-994B-F9C92D20CD90}"/>
    <dgm:cxn modelId="{3C547F81-5D1D-F148-848A-F3984B22C1A9}" type="presOf" srcId="{F3E4A71E-4D6D-544B-8799-F520FDDAB89D}" destId="{09759430-B34E-9043-BB37-EE12EA9CEAC3}" srcOrd="1" destOrd="0" presId="urn:microsoft.com/office/officeart/2005/8/layout/cycle2"/>
    <dgm:cxn modelId="{3704FD03-7F52-8843-82B0-13215B71D026}" type="presOf" srcId="{55D6185E-7413-5748-904C-3D31058D57B1}" destId="{71B39361-04EF-854A-8A4F-41A5483AA233}" srcOrd="0" destOrd="0" presId="urn:microsoft.com/office/officeart/2005/8/layout/cycle2"/>
    <dgm:cxn modelId="{9C20F208-BD40-904C-85A9-1A4414DE287B}" type="presOf" srcId="{16EF1B3D-B7EB-074C-9DB4-08B52ECDE93F}" destId="{DCA03C96-79E2-3C47-9239-AD1FBC9A9D4F}" srcOrd="1" destOrd="0" presId="urn:microsoft.com/office/officeart/2005/8/layout/cycle2"/>
    <dgm:cxn modelId="{4132D05D-78D7-F143-B96B-741326D57757}" srcId="{F664417A-3E4F-6943-AF4A-4C6FA3E8962E}" destId="{8C78DFA8-6830-8E44-8945-417735DD739D}" srcOrd="1" destOrd="0" parTransId="{05211E30-DC78-6E41-B3F5-02B82397A9C5}" sibTransId="{55D6185E-7413-5748-904C-3D31058D57B1}"/>
    <dgm:cxn modelId="{2597A898-21A8-AE45-A9CA-7E7F41E02A17}" type="presOf" srcId="{48FB490A-916B-A144-8DD0-F420E3803FF7}" destId="{DB7E4659-F14C-0541-AB41-8185D5E07857}" srcOrd="0" destOrd="0" presId="urn:microsoft.com/office/officeart/2005/8/layout/cycle2"/>
    <dgm:cxn modelId="{58E8AEAE-4440-6749-AE68-5348AD73A547}" type="presOf" srcId="{F664417A-3E4F-6943-AF4A-4C6FA3E8962E}" destId="{80CD05D8-38F4-3D4D-BD01-C7919F023249}" srcOrd="0" destOrd="0" presId="urn:microsoft.com/office/officeart/2005/8/layout/cycle2"/>
    <dgm:cxn modelId="{A4290B9A-7443-B641-BCC9-9DCA52DFF078}" type="presOf" srcId="{16EF1B3D-B7EB-074C-9DB4-08B52ECDE93F}" destId="{7198AE95-644E-6446-9232-131C7C512226}" srcOrd="0" destOrd="0" presId="urn:microsoft.com/office/officeart/2005/8/layout/cycle2"/>
    <dgm:cxn modelId="{59553171-7C33-7443-9AA7-36856A9E6C9D}" type="presOf" srcId="{B7F05651-9371-9D49-BA85-2E3B0B108F60}" destId="{E999D0AA-B554-2D4D-B1A3-C1FD378AD155}" srcOrd="0" destOrd="0" presId="urn:microsoft.com/office/officeart/2005/8/layout/cycle2"/>
    <dgm:cxn modelId="{7E7C9F0D-E3BE-7E48-8AE0-0D4473E8E7DD}" srcId="{F664417A-3E4F-6943-AF4A-4C6FA3E8962E}" destId="{3F7B5FB1-D181-1244-8488-A2F8DF617B2E}" srcOrd="0" destOrd="0" parTransId="{FD46EA92-6CFF-BA4C-B735-61EA77BAAB34}" sibTransId="{48FB490A-916B-A144-8DD0-F420E3803FF7}"/>
    <dgm:cxn modelId="{1F165662-3CBC-984F-AFA1-9344A100EC76}" type="presOf" srcId="{B7F05651-9371-9D49-BA85-2E3B0B108F60}" destId="{2B7CDE77-6870-3C4A-801F-0BCB54284488}" srcOrd="1" destOrd="0" presId="urn:microsoft.com/office/officeart/2005/8/layout/cycle2"/>
    <dgm:cxn modelId="{9C1A0D1D-3C25-0345-831B-96F6AECC17F3}" type="presOf" srcId="{93C42C0E-C2E9-CD45-B2AC-9B8C827BCF76}" destId="{7B7DDE6D-E11A-5445-BB4D-634A6F8B0514}" srcOrd="0" destOrd="0" presId="urn:microsoft.com/office/officeart/2005/8/layout/cycle2"/>
    <dgm:cxn modelId="{3DAC0153-F6C6-1144-9C2F-1843F536994C}" type="presOf" srcId="{82A808B5-71C5-8C4F-9BA8-2F0E7B242B9A}" destId="{9974FDA1-D116-9E44-A6B9-B0A2074FE178}" srcOrd="1" destOrd="0" presId="urn:microsoft.com/office/officeart/2005/8/layout/cycle2"/>
    <dgm:cxn modelId="{504487CD-D3B5-BB43-978D-8485CE541BCD}" type="presOf" srcId="{F620D904-1A15-DC4C-9485-D540EAB1BC38}" destId="{9CCC3E43-C512-2B4B-A5F6-CFBFB996CC89}" srcOrd="0" destOrd="0" presId="urn:microsoft.com/office/officeart/2005/8/layout/cycle2"/>
    <dgm:cxn modelId="{EB9702EE-F0C9-CF41-A8EE-B28DB5E23814}" srcId="{F664417A-3E4F-6943-AF4A-4C6FA3E8962E}" destId="{F620D904-1A15-DC4C-9485-D540EAB1BC38}" srcOrd="6" destOrd="0" parTransId="{D146917E-F937-DD4C-B42C-E450B7D36BBE}" sibTransId="{B7F05651-9371-9D49-BA85-2E3B0B108F60}"/>
    <dgm:cxn modelId="{C9DD8FC8-C21C-7245-ACB6-E5C3DDD27E13}" type="presOf" srcId="{82A808B5-71C5-8C4F-9BA8-2F0E7B242B9A}" destId="{0B21C3D8-CE6C-8A4E-8E82-2398EEDAD8DC}" srcOrd="0" destOrd="0" presId="urn:microsoft.com/office/officeart/2005/8/layout/cycle2"/>
    <dgm:cxn modelId="{8CE69185-6581-8F45-96BD-7D3D92A09ADA}" type="presParOf" srcId="{80CD05D8-38F4-3D4D-BD01-C7919F023249}" destId="{060EAC50-A8D5-324D-A5DF-CBEC2427219F}" srcOrd="0" destOrd="0" presId="urn:microsoft.com/office/officeart/2005/8/layout/cycle2"/>
    <dgm:cxn modelId="{5AC3599E-ACBA-1941-9129-D25B1DEA09D7}" type="presParOf" srcId="{80CD05D8-38F4-3D4D-BD01-C7919F023249}" destId="{DB7E4659-F14C-0541-AB41-8185D5E07857}" srcOrd="1" destOrd="0" presId="urn:microsoft.com/office/officeart/2005/8/layout/cycle2"/>
    <dgm:cxn modelId="{DFB1087D-12FD-3045-A1D9-EED139C8FD4B}" type="presParOf" srcId="{DB7E4659-F14C-0541-AB41-8185D5E07857}" destId="{0FE2B9B5-801B-054A-A099-DCC45553D90C}" srcOrd="0" destOrd="0" presId="urn:microsoft.com/office/officeart/2005/8/layout/cycle2"/>
    <dgm:cxn modelId="{523DE84F-25C6-D544-8106-D93AFDC58D37}" type="presParOf" srcId="{80CD05D8-38F4-3D4D-BD01-C7919F023249}" destId="{43F6FCFB-F61F-D54E-A39C-958832B83297}" srcOrd="2" destOrd="0" presId="urn:microsoft.com/office/officeart/2005/8/layout/cycle2"/>
    <dgm:cxn modelId="{ADD3ABA2-534E-4948-A01C-AA9FCDF26C75}" type="presParOf" srcId="{80CD05D8-38F4-3D4D-BD01-C7919F023249}" destId="{71B39361-04EF-854A-8A4F-41A5483AA233}" srcOrd="3" destOrd="0" presId="urn:microsoft.com/office/officeart/2005/8/layout/cycle2"/>
    <dgm:cxn modelId="{65C5ACFB-1AB9-DD44-BE15-F7EA25275CB5}" type="presParOf" srcId="{71B39361-04EF-854A-8A4F-41A5483AA233}" destId="{D3C6BB46-916E-B84C-8D63-F31928B80711}" srcOrd="0" destOrd="0" presId="urn:microsoft.com/office/officeart/2005/8/layout/cycle2"/>
    <dgm:cxn modelId="{3E412A23-ACF7-4C4C-A0F2-BA6644D72A53}" type="presParOf" srcId="{80CD05D8-38F4-3D4D-BD01-C7919F023249}" destId="{6B2F8515-DAA5-094F-A2BE-B0F6B0BDBC07}" srcOrd="4" destOrd="0" presId="urn:microsoft.com/office/officeart/2005/8/layout/cycle2"/>
    <dgm:cxn modelId="{5264F415-590F-0A42-998B-737CCB2F63F3}" type="presParOf" srcId="{80CD05D8-38F4-3D4D-BD01-C7919F023249}" destId="{7198AE95-644E-6446-9232-131C7C512226}" srcOrd="5" destOrd="0" presId="urn:microsoft.com/office/officeart/2005/8/layout/cycle2"/>
    <dgm:cxn modelId="{55CBE15D-B4A8-C149-BEF1-C69B7661448F}" type="presParOf" srcId="{7198AE95-644E-6446-9232-131C7C512226}" destId="{DCA03C96-79E2-3C47-9239-AD1FBC9A9D4F}" srcOrd="0" destOrd="0" presId="urn:microsoft.com/office/officeart/2005/8/layout/cycle2"/>
    <dgm:cxn modelId="{EFD76EB4-80FD-3744-9726-466F13F3DA89}" type="presParOf" srcId="{80CD05D8-38F4-3D4D-BD01-C7919F023249}" destId="{7B7DDE6D-E11A-5445-BB4D-634A6F8B0514}" srcOrd="6" destOrd="0" presId="urn:microsoft.com/office/officeart/2005/8/layout/cycle2"/>
    <dgm:cxn modelId="{40BD43E0-E85D-EF49-B258-6565DE6828F3}" type="presParOf" srcId="{80CD05D8-38F4-3D4D-BD01-C7919F023249}" destId="{839CC92B-1EE3-5E4F-91DF-2A6831DEAE9F}" srcOrd="7" destOrd="0" presId="urn:microsoft.com/office/officeart/2005/8/layout/cycle2"/>
    <dgm:cxn modelId="{0E8E87AC-2668-0142-BE56-8B6F55708436}" type="presParOf" srcId="{839CC92B-1EE3-5E4F-91DF-2A6831DEAE9F}" destId="{09759430-B34E-9043-BB37-EE12EA9CEAC3}" srcOrd="0" destOrd="0" presId="urn:microsoft.com/office/officeart/2005/8/layout/cycle2"/>
    <dgm:cxn modelId="{BF9EC961-C506-8A48-9E4E-34C70520E90D}" type="presParOf" srcId="{80CD05D8-38F4-3D4D-BD01-C7919F023249}" destId="{0CF9E461-7A8B-3E48-BA0F-E2D08A856E2D}" srcOrd="8" destOrd="0" presId="urn:microsoft.com/office/officeart/2005/8/layout/cycle2"/>
    <dgm:cxn modelId="{A9D8C05F-1C49-834C-9E0E-A9DA2644E9DD}" type="presParOf" srcId="{80CD05D8-38F4-3D4D-BD01-C7919F023249}" destId="{55EE8095-EBE5-8346-A7BE-5205F42D2D12}" srcOrd="9" destOrd="0" presId="urn:microsoft.com/office/officeart/2005/8/layout/cycle2"/>
    <dgm:cxn modelId="{71497E1C-7491-114D-9A85-9B4A5BF5A0F4}" type="presParOf" srcId="{55EE8095-EBE5-8346-A7BE-5205F42D2D12}" destId="{9D621448-ECD9-FC4A-857E-F91DE873D274}" srcOrd="0" destOrd="0" presId="urn:microsoft.com/office/officeart/2005/8/layout/cycle2"/>
    <dgm:cxn modelId="{76B099E9-F80F-9D4A-83AF-0E0A6F94A042}" type="presParOf" srcId="{80CD05D8-38F4-3D4D-BD01-C7919F023249}" destId="{1CDD0BDF-B75B-6F45-8E95-3DB21EF71ACA}" srcOrd="10" destOrd="0" presId="urn:microsoft.com/office/officeart/2005/8/layout/cycle2"/>
    <dgm:cxn modelId="{B64FACEB-16DB-9344-BBD6-863DEEC3433D}" type="presParOf" srcId="{80CD05D8-38F4-3D4D-BD01-C7919F023249}" destId="{0B21C3D8-CE6C-8A4E-8E82-2398EEDAD8DC}" srcOrd="11" destOrd="0" presId="urn:microsoft.com/office/officeart/2005/8/layout/cycle2"/>
    <dgm:cxn modelId="{B3A405B6-805A-C143-A412-F9F66F8EC56B}" type="presParOf" srcId="{0B21C3D8-CE6C-8A4E-8E82-2398EEDAD8DC}" destId="{9974FDA1-D116-9E44-A6B9-B0A2074FE178}" srcOrd="0" destOrd="0" presId="urn:microsoft.com/office/officeart/2005/8/layout/cycle2"/>
    <dgm:cxn modelId="{039F3462-149C-3948-AA8D-EB1A8AB79387}" type="presParOf" srcId="{80CD05D8-38F4-3D4D-BD01-C7919F023249}" destId="{9CCC3E43-C512-2B4B-A5F6-CFBFB996CC89}" srcOrd="12" destOrd="0" presId="urn:microsoft.com/office/officeart/2005/8/layout/cycle2"/>
    <dgm:cxn modelId="{9D7A3445-552E-6144-8776-AFEC8B749A73}" type="presParOf" srcId="{80CD05D8-38F4-3D4D-BD01-C7919F023249}" destId="{E999D0AA-B554-2D4D-B1A3-C1FD378AD155}" srcOrd="13" destOrd="0" presId="urn:microsoft.com/office/officeart/2005/8/layout/cycle2"/>
    <dgm:cxn modelId="{9FCF6C79-67B7-5549-8CD8-A589AE39EF42}" type="presParOf" srcId="{E999D0AA-B554-2D4D-B1A3-C1FD378AD155}" destId="{2B7CDE77-6870-3C4A-801F-0BCB54284488}"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A1044E-1D67-DD4B-B498-C36F429468E6}" type="doc">
      <dgm:prSet loTypeId="urn:microsoft.com/office/officeart/2005/8/layout/cycle2" loCatId="cycle" qsTypeId="urn:microsoft.com/office/officeart/2005/8/quickstyle/simple4" qsCatId="simple" csTypeId="urn:microsoft.com/office/officeart/2005/8/colors/accent1_2" csCatId="accent1" phldr="1"/>
      <dgm:spPr/>
      <dgm:t>
        <a:bodyPr/>
        <a:lstStyle/>
        <a:p>
          <a:endParaRPr lang="en-US"/>
        </a:p>
      </dgm:t>
    </dgm:pt>
    <dgm:pt modelId="{7F624DE4-740C-8B4A-97E4-96C569B1470E}">
      <dgm:prSet phldrT="[Text]" custT="1"/>
      <dgm:spPr/>
      <dgm:t>
        <a:bodyPr/>
        <a:lstStyle/>
        <a:p>
          <a:r>
            <a:rPr lang="en-US" sz="1200" b="1" dirty="0" smtClean="0"/>
            <a:t>Thirty Years’ War (1618-48)</a:t>
          </a:r>
          <a:endParaRPr lang="en-US" sz="1200" b="1" dirty="0"/>
        </a:p>
      </dgm:t>
    </dgm:pt>
    <dgm:pt modelId="{54319036-6FA4-8542-85BE-441497D4A762}" type="parTrans" cxnId="{A00AD78E-BF63-D84F-A096-A9DB7849081E}">
      <dgm:prSet/>
      <dgm:spPr/>
      <dgm:t>
        <a:bodyPr/>
        <a:lstStyle/>
        <a:p>
          <a:endParaRPr lang="en-US"/>
        </a:p>
      </dgm:t>
    </dgm:pt>
    <dgm:pt modelId="{1CB282BB-BC54-2B49-A9CC-0F39BD267F43}" type="sibTrans" cxnId="{A00AD78E-BF63-D84F-A096-A9DB7849081E}">
      <dgm:prSet/>
      <dgm:spPr/>
      <dgm:t>
        <a:bodyPr/>
        <a:lstStyle/>
        <a:p>
          <a:endParaRPr lang="en-US"/>
        </a:p>
      </dgm:t>
    </dgm:pt>
    <dgm:pt modelId="{D30064F5-DCBA-034A-8D25-D69D6C7C8216}">
      <dgm:prSet phldrT="[Text]" custT="1"/>
      <dgm:spPr/>
      <dgm:t>
        <a:bodyPr/>
        <a:lstStyle/>
        <a:p>
          <a:r>
            <a:rPr lang="en-US" sz="1200" b="1" dirty="0" err="1" smtClean="0"/>
            <a:t>Grimmelshausen</a:t>
          </a:r>
          <a:r>
            <a:rPr lang="en-US" sz="1200" b="1" dirty="0" smtClean="0"/>
            <a:t>, </a:t>
          </a:r>
          <a:r>
            <a:rPr lang="en-US" sz="1200" b="1" u="sng" dirty="0" err="1" smtClean="0"/>
            <a:t>Simplicissimus</a:t>
          </a:r>
          <a:r>
            <a:rPr lang="en-US" sz="1200" b="1" u="none" dirty="0" smtClean="0"/>
            <a:t> (1668)</a:t>
          </a:r>
          <a:endParaRPr lang="en-US" sz="1200" b="1" u="sng" dirty="0"/>
        </a:p>
      </dgm:t>
    </dgm:pt>
    <dgm:pt modelId="{CF8D3D7A-CD7F-A04E-AE61-5016751EEB87}" type="parTrans" cxnId="{68EB9757-A418-554C-ADB7-39919F6829C5}">
      <dgm:prSet/>
      <dgm:spPr/>
      <dgm:t>
        <a:bodyPr/>
        <a:lstStyle/>
        <a:p>
          <a:endParaRPr lang="en-US"/>
        </a:p>
      </dgm:t>
    </dgm:pt>
    <dgm:pt modelId="{BFC95434-9304-414B-BD00-4C11820E4A21}" type="sibTrans" cxnId="{68EB9757-A418-554C-ADB7-39919F6829C5}">
      <dgm:prSet/>
      <dgm:spPr/>
      <dgm:t>
        <a:bodyPr/>
        <a:lstStyle/>
        <a:p>
          <a:endParaRPr lang="en-US"/>
        </a:p>
      </dgm:t>
    </dgm:pt>
    <dgm:pt modelId="{5AF84681-739C-7B49-BA0E-8E6A24391A0D}">
      <dgm:prSet phldrT="[Text]" custT="1"/>
      <dgm:spPr/>
      <dgm:t>
        <a:bodyPr/>
        <a:lstStyle/>
        <a:p>
          <a:r>
            <a:rPr lang="en-US" sz="1200" b="1" dirty="0" smtClean="0"/>
            <a:t>Brecht, </a:t>
          </a:r>
          <a:r>
            <a:rPr lang="en-US" sz="1200" b="1" u="sng" dirty="0" smtClean="0"/>
            <a:t>Mother Courage and her Children</a:t>
          </a:r>
          <a:r>
            <a:rPr lang="en-US" sz="1200" b="1" u="none" dirty="0" smtClean="0"/>
            <a:t> (1939 / 1949)</a:t>
          </a:r>
          <a:endParaRPr lang="en-US" sz="1200" b="1" dirty="0"/>
        </a:p>
      </dgm:t>
    </dgm:pt>
    <dgm:pt modelId="{F4D2E546-E00A-5047-B25E-9CE9405B2B40}" type="parTrans" cxnId="{A5B4B6A7-B2F5-3D4F-B1D7-C14B87C579FF}">
      <dgm:prSet/>
      <dgm:spPr/>
      <dgm:t>
        <a:bodyPr/>
        <a:lstStyle/>
        <a:p>
          <a:endParaRPr lang="en-US"/>
        </a:p>
      </dgm:t>
    </dgm:pt>
    <dgm:pt modelId="{809174F8-E142-E44D-8FFC-894583AC8A1A}" type="sibTrans" cxnId="{A5B4B6A7-B2F5-3D4F-B1D7-C14B87C579FF}">
      <dgm:prSet/>
      <dgm:spPr/>
      <dgm:t>
        <a:bodyPr/>
        <a:lstStyle/>
        <a:p>
          <a:endParaRPr lang="en-US"/>
        </a:p>
      </dgm:t>
    </dgm:pt>
    <dgm:pt modelId="{4EAC868A-EBC5-A342-9B6E-540B5B180441}">
      <dgm:prSet phldrT="[Text]" custT="1"/>
      <dgm:spPr/>
      <dgm:t>
        <a:bodyPr/>
        <a:lstStyle/>
        <a:p>
          <a:r>
            <a:rPr lang="en-US" sz="1200" b="1" dirty="0" smtClean="0"/>
            <a:t>John Walter, “Theater of War” (2008)</a:t>
          </a:r>
          <a:endParaRPr lang="en-US" sz="1200" b="1" dirty="0"/>
        </a:p>
      </dgm:t>
    </dgm:pt>
    <dgm:pt modelId="{F9B6B073-92ED-694B-B4AE-49244B91C647}" type="parTrans" cxnId="{51CCBE95-11FC-FB4F-92F0-AFAEF9F05916}">
      <dgm:prSet/>
      <dgm:spPr/>
      <dgm:t>
        <a:bodyPr/>
        <a:lstStyle/>
        <a:p>
          <a:endParaRPr lang="en-US"/>
        </a:p>
      </dgm:t>
    </dgm:pt>
    <dgm:pt modelId="{E28809A5-A8E8-CC48-B76A-F17E4F7C33FB}" type="sibTrans" cxnId="{51CCBE95-11FC-FB4F-92F0-AFAEF9F05916}">
      <dgm:prSet/>
      <dgm:spPr/>
      <dgm:t>
        <a:bodyPr/>
        <a:lstStyle/>
        <a:p>
          <a:endParaRPr lang="en-US"/>
        </a:p>
      </dgm:t>
    </dgm:pt>
    <dgm:pt modelId="{C771FA68-934E-B749-B285-542F63EEEFD6}">
      <dgm:prSet phldrT="[Text]" custT="1"/>
      <dgm:spPr/>
      <dgm:t>
        <a:bodyPr/>
        <a:lstStyle/>
        <a:p>
          <a:r>
            <a:rPr lang="en-US" sz="1200" b="1" dirty="0" smtClean="0"/>
            <a:t>HCC (Fall, 2014)</a:t>
          </a:r>
          <a:endParaRPr lang="en-US" sz="1200" b="1" dirty="0"/>
        </a:p>
      </dgm:t>
    </dgm:pt>
    <dgm:pt modelId="{424426ED-D586-F04A-8EB8-3F8E70246696}" type="parTrans" cxnId="{7B18996D-B8AA-FB49-8394-ECEC76739DA0}">
      <dgm:prSet/>
      <dgm:spPr/>
      <dgm:t>
        <a:bodyPr/>
        <a:lstStyle/>
        <a:p>
          <a:endParaRPr lang="en-US"/>
        </a:p>
      </dgm:t>
    </dgm:pt>
    <dgm:pt modelId="{D1B2963E-B7C1-7445-9675-E25C4AAE4D00}" type="sibTrans" cxnId="{7B18996D-B8AA-FB49-8394-ECEC76739DA0}">
      <dgm:prSet/>
      <dgm:spPr/>
      <dgm:t>
        <a:bodyPr/>
        <a:lstStyle/>
        <a:p>
          <a:endParaRPr lang="en-US"/>
        </a:p>
      </dgm:t>
    </dgm:pt>
    <dgm:pt modelId="{A7876B2C-52E5-844C-B3DA-7AD7AFCCAF26}" type="pres">
      <dgm:prSet presAssocID="{94A1044E-1D67-DD4B-B498-C36F429468E6}" presName="cycle" presStyleCnt="0">
        <dgm:presLayoutVars>
          <dgm:dir/>
          <dgm:resizeHandles val="exact"/>
        </dgm:presLayoutVars>
      </dgm:prSet>
      <dgm:spPr/>
      <dgm:t>
        <a:bodyPr/>
        <a:lstStyle/>
        <a:p>
          <a:endParaRPr lang="en-US"/>
        </a:p>
      </dgm:t>
    </dgm:pt>
    <dgm:pt modelId="{7546D6E7-F534-D54C-B276-D514E8702147}" type="pres">
      <dgm:prSet presAssocID="{7F624DE4-740C-8B4A-97E4-96C569B1470E}" presName="node" presStyleLbl="node1" presStyleIdx="0" presStyleCnt="5">
        <dgm:presLayoutVars>
          <dgm:bulletEnabled val="1"/>
        </dgm:presLayoutVars>
      </dgm:prSet>
      <dgm:spPr/>
      <dgm:t>
        <a:bodyPr/>
        <a:lstStyle/>
        <a:p>
          <a:endParaRPr lang="en-US"/>
        </a:p>
      </dgm:t>
    </dgm:pt>
    <dgm:pt modelId="{A38FE8D7-20D3-554F-AC84-FC1AF3A2D6F1}" type="pres">
      <dgm:prSet presAssocID="{1CB282BB-BC54-2B49-A9CC-0F39BD267F43}" presName="sibTrans" presStyleLbl="sibTrans2D1" presStyleIdx="0" presStyleCnt="5"/>
      <dgm:spPr/>
      <dgm:t>
        <a:bodyPr/>
        <a:lstStyle/>
        <a:p>
          <a:endParaRPr lang="en-US"/>
        </a:p>
      </dgm:t>
    </dgm:pt>
    <dgm:pt modelId="{51762771-2F48-334A-98BB-60482C2F73EA}" type="pres">
      <dgm:prSet presAssocID="{1CB282BB-BC54-2B49-A9CC-0F39BD267F43}" presName="connectorText" presStyleLbl="sibTrans2D1" presStyleIdx="0" presStyleCnt="5"/>
      <dgm:spPr/>
      <dgm:t>
        <a:bodyPr/>
        <a:lstStyle/>
        <a:p>
          <a:endParaRPr lang="en-US"/>
        </a:p>
      </dgm:t>
    </dgm:pt>
    <dgm:pt modelId="{799D5109-7B8E-E049-8F14-F61E9B93477D}" type="pres">
      <dgm:prSet presAssocID="{D30064F5-DCBA-034A-8D25-D69D6C7C8216}" presName="node" presStyleLbl="node1" presStyleIdx="1" presStyleCnt="5" custScaleX="100998" custScaleY="104293" custRadScaleRad="95005" custRadScaleInc="3049">
        <dgm:presLayoutVars>
          <dgm:bulletEnabled val="1"/>
        </dgm:presLayoutVars>
      </dgm:prSet>
      <dgm:spPr/>
      <dgm:t>
        <a:bodyPr/>
        <a:lstStyle/>
        <a:p>
          <a:endParaRPr lang="en-US"/>
        </a:p>
      </dgm:t>
    </dgm:pt>
    <dgm:pt modelId="{DEA098BD-9E74-994D-8520-CA2D0E1189AD}" type="pres">
      <dgm:prSet presAssocID="{BFC95434-9304-414B-BD00-4C11820E4A21}" presName="sibTrans" presStyleLbl="sibTrans2D1" presStyleIdx="1" presStyleCnt="5"/>
      <dgm:spPr/>
      <dgm:t>
        <a:bodyPr/>
        <a:lstStyle/>
        <a:p>
          <a:endParaRPr lang="en-US"/>
        </a:p>
      </dgm:t>
    </dgm:pt>
    <dgm:pt modelId="{E37FB10F-177F-9449-A45D-D11FD523E850}" type="pres">
      <dgm:prSet presAssocID="{BFC95434-9304-414B-BD00-4C11820E4A21}" presName="connectorText" presStyleLbl="sibTrans2D1" presStyleIdx="1" presStyleCnt="5"/>
      <dgm:spPr/>
      <dgm:t>
        <a:bodyPr/>
        <a:lstStyle/>
        <a:p>
          <a:endParaRPr lang="en-US"/>
        </a:p>
      </dgm:t>
    </dgm:pt>
    <dgm:pt modelId="{DB8FD848-95AD-9841-9E1C-546081F88999}" type="pres">
      <dgm:prSet presAssocID="{5AF84681-739C-7B49-BA0E-8E6A24391A0D}" presName="node" presStyleLbl="node1" presStyleIdx="2" presStyleCnt="5">
        <dgm:presLayoutVars>
          <dgm:bulletEnabled val="1"/>
        </dgm:presLayoutVars>
      </dgm:prSet>
      <dgm:spPr/>
      <dgm:t>
        <a:bodyPr/>
        <a:lstStyle/>
        <a:p>
          <a:endParaRPr lang="en-US"/>
        </a:p>
      </dgm:t>
    </dgm:pt>
    <dgm:pt modelId="{DAE8C2A4-7DA3-BB40-BDE7-16EDCE6FF28C}" type="pres">
      <dgm:prSet presAssocID="{809174F8-E142-E44D-8FFC-894583AC8A1A}" presName="sibTrans" presStyleLbl="sibTrans2D1" presStyleIdx="2" presStyleCnt="5"/>
      <dgm:spPr/>
      <dgm:t>
        <a:bodyPr/>
        <a:lstStyle/>
        <a:p>
          <a:endParaRPr lang="en-US"/>
        </a:p>
      </dgm:t>
    </dgm:pt>
    <dgm:pt modelId="{FED98396-7355-3149-8DCA-62DA5CF2A773}" type="pres">
      <dgm:prSet presAssocID="{809174F8-E142-E44D-8FFC-894583AC8A1A}" presName="connectorText" presStyleLbl="sibTrans2D1" presStyleIdx="2" presStyleCnt="5"/>
      <dgm:spPr/>
      <dgm:t>
        <a:bodyPr/>
        <a:lstStyle/>
        <a:p>
          <a:endParaRPr lang="en-US"/>
        </a:p>
      </dgm:t>
    </dgm:pt>
    <dgm:pt modelId="{008FF8FC-3E53-7646-AEA2-4C7F322E90A3}" type="pres">
      <dgm:prSet presAssocID="{4EAC868A-EBC5-A342-9B6E-540B5B180441}" presName="node" presStyleLbl="node1" presStyleIdx="3" presStyleCnt="5">
        <dgm:presLayoutVars>
          <dgm:bulletEnabled val="1"/>
        </dgm:presLayoutVars>
      </dgm:prSet>
      <dgm:spPr/>
      <dgm:t>
        <a:bodyPr/>
        <a:lstStyle/>
        <a:p>
          <a:endParaRPr lang="en-US"/>
        </a:p>
      </dgm:t>
    </dgm:pt>
    <dgm:pt modelId="{7D5C9B5D-6D60-C94B-B9D2-F496FABA8B44}" type="pres">
      <dgm:prSet presAssocID="{E28809A5-A8E8-CC48-B76A-F17E4F7C33FB}" presName="sibTrans" presStyleLbl="sibTrans2D1" presStyleIdx="3" presStyleCnt="5"/>
      <dgm:spPr/>
      <dgm:t>
        <a:bodyPr/>
        <a:lstStyle/>
        <a:p>
          <a:endParaRPr lang="en-US"/>
        </a:p>
      </dgm:t>
    </dgm:pt>
    <dgm:pt modelId="{FD06A785-B5FF-244E-B31E-05E28BC54F5A}" type="pres">
      <dgm:prSet presAssocID="{E28809A5-A8E8-CC48-B76A-F17E4F7C33FB}" presName="connectorText" presStyleLbl="sibTrans2D1" presStyleIdx="3" presStyleCnt="5"/>
      <dgm:spPr/>
      <dgm:t>
        <a:bodyPr/>
        <a:lstStyle/>
        <a:p>
          <a:endParaRPr lang="en-US"/>
        </a:p>
      </dgm:t>
    </dgm:pt>
    <dgm:pt modelId="{3572EBA3-B154-7E4D-9758-5B073FCC7E55}" type="pres">
      <dgm:prSet presAssocID="{C771FA68-934E-B749-B285-542F63EEEFD6}" presName="node" presStyleLbl="node1" presStyleIdx="4" presStyleCnt="5">
        <dgm:presLayoutVars>
          <dgm:bulletEnabled val="1"/>
        </dgm:presLayoutVars>
      </dgm:prSet>
      <dgm:spPr/>
      <dgm:t>
        <a:bodyPr/>
        <a:lstStyle/>
        <a:p>
          <a:endParaRPr lang="en-US"/>
        </a:p>
      </dgm:t>
    </dgm:pt>
    <dgm:pt modelId="{6932A281-A730-3E46-B9CB-9C04538C1EDC}" type="pres">
      <dgm:prSet presAssocID="{D1B2963E-B7C1-7445-9675-E25C4AAE4D00}" presName="sibTrans" presStyleLbl="sibTrans2D1" presStyleIdx="4" presStyleCnt="5"/>
      <dgm:spPr/>
      <dgm:t>
        <a:bodyPr/>
        <a:lstStyle/>
        <a:p>
          <a:endParaRPr lang="en-US"/>
        </a:p>
      </dgm:t>
    </dgm:pt>
    <dgm:pt modelId="{5F01608B-C9DC-0C47-BEBA-6FB03000EB15}" type="pres">
      <dgm:prSet presAssocID="{D1B2963E-B7C1-7445-9675-E25C4AAE4D00}" presName="connectorText" presStyleLbl="sibTrans2D1" presStyleIdx="4" presStyleCnt="5"/>
      <dgm:spPr/>
      <dgm:t>
        <a:bodyPr/>
        <a:lstStyle/>
        <a:p>
          <a:endParaRPr lang="en-US"/>
        </a:p>
      </dgm:t>
    </dgm:pt>
  </dgm:ptLst>
  <dgm:cxnLst>
    <dgm:cxn modelId="{D5ED831E-9EF2-8949-91F0-82E5E9F6F239}" type="presOf" srcId="{809174F8-E142-E44D-8FFC-894583AC8A1A}" destId="{FED98396-7355-3149-8DCA-62DA5CF2A773}" srcOrd="1" destOrd="0" presId="urn:microsoft.com/office/officeart/2005/8/layout/cycle2"/>
    <dgm:cxn modelId="{9ADE52D3-C47F-9846-BAA8-261E56354FDD}" type="presOf" srcId="{1CB282BB-BC54-2B49-A9CC-0F39BD267F43}" destId="{A38FE8D7-20D3-554F-AC84-FC1AF3A2D6F1}" srcOrd="0" destOrd="0" presId="urn:microsoft.com/office/officeart/2005/8/layout/cycle2"/>
    <dgm:cxn modelId="{4D503D7A-4167-7A4F-88F3-189BECCDE3F4}" type="presOf" srcId="{5AF84681-739C-7B49-BA0E-8E6A24391A0D}" destId="{DB8FD848-95AD-9841-9E1C-546081F88999}" srcOrd="0" destOrd="0" presId="urn:microsoft.com/office/officeart/2005/8/layout/cycle2"/>
    <dgm:cxn modelId="{1A482F18-F370-624E-BBE9-FA0E5022A13B}" type="presOf" srcId="{D30064F5-DCBA-034A-8D25-D69D6C7C8216}" destId="{799D5109-7B8E-E049-8F14-F61E9B93477D}" srcOrd="0" destOrd="0" presId="urn:microsoft.com/office/officeart/2005/8/layout/cycle2"/>
    <dgm:cxn modelId="{83E1AB4D-EA8E-BF4E-8F01-2670C4D59F54}" type="presOf" srcId="{C771FA68-934E-B749-B285-542F63EEEFD6}" destId="{3572EBA3-B154-7E4D-9758-5B073FCC7E55}" srcOrd="0" destOrd="0" presId="urn:microsoft.com/office/officeart/2005/8/layout/cycle2"/>
    <dgm:cxn modelId="{2158A0A3-798F-5946-974F-92657A3879FB}" type="presOf" srcId="{94A1044E-1D67-DD4B-B498-C36F429468E6}" destId="{A7876B2C-52E5-844C-B3DA-7AD7AFCCAF26}" srcOrd="0" destOrd="0" presId="urn:microsoft.com/office/officeart/2005/8/layout/cycle2"/>
    <dgm:cxn modelId="{A00AD78E-BF63-D84F-A096-A9DB7849081E}" srcId="{94A1044E-1D67-DD4B-B498-C36F429468E6}" destId="{7F624DE4-740C-8B4A-97E4-96C569B1470E}" srcOrd="0" destOrd="0" parTransId="{54319036-6FA4-8542-85BE-441497D4A762}" sibTransId="{1CB282BB-BC54-2B49-A9CC-0F39BD267F43}"/>
    <dgm:cxn modelId="{A5B4B6A7-B2F5-3D4F-B1D7-C14B87C579FF}" srcId="{94A1044E-1D67-DD4B-B498-C36F429468E6}" destId="{5AF84681-739C-7B49-BA0E-8E6A24391A0D}" srcOrd="2" destOrd="0" parTransId="{F4D2E546-E00A-5047-B25E-9CE9405B2B40}" sibTransId="{809174F8-E142-E44D-8FFC-894583AC8A1A}"/>
    <dgm:cxn modelId="{68EB9757-A418-554C-ADB7-39919F6829C5}" srcId="{94A1044E-1D67-DD4B-B498-C36F429468E6}" destId="{D30064F5-DCBA-034A-8D25-D69D6C7C8216}" srcOrd="1" destOrd="0" parTransId="{CF8D3D7A-CD7F-A04E-AE61-5016751EEB87}" sibTransId="{BFC95434-9304-414B-BD00-4C11820E4A21}"/>
    <dgm:cxn modelId="{EDB5EB1F-5E0A-8A42-A653-7896697B8F0E}" type="presOf" srcId="{E28809A5-A8E8-CC48-B76A-F17E4F7C33FB}" destId="{7D5C9B5D-6D60-C94B-B9D2-F496FABA8B44}" srcOrd="0" destOrd="0" presId="urn:microsoft.com/office/officeart/2005/8/layout/cycle2"/>
    <dgm:cxn modelId="{51CCBE95-11FC-FB4F-92F0-AFAEF9F05916}" srcId="{94A1044E-1D67-DD4B-B498-C36F429468E6}" destId="{4EAC868A-EBC5-A342-9B6E-540B5B180441}" srcOrd="3" destOrd="0" parTransId="{F9B6B073-92ED-694B-B4AE-49244B91C647}" sibTransId="{E28809A5-A8E8-CC48-B76A-F17E4F7C33FB}"/>
    <dgm:cxn modelId="{AAE6BB6C-A8FE-CE42-8682-5648706EED2A}" type="presOf" srcId="{D1B2963E-B7C1-7445-9675-E25C4AAE4D00}" destId="{6932A281-A730-3E46-B9CB-9C04538C1EDC}" srcOrd="0" destOrd="0" presId="urn:microsoft.com/office/officeart/2005/8/layout/cycle2"/>
    <dgm:cxn modelId="{2319F101-71B4-DF47-8162-5C8EA793F8D2}" type="presOf" srcId="{E28809A5-A8E8-CC48-B76A-F17E4F7C33FB}" destId="{FD06A785-B5FF-244E-B31E-05E28BC54F5A}" srcOrd="1" destOrd="0" presId="urn:microsoft.com/office/officeart/2005/8/layout/cycle2"/>
    <dgm:cxn modelId="{5BE7B23B-5DEE-3C4E-9BBA-62A7912C08C6}" type="presOf" srcId="{7F624DE4-740C-8B4A-97E4-96C569B1470E}" destId="{7546D6E7-F534-D54C-B276-D514E8702147}" srcOrd="0" destOrd="0" presId="urn:microsoft.com/office/officeart/2005/8/layout/cycle2"/>
    <dgm:cxn modelId="{7B18996D-B8AA-FB49-8394-ECEC76739DA0}" srcId="{94A1044E-1D67-DD4B-B498-C36F429468E6}" destId="{C771FA68-934E-B749-B285-542F63EEEFD6}" srcOrd="4" destOrd="0" parTransId="{424426ED-D586-F04A-8EB8-3F8E70246696}" sibTransId="{D1B2963E-B7C1-7445-9675-E25C4AAE4D00}"/>
    <dgm:cxn modelId="{D8204CC3-E6DF-104F-8C1B-7D546DBC6D95}" type="presOf" srcId="{BFC95434-9304-414B-BD00-4C11820E4A21}" destId="{DEA098BD-9E74-994D-8520-CA2D0E1189AD}" srcOrd="0" destOrd="0" presId="urn:microsoft.com/office/officeart/2005/8/layout/cycle2"/>
    <dgm:cxn modelId="{DB6AE815-1CCA-7444-B857-DB5E877B2A37}" type="presOf" srcId="{BFC95434-9304-414B-BD00-4C11820E4A21}" destId="{E37FB10F-177F-9449-A45D-D11FD523E850}" srcOrd="1" destOrd="0" presId="urn:microsoft.com/office/officeart/2005/8/layout/cycle2"/>
    <dgm:cxn modelId="{ACB6ECA7-F623-C646-89D1-AE3F65968EB7}" type="presOf" srcId="{1CB282BB-BC54-2B49-A9CC-0F39BD267F43}" destId="{51762771-2F48-334A-98BB-60482C2F73EA}" srcOrd="1" destOrd="0" presId="urn:microsoft.com/office/officeart/2005/8/layout/cycle2"/>
    <dgm:cxn modelId="{115D70C7-03C2-1C43-94E2-E7FBBDE370B9}" type="presOf" srcId="{D1B2963E-B7C1-7445-9675-E25C4AAE4D00}" destId="{5F01608B-C9DC-0C47-BEBA-6FB03000EB15}" srcOrd="1" destOrd="0" presId="urn:microsoft.com/office/officeart/2005/8/layout/cycle2"/>
    <dgm:cxn modelId="{9146915B-06D2-3741-BB43-4E919488807D}" type="presOf" srcId="{809174F8-E142-E44D-8FFC-894583AC8A1A}" destId="{DAE8C2A4-7DA3-BB40-BDE7-16EDCE6FF28C}" srcOrd="0" destOrd="0" presId="urn:microsoft.com/office/officeart/2005/8/layout/cycle2"/>
    <dgm:cxn modelId="{3306BDC8-3246-CC42-A983-C44915415C80}" type="presOf" srcId="{4EAC868A-EBC5-A342-9B6E-540B5B180441}" destId="{008FF8FC-3E53-7646-AEA2-4C7F322E90A3}" srcOrd="0" destOrd="0" presId="urn:microsoft.com/office/officeart/2005/8/layout/cycle2"/>
    <dgm:cxn modelId="{80A7458C-9DF7-6541-8865-261783870EA8}" type="presParOf" srcId="{A7876B2C-52E5-844C-B3DA-7AD7AFCCAF26}" destId="{7546D6E7-F534-D54C-B276-D514E8702147}" srcOrd="0" destOrd="0" presId="urn:microsoft.com/office/officeart/2005/8/layout/cycle2"/>
    <dgm:cxn modelId="{878FEBAC-4D02-B343-A130-17243CE0C258}" type="presParOf" srcId="{A7876B2C-52E5-844C-B3DA-7AD7AFCCAF26}" destId="{A38FE8D7-20D3-554F-AC84-FC1AF3A2D6F1}" srcOrd="1" destOrd="0" presId="urn:microsoft.com/office/officeart/2005/8/layout/cycle2"/>
    <dgm:cxn modelId="{E4325C60-266B-2148-9ED7-BCC2F72E1B09}" type="presParOf" srcId="{A38FE8D7-20D3-554F-AC84-FC1AF3A2D6F1}" destId="{51762771-2F48-334A-98BB-60482C2F73EA}" srcOrd="0" destOrd="0" presId="urn:microsoft.com/office/officeart/2005/8/layout/cycle2"/>
    <dgm:cxn modelId="{EE99B9E8-8728-1644-9EE7-0C8F6443A08B}" type="presParOf" srcId="{A7876B2C-52E5-844C-B3DA-7AD7AFCCAF26}" destId="{799D5109-7B8E-E049-8F14-F61E9B93477D}" srcOrd="2" destOrd="0" presId="urn:microsoft.com/office/officeart/2005/8/layout/cycle2"/>
    <dgm:cxn modelId="{7239411C-BDEC-0840-99F0-59843D2F44B4}" type="presParOf" srcId="{A7876B2C-52E5-844C-B3DA-7AD7AFCCAF26}" destId="{DEA098BD-9E74-994D-8520-CA2D0E1189AD}" srcOrd="3" destOrd="0" presId="urn:microsoft.com/office/officeart/2005/8/layout/cycle2"/>
    <dgm:cxn modelId="{961A3500-A1CA-314C-BE9C-2FA9273173D3}" type="presParOf" srcId="{DEA098BD-9E74-994D-8520-CA2D0E1189AD}" destId="{E37FB10F-177F-9449-A45D-D11FD523E850}" srcOrd="0" destOrd="0" presId="urn:microsoft.com/office/officeart/2005/8/layout/cycle2"/>
    <dgm:cxn modelId="{2EDBA996-7EAD-5C47-AFA2-85D1B9E19929}" type="presParOf" srcId="{A7876B2C-52E5-844C-B3DA-7AD7AFCCAF26}" destId="{DB8FD848-95AD-9841-9E1C-546081F88999}" srcOrd="4" destOrd="0" presId="urn:microsoft.com/office/officeart/2005/8/layout/cycle2"/>
    <dgm:cxn modelId="{7ABA611E-76D2-EC41-A139-4AF8F5112881}" type="presParOf" srcId="{A7876B2C-52E5-844C-B3DA-7AD7AFCCAF26}" destId="{DAE8C2A4-7DA3-BB40-BDE7-16EDCE6FF28C}" srcOrd="5" destOrd="0" presId="urn:microsoft.com/office/officeart/2005/8/layout/cycle2"/>
    <dgm:cxn modelId="{42E1E0A2-B1CF-7A4F-8198-1B34C2BF713D}" type="presParOf" srcId="{DAE8C2A4-7DA3-BB40-BDE7-16EDCE6FF28C}" destId="{FED98396-7355-3149-8DCA-62DA5CF2A773}" srcOrd="0" destOrd="0" presId="urn:microsoft.com/office/officeart/2005/8/layout/cycle2"/>
    <dgm:cxn modelId="{1FA1C7A0-D88B-CA4E-B75F-9B6B57FE6EC1}" type="presParOf" srcId="{A7876B2C-52E5-844C-B3DA-7AD7AFCCAF26}" destId="{008FF8FC-3E53-7646-AEA2-4C7F322E90A3}" srcOrd="6" destOrd="0" presId="urn:microsoft.com/office/officeart/2005/8/layout/cycle2"/>
    <dgm:cxn modelId="{1BA55C45-52E3-C34E-8BE6-B1C15F2BCAA0}" type="presParOf" srcId="{A7876B2C-52E5-844C-B3DA-7AD7AFCCAF26}" destId="{7D5C9B5D-6D60-C94B-B9D2-F496FABA8B44}" srcOrd="7" destOrd="0" presId="urn:microsoft.com/office/officeart/2005/8/layout/cycle2"/>
    <dgm:cxn modelId="{CF9D30C8-B667-2243-AFF4-625E7FDC0FBE}" type="presParOf" srcId="{7D5C9B5D-6D60-C94B-B9D2-F496FABA8B44}" destId="{FD06A785-B5FF-244E-B31E-05E28BC54F5A}" srcOrd="0" destOrd="0" presId="urn:microsoft.com/office/officeart/2005/8/layout/cycle2"/>
    <dgm:cxn modelId="{F07F26E7-4D44-BE42-9F6C-EB893C97CA98}" type="presParOf" srcId="{A7876B2C-52E5-844C-B3DA-7AD7AFCCAF26}" destId="{3572EBA3-B154-7E4D-9758-5B073FCC7E55}" srcOrd="8" destOrd="0" presId="urn:microsoft.com/office/officeart/2005/8/layout/cycle2"/>
    <dgm:cxn modelId="{50342702-DE6D-5541-95FC-3FC1424B4447}" type="presParOf" srcId="{A7876B2C-52E5-844C-B3DA-7AD7AFCCAF26}" destId="{6932A281-A730-3E46-B9CB-9C04538C1EDC}" srcOrd="9" destOrd="0" presId="urn:microsoft.com/office/officeart/2005/8/layout/cycle2"/>
    <dgm:cxn modelId="{53C75410-2A2A-E745-AA3E-24C1566D09C9}" type="presParOf" srcId="{6932A281-A730-3E46-B9CB-9C04538C1EDC}" destId="{5F01608B-C9DC-0C47-BEBA-6FB03000EB15}"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0EAC50-A8D5-324D-A5DF-CBEC2427219F}">
      <dsp:nvSpPr>
        <dsp:cNvPr id="0" name=""/>
        <dsp:cNvSpPr/>
      </dsp:nvSpPr>
      <dsp:spPr>
        <a:xfrm>
          <a:off x="1557858" y="283842"/>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b="1" kern="1200" dirty="0" smtClean="0">
              <a:solidFill>
                <a:schemeClr val="bg1"/>
              </a:solidFill>
            </a:rPr>
            <a:t>Theater: 2006 NYC production / rehearsals / performance of a play about the Thirty Years’ War</a:t>
          </a:r>
          <a:endParaRPr lang="en-US" sz="600" b="1" kern="1200" dirty="0">
            <a:solidFill>
              <a:schemeClr val="bg1"/>
            </a:solidFill>
          </a:endParaRPr>
        </a:p>
      </dsp:txBody>
      <dsp:txXfrm>
        <a:off x="1693011" y="418995"/>
        <a:ext cx="652577" cy="652577"/>
      </dsp:txXfrm>
    </dsp:sp>
    <dsp:sp modelId="{DB7E4659-F14C-0541-AB41-8185D5E07857}">
      <dsp:nvSpPr>
        <dsp:cNvPr id="0" name=""/>
        <dsp:cNvSpPr/>
      </dsp:nvSpPr>
      <dsp:spPr>
        <a:xfrm rot="1542857">
          <a:off x="2514620" y="887134"/>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2518263" y="933468"/>
        <a:ext cx="171674" cy="186883"/>
      </dsp:txXfrm>
    </dsp:sp>
    <dsp:sp modelId="{43F6FCFB-F61F-D54E-A39C-958832B83297}">
      <dsp:nvSpPr>
        <dsp:cNvPr id="0" name=""/>
        <dsp:cNvSpPr/>
      </dsp:nvSpPr>
      <dsp:spPr>
        <a:xfrm>
          <a:off x="2806256" y="885039"/>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Street protests and 21</a:t>
          </a:r>
          <a:r>
            <a:rPr lang="en-US" sz="600" kern="1200" baseline="30000" dirty="0" smtClean="0">
              <a:solidFill>
                <a:srgbClr val="000000"/>
              </a:solidFill>
            </a:rPr>
            <a:t>st</a:t>
          </a:r>
          <a:r>
            <a:rPr lang="en-US" sz="600" kern="1200" dirty="0" smtClean="0">
              <a:solidFill>
                <a:srgbClr val="000000"/>
              </a:solidFill>
            </a:rPr>
            <a:t> century wars / Cantor’s class / Marx / the production (costumes and props)</a:t>
          </a:r>
          <a:endParaRPr lang="en-US" sz="600" kern="1200" dirty="0">
            <a:solidFill>
              <a:srgbClr val="000000"/>
            </a:solidFill>
          </a:endParaRPr>
        </a:p>
      </dsp:txBody>
      <dsp:txXfrm>
        <a:off x="2941409" y="1020192"/>
        <a:ext cx="652577" cy="652577"/>
      </dsp:txXfrm>
    </dsp:sp>
    <dsp:sp modelId="{71B39361-04EF-854A-8A4F-41A5483AA233}">
      <dsp:nvSpPr>
        <dsp:cNvPr id="0" name=""/>
        <dsp:cNvSpPr/>
      </dsp:nvSpPr>
      <dsp:spPr>
        <a:xfrm rot="4628571">
          <a:off x="3297693" y="1859416"/>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3326295" y="1885846"/>
        <a:ext cx="171674" cy="186883"/>
      </dsp:txXfrm>
    </dsp:sp>
    <dsp:sp modelId="{6B2F8515-DAA5-094F-A2BE-B0F6B0BDBC07}">
      <dsp:nvSpPr>
        <dsp:cNvPr id="0" name=""/>
        <dsp:cNvSpPr/>
      </dsp:nvSpPr>
      <dsp:spPr>
        <a:xfrm>
          <a:off x="3114585" y="223591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1949 Berlin production / post-1945 / WWII / the Holocaust / the Cold War</a:t>
          </a:r>
          <a:endParaRPr lang="en-US" sz="600" kern="1200" dirty="0">
            <a:solidFill>
              <a:srgbClr val="000000"/>
            </a:solidFill>
          </a:endParaRPr>
        </a:p>
      </dsp:txBody>
      <dsp:txXfrm>
        <a:off x="3249738" y="2371070"/>
        <a:ext cx="652577" cy="652577"/>
      </dsp:txXfrm>
    </dsp:sp>
    <dsp:sp modelId="{7198AE95-644E-6446-9232-131C7C512226}">
      <dsp:nvSpPr>
        <dsp:cNvPr id="0" name=""/>
        <dsp:cNvSpPr/>
      </dsp:nvSpPr>
      <dsp:spPr>
        <a:xfrm rot="7714286">
          <a:off x="3025771" y="3077855"/>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085495" y="3111388"/>
        <a:ext cx="171674" cy="186883"/>
      </dsp:txXfrm>
    </dsp:sp>
    <dsp:sp modelId="{7B7DDE6D-E11A-5445-BB4D-634A6F8B0514}">
      <dsp:nvSpPr>
        <dsp:cNvPr id="0" name=""/>
        <dsp:cNvSpPr/>
      </dsp:nvSpPr>
      <dsp:spPr>
        <a:xfrm>
          <a:off x="2250667" y="331923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Brecht / the “communist”/ the director / the father / the husband</a:t>
          </a:r>
          <a:endParaRPr lang="en-US" sz="600" kern="1200" dirty="0">
            <a:solidFill>
              <a:srgbClr val="000000"/>
            </a:solidFill>
          </a:endParaRPr>
        </a:p>
      </dsp:txBody>
      <dsp:txXfrm>
        <a:off x="2385820" y="3454390"/>
        <a:ext cx="652577" cy="652577"/>
      </dsp:txXfrm>
    </dsp:sp>
    <dsp:sp modelId="{839CC92B-1EE3-5E4F-91DF-2A6831DEAE9F}">
      <dsp:nvSpPr>
        <dsp:cNvPr id="0" name=""/>
        <dsp:cNvSpPr/>
      </dsp:nvSpPr>
      <dsp:spPr>
        <a:xfrm rot="10800000">
          <a:off x="1903616" y="3624942"/>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977191" y="3687237"/>
        <a:ext cx="171674" cy="186883"/>
      </dsp:txXfrm>
    </dsp:sp>
    <dsp:sp modelId="{0CF9E461-7A8B-3E48-BA0F-E2D08A856E2D}">
      <dsp:nvSpPr>
        <dsp:cNvPr id="0" name=""/>
        <dsp:cNvSpPr/>
      </dsp:nvSpPr>
      <dsp:spPr>
        <a:xfrm>
          <a:off x="865049" y="331923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The Viet Nam War / the military-industrial complex (MIT labs) / Resistance, 1969</a:t>
          </a:r>
          <a:endParaRPr lang="en-US" sz="600" kern="1200" dirty="0">
            <a:solidFill>
              <a:srgbClr val="000000"/>
            </a:solidFill>
          </a:endParaRPr>
        </a:p>
      </dsp:txBody>
      <dsp:txXfrm>
        <a:off x="1000202" y="3454390"/>
        <a:ext cx="652577" cy="652577"/>
      </dsp:txXfrm>
    </dsp:sp>
    <dsp:sp modelId="{55EE8095-EBE5-8346-A7BE-5205F42D2D12}">
      <dsp:nvSpPr>
        <dsp:cNvPr id="0" name=""/>
        <dsp:cNvSpPr/>
      </dsp:nvSpPr>
      <dsp:spPr>
        <a:xfrm rot="13885714">
          <a:off x="776234" y="3088708"/>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835958" y="3179765"/>
        <a:ext cx="171674" cy="186883"/>
      </dsp:txXfrm>
    </dsp:sp>
    <dsp:sp modelId="{1CDD0BDF-B75B-6F45-8E95-3DB21EF71ACA}">
      <dsp:nvSpPr>
        <dsp:cNvPr id="0" name=""/>
        <dsp:cNvSpPr/>
      </dsp:nvSpPr>
      <dsp:spPr>
        <a:xfrm>
          <a:off x="1130" y="2235917"/>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Theater as Resistance?</a:t>
          </a:r>
          <a:endParaRPr lang="en-US" sz="600" kern="1200" dirty="0">
            <a:solidFill>
              <a:srgbClr val="000000"/>
            </a:solidFill>
          </a:endParaRPr>
        </a:p>
      </dsp:txBody>
      <dsp:txXfrm>
        <a:off x="136283" y="2371070"/>
        <a:ext cx="652577" cy="652577"/>
      </dsp:txXfrm>
    </dsp:sp>
    <dsp:sp modelId="{0B21C3D8-CE6C-8A4E-8E82-2398EEDAD8DC}">
      <dsp:nvSpPr>
        <dsp:cNvPr id="0" name=""/>
        <dsp:cNvSpPr/>
      </dsp:nvSpPr>
      <dsp:spPr>
        <a:xfrm rot="16971429">
          <a:off x="492567" y="1872950"/>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521169" y="1971110"/>
        <a:ext cx="171674" cy="186883"/>
      </dsp:txXfrm>
    </dsp:sp>
    <dsp:sp modelId="{9CCC3E43-C512-2B4B-A5F6-CFBFB996CC89}">
      <dsp:nvSpPr>
        <dsp:cNvPr id="0" name=""/>
        <dsp:cNvSpPr/>
      </dsp:nvSpPr>
      <dsp:spPr>
        <a:xfrm>
          <a:off x="309459" y="885039"/>
          <a:ext cx="922883" cy="922883"/>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266700">
            <a:lnSpc>
              <a:spcPct val="90000"/>
            </a:lnSpc>
            <a:spcBef>
              <a:spcPct val="0"/>
            </a:spcBef>
            <a:spcAft>
              <a:spcPct val="35000"/>
            </a:spcAft>
          </a:pPr>
          <a:r>
            <a:rPr lang="en-US" sz="600" kern="1200" dirty="0" smtClean="0">
              <a:solidFill>
                <a:srgbClr val="000000"/>
              </a:solidFill>
            </a:rPr>
            <a:t>Meryl </a:t>
          </a:r>
          <a:r>
            <a:rPr lang="en-US" sz="600" kern="1200" dirty="0" err="1" smtClean="0">
              <a:solidFill>
                <a:srgbClr val="000000"/>
              </a:solidFill>
            </a:rPr>
            <a:t>Streep</a:t>
          </a:r>
          <a:r>
            <a:rPr lang="en-US" sz="600" kern="1200" dirty="0" smtClean="0">
              <a:solidFill>
                <a:srgbClr val="000000"/>
              </a:solidFill>
            </a:rPr>
            <a:t> and her pathos / her star power</a:t>
          </a:r>
          <a:endParaRPr lang="en-US" sz="600" kern="1200" dirty="0">
            <a:solidFill>
              <a:srgbClr val="000000"/>
            </a:solidFill>
          </a:endParaRPr>
        </a:p>
      </dsp:txBody>
      <dsp:txXfrm>
        <a:off x="444612" y="1020192"/>
        <a:ext cx="652577" cy="652577"/>
      </dsp:txXfrm>
    </dsp:sp>
    <dsp:sp modelId="{E999D0AA-B554-2D4D-B1A3-C1FD378AD155}">
      <dsp:nvSpPr>
        <dsp:cNvPr id="0" name=""/>
        <dsp:cNvSpPr/>
      </dsp:nvSpPr>
      <dsp:spPr>
        <a:xfrm rot="20057143">
          <a:off x="1266222" y="893157"/>
          <a:ext cx="245249" cy="31147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222250">
            <a:lnSpc>
              <a:spcPct val="90000"/>
            </a:lnSpc>
            <a:spcBef>
              <a:spcPct val="0"/>
            </a:spcBef>
            <a:spcAft>
              <a:spcPct val="35000"/>
            </a:spcAft>
          </a:pPr>
          <a:endParaRPr lang="en-US" sz="500" kern="1200"/>
        </a:p>
      </dsp:txBody>
      <dsp:txXfrm>
        <a:off x="1269865" y="971413"/>
        <a:ext cx="171674" cy="1868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46D6E7-F534-D54C-B276-D514E8702147}">
      <dsp:nvSpPr>
        <dsp:cNvPr id="0" name=""/>
        <dsp:cNvSpPr/>
      </dsp:nvSpPr>
      <dsp:spPr>
        <a:xfrm>
          <a:off x="2377933" y="1413"/>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Thirty Years’ War (1618-48)</a:t>
          </a:r>
          <a:endParaRPr lang="en-US" sz="1200" b="1" kern="1200" dirty="0"/>
        </a:p>
      </dsp:txBody>
      <dsp:txXfrm>
        <a:off x="2552750" y="176230"/>
        <a:ext cx="844093" cy="844093"/>
      </dsp:txXfrm>
    </dsp:sp>
    <dsp:sp modelId="{A38FE8D7-20D3-554F-AC84-FC1AF3A2D6F1}">
      <dsp:nvSpPr>
        <dsp:cNvPr id="0" name=""/>
        <dsp:cNvSpPr/>
      </dsp:nvSpPr>
      <dsp:spPr>
        <a:xfrm rot="2311672">
          <a:off x="3506166" y="938762"/>
          <a:ext cx="298493"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3515913" y="991449"/>
        <a:ext cx="208945" cy="241729"/>
      </dsp:txXfrm>
    </dsp:sp>
    <dsp:sp modelId="{799D5109-7B8E-E049-8F14-F61E9B93477D}">
      <dsp:nvSpPr>
        <dsp:cNvPr id="0" name=""/>
        <dsp:cNvSpPr/>
      </dsp:nvSpPr>
      <dsp:spPr>
        <a:xfrm>
          <a:off x="3756881" y="1078492"/>
          <a:ext cx="1205640" cy="1244974"/>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smtClean="0"/>
            <a:t>Grimmelshausen</a:t>
          </a:r>
          <a:r>
            <a:rPr lang="en-US" sz="1200" b="1" kern="1200" dirty="0" smtClean="0"/>
            <a:t>, </a:t>
          </a:r>
          <a:r>
            <a:rPr lang="en-US" sz="1200" b="1" u="sng" kern="1200" dirty="0" err="1" smtClean="0"/>
            <a:t>Simplicissimus</a:t>
          </a:r>
          <a:r>
            <a:rPr lang="en-US" sz="1200" b="1" u="none" kern="1200" dirty="0" smtClean="0"/>
            <a:t> (1668)</a:t>
          </a:r>
          <a:endParaRPr lang="en-US" sz="1200" b="1" u="sng" kern="1200" dirty="0"/>
        </a:p>
      </dsp:txBody>
      <dsp:txXfrm>
        <a:off x="3933443" y="1260814"/>
        <a:ext cx="852516" cy="880330"/>
      </dsp:txXfrm>
    </dsp:sp>
    <dsp:sp modelId="{DEA098BD-9E74-994D-8520-CA2D0E1189AD}">
      <dsp:nvSpPr>
        <dsp:cNvPr id="0" name=""/>
        <dsp:cNvSpPr/>
      </dsp:nvSpPr>
      <dsp:spPr>
        <a:xfrm rot="6389308">
          <a:off x="3979509" y="2330438"/>
          <a:ext cx="268500"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4031215" y="2372396"/>
        <a:ext cx="187950" cy="241729"/>
      </dsp:txXfrm>
    </dsp:sp>
    <dsp:sp modelId="{DB8FD848-95AD-9841-9E1C-546081F88999}">
      <dsp:nvSpPr>
        <dsp:cNvPr id="0" name=""/>
        <dsp:cNvSpPr/>
      </dsp:nvSpPr>
      <dsp:spPr>
        <a:xfrm>
          <a:off x="3273442" y="275750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Brecht, </a:t>
          </a:r>
          <a:r>
            <a:rPr lang="en-US" sz="1200" b="1" u="sng" kern="1200" dirty="0" smtClean="0"/>
            <a:t>Mother Courage and her Children</a:t>
          </a:r>
          <a:r>
            <a:rPr lang="en-US" sz="1200" b="1" u="none" kern="1200" dirty="0" smtClean="0"/>
            <a:t> (1939 / 1949)</a:t>
          </a:r>
          <a:endParaRPr lang="en-US" sz="1200" b="1" kern="1200" dirty="0"/>
        </a:p>
      </dsp:txBody>
      <dsp:txXfrm>
        <a:off x="3448259" y="2932324"/>
        <a:ext cx="844093" cy="844093"/>
      </dsp:txXfrm>
    </dsp:sp>
    <dsp:sp modelId="{DAE8C2A4-7DA3-BB40-BDE7-16EDCE6FF28C}">
      <dsp:nvSpPr>
        <dsp:cNvPr id="0" name=""/>
        <dsp:cNvSpPr/>
      </dsp:nvSpPr>
      <dsp:spPr>
        <a:xfrm rot="10800000">
          <a:off x="2825474" y="3152929"/>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2920443" y="3233506"/>
        <a:ext cx="221595" cy="241729"/>
      </dsp:txXfrm>
    </dsp:sp>
    <dsp:sp modelId="{008FF8FC-3E53-7646-AEA2-4C7F322E90A3}">
      <dsp:nvSpPr>
        <dsp:cNvPr id="0" name=""/>
        <dsp:cNvSpPr/>
      </dsp:nvSpPr>
      <dsp:spPr>
        <a:xfrm>
          <a:off x="1482424" y="275750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John Walter, “Theater of War” (2008)</a:t>
          </a:r>
          <a:endParaRPr lang="en-US" sz="1200" b="1" kern="1200" dirty="0"/>
        </a:p>
      </dsp:txBody>
      <dsp:txXfrm>
        <a:off x="1657241" y="2932324"/>
        <a:ext cx="844093" cy="844093"/>
      </dsp:txXfrm>
    </dsp:sp>
    <dsp:sp modelId="{7D5C9B5D-6D60-C94B-B9D2-F496FABA8B44}">
      <dsp:nvSpPr>
        <dsp:cNvPr id="0" name=""/>
        <dsp:cNvSpPr/>
      </dsp:nvSpPr>
      <dsp:spPr>
        <a:xfrm rot="15120000">
          <a:off x="1647047" y="2309770"/>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rot="10800000">
        <a:off x="1709205" y="2435507"/>
        <a:ext cx="221595" cy="241729"/>
      </dsp:txXfrm>
    </dsp:sp>
    <dsp:sp modelId="{3572EBA3-B154-7E4D-9758-5B073FCC7E55}">
      <dsp:nvSpPr>
        <dsp:cNvPr id="0" name=""/>
        <dsp:cNvSpPr/>
      </dsp:nvSpPr>
      <dsp:spPr>
        <a:xfrm>
          <a:off x="928969" y="1054147"/>
          <a:ext cx="1193727" cy="1193727"/>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smtClean="0"/>
            <a:t>HCC (Fall, 2014)</a:t>
          </a:r>
          <a:endParaRPr lang="en-US" sz="1200" b="1" kern="1200" dirty="0"/>
        </a:p>
      </dsp:txBody>
      <dsp:txXfrm>
        <a:off x="1103786" y="1228964"/>
        <a:ext cx="844093" cy="844093"/>
      </dsp:txXfrm>
    </dsp:sp>
    <dsp:sp modelId="{6932A281-A730-3E46-B9CB-9C04538C1EDC}">
      <dsp:nvSpPr>
        <dsp:cNvPr id="0" name=""/>
        <dsp:cNvSpPr/>
      </dsp:nvSpPr>
      <dsp:spPr>
        <a:xfrm rot="19440000">
          <a:off x="2084785" y="928468"/>
          <a:ext cx="316564" cy="402883"/>
        </a:xfrm>
        <a:prstGeom prst="rightArrow">
          <a:avLst>
            <a:gd name="adj1" fmla="val 60000"/>
            <a:gd name="adj2" fmla="val 50000"/>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093854" y="1036956"/>
        <a:ext cx="221595" cy="24172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9FC967-C076-CB4D-BBD9-2E5D3E387114}" type="datetimeFigureOut">
              <a:rPr lang="en-US" smtClean="0"/>
              <a:pPr/>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39FC967-C076-CB4D-BBD9-2E5D3E387114}" type="datetimeFigureOut">
              <a:rPr lang="en-US" smtClean="0"/>
              <a:pPr/>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9FC967-C076-CB4D-BBD9-2E5D3E387114}" type="datetimeFigureOut">
              <a:rPr lang="en-US" smtClean="0"/>
              <a:pPr/>
              <a:t>11/16/14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39FC967-C076-CB4D-BBD9-2E5D3E387114}" type="datetimeFigureOut">
              <a:rPr lang="en-US" smtClean="0"/>
              <a:pPr/>
              <a:t>11/16/14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9FC967-C076-CB4D-BBD9-2E5D3E387114}" type="datetimeFigureOut">
              <a:rPr lang="en-US" smtClean="0"/>
              <a:pPr/>
              <a:t>11/16/14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9FC967-C076-CB4D-BBD9-2E5D3E387114}" type="datetimeFigureOut">
              <a:rPr lang="en-US" smtClean="0"/>
              <a:pPr/>
              <a:t>11/16/14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39FC967-C076-CB4D-BBD9-2E5D3E387114}" type="datetimeFigureOut">
              <a:rPr lang="en-US" smtClean="0"/>
              <a:pPr/>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78DF17-A7BE-B34F-8159-3CAD7C121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FC967-C076-CB4D-BBD9-2E5D3E387114}" type="datetimeFigureOut">
              <a:rPr lang="en-US" smtClean="0"/>
              <a:pPr/>
              <a:t>11/16/14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78DF17-A7BE-B34F-8159-3CAD7C12182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4.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microsoft.com/office/2007/relationships/media" Target="file://localhost/Users/jonewman2/Movies/Theater_of_War%20protests%202006.mov" TargetMode="External"/><Relationship Id="rId4" Type="http://schemas.openxmlformats.org/officeDocument/2006/relationships/video" Target="file://localhost/Users/jonewman2/Movies/Theater_of_War%20protests%202006.mov" TargetMode="External"/><Relationship Id="rId5" Type="http://schemas.openxmlformats.org/officeDocument/2006/relationships/slideLayout" Target="../slideLayouts/slideLayout4.xml"/><Relationship Id="rId6" Type="http://schemas.openxmlformats.org/officeDocument/2006/relationships/image" Target="../media/image10.png"/><Relationship Id="rId7" Type="http://schemas.openxmlformats.org/officeDocument/2006/relationships/image" Target="../media/image11.png"/><Relationship Id="rId1" Type="http://schemas.microsoft.com/office/2007/relationships/media" Target="file://localhost/Users/jonewman2/Movies/Theater_of_War%201969%20protests.mov" TargetMode="External"/><Relationship Id="rId2" Type="http://schemas.openxmlformats.org/officeDocument/2006/relationships/video" Target="file://localhost/Users/jonewman2/Movies/Theater_of_War%201969%20protests.mov"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2.png"/><Relationship Id="rId1" Type="http://schemas.microsoft.com/office/2007/relationships/media" Target="file://localhost/Users/jonewman2/Movies/Theater_of_War%20Helicopters.mov" TargetMode="External"/><Relationship Id="rId2" Type="http://schemas.openxmlformats.org/officeDocument/2006/relationships/video" Target="file://localhost/Users/jonewman2/Movies/Theater_of_War%20Helicopters.mov"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3.png"/><Relationship Id="rId1" Type="http://schemas.microsoft.com/office/2007/relationships/media" Target="file://localhost/Users/jonewman2/Movies/Theater_of_War%20Kushners%20despair%202.mov" TargetMode="External"/><Relationship Id="rId2" Type="http://schemas.openxmlformats.org/officeDocument/2006/relationships/video" Target="file://localhost/Users/jonewman2/Movies/Theater_of_War%20Kushners%20despair%202.mov"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image" Target="../media/image16.png"/><Relationship Id="rId1" Type="http://schemas.microsoft.com/office/2007/relationships/media" Target="file://localhost/Users/jonewman2/Movies/Theater_of_War%20Montage%202.mov" TargetMode="External"/><Relationship Id="rId2" Type="http://schemas.openxmlformats.org/officeDocument/2006/relationships/video" Target="file://localhost/Users/jonewman2/Movies/Theater_of_War%20Montage%202.m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 Id="rId3"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 Id="rId3"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 Id="rId3"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 Id="rId1" Type="http://schemas.openxmlformats.org/officeDocument/2006/relationships/slideLayout" Target="../slideLayouts/slideLayout6.xml"/><Relationship Id="rId2"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3.png"/><Relationship Id="rId3"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4.xml"/><Relationship Id="rId2" Type="http://schemas.openxmlformats.org/officeDocument/2006/relationships/diagramData" Target="../diagrams/data1.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4.xml"/><Relationship Id="rId2" Type="http://schemas.openxmlformats.org/officeDocument/2006/relationships/diagramData" Target="../diagrams/data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395670" y="457200"/>
            <a:ext cx="8229600" cy="1143000"/>
          </a:xfrm>
        </p:spPr>
        <p:txBody>
          <a:bodyPr>
            <a:noAutofit/>
          </a:bodyPr>
          <a:lstStyle/>
          <a:p>
            <a:r>
              <a:rPr lang="en-US" sz="2400" dirty="0" smtClean="0"/>
              <a:t>HCC, Fall 2014: Weeks 4 through 6-7 / </a:t>
            </a:r>
            <a:br>
              <a:rPr lang="en-US" sz="2400" dirty="0" smtClean="0"/>
            </a:br>
            <a:r>
              <a:rPr lang="en-US" sz="2400" dirty="0" smtClean="0"/>
              <a:t>Re-Presenting History / </a:t>
            </a:r>
            <a:br>
              <a:rPr lang="en-US" sz="2400" dirty="0" smtClean="0"/>
            </a:br>
            <a:r>
              <a:rPr lang="en-US" sz="2400" dirty="0" smtClean="0"/>
              <a:t>Re-Presenting the Thirty Years’ War</a:t>
            </a:r>
            <a:endParaRPr lang="en-US" sz="2400" dirty="0"/>
          </a:p>
        </p:txBody>
      </p:sp>
      <p:sp>
        <p:nvSpPr>
          <p:cNvPr id="5" name="Content Placeholder 4"/>
          <p:cNvSpPr>
            <a:spLocks noGrp="1"/>
          </p:cNvSpPr>
          <p:nvPr>
            <p:ph sz="half" idx="1"/>
          </p:nvPr>
        </p:nvSpPr>
        <p:spPr>
          <a:xfrm>
            <a:off x="376370" y="457200"/>
            <a:ext cx="3732244" cy="5668963"/>
          </a:xfrm>
        </p:spPr>
        <p:txBody>
          <a:bodyPr>
            <a:normAutofit lnSpcReduction="10000"/>
          </a:bodyPr>
          <a:lstStyle/>
          <a:p>
            <a:pPr>
              <a:buNone/>
            </a:pPr>
            <a:r>
              <a:rPr lang="en-US" sz="1600" dirty="0" smtClean="0">
                <a:solidFill>
                  <a:srgbClr val="FF0000"/>
                </a:solidFill>
              </a:rPr>
              <a:t>Three versions of the Thirty Years’ War (1618-48)</a:t>
            </a:r>
          </a:p>
          <a:p>
            <a:pPr>
              <a:buNone/>
            </a:pPr>
            <a:r>
              <a:rPr lang="en-US" sz="1600" dirty="0" err="1" smtClean="0"/>
              <a:t>Grimmelshausen</a:t>
            </a:r>
            <a:r>
              <a:rPr lang="en-US" sz="1600" dirty="0" smtClean="0"/>
              <a:t>, </a:t>
            </a:r>
            <a:r>
              <a:rPr lang="en-US" sz="1600" u="sng" dirty="0" err="1" smtClean="0"/>
              <a:t>Simplicissimus</a:t>
            </a:r>
            <a:r>
              <a:rPr lang="en-US" sz="1600" dirty="0" smtClean="0"/>
              <a:t> (1668) </a:t>
            </a:r>
            <a:r>
              <a:rPr lang="en-US" sz="1600" dirty="0" err="1" smtClean="0">
                <a:sym typeface="Wingdings"/>
              </a:rPr>
              <a:t></a:t>
            </a:r>
            <a:r>
              <a:rPr lang="en-US" sz="1600" dirty="0" smtClean="0">
                <a:sym typeface="Wingdings"/>
              </a:rPr>
              <a:t> Brecht, </a:t>
            </a:r>
            <a:r>
              <a:rPr lang="en-US" sz="1600" u="sng" dirty="0" smtClean="0">
                <a:sym typeface="Wingdings"/>
              </a:rPr>
              <a:t>Mother Courage and her Children</a:t>
            </a:r>
            <a:r>
              <a:rPr lang="en-US" sz="1600" dirty="0" smtClean="0">
                <a:sym typeface="Wingdings"/>
              </a:rPr>
              <a:t> (1939 / 1949) </a:t>
            </a:r>
            <a:r>
              <a:rPr lang="en-US" sz="1600" dirty="0" err="1" smtClean="0">
                <a:sym typeface="Wingdings"/>
              </a:rPr>
              <a:t></a:t>
            </a:r>
            <a:r>
              <a:rPr lang="en-US" sz="1600" dirty="0" smtClean="0">
                <a:sym typeface="Wingdings"/>
              </a:rPr>
              <a:t> Walter, “Theater of War” (2008)</a:t>
            </a:r>
          </a:p>
          <a:p>
            <a:pPr>
              <a:buNone/>
            </a:pPr>
            <a:r>
              <a:rPr lang="en-US" sz="1600" dirty="0" smtClean="0"/>
              <a:t>From the </a:t>
            </a:r>
            <a:r>
              <a:rPr lang="en-US" sz="1600" dirty="0" smtClean="0">
                <a:solidFill>
                  <a:srgbClr val="FF0000"/>
                </a:solidFill>
              </a:rPr>
              <a:t>Early Modern </a:t>
            </a:r>
            <a:r>
              <a:rPr lang="en-US" sz="1600" dirty="0" err="1" smtClean="0">
                <a:sym typeface="Wingdings"/>
              </a:rPr>
              <a:t></a:t>
            </a:r>
            <a:r>
              <a:rPr lang="en-US" sz="1600" dirty="0" smtClean="0">
                <a:sym typeface="Wingdings"/>
              </a:rPr>
              <a:t> </a:t>
            </a:r>
            <a:r>
              <a:rPr lang="en-US" sz="1600" dirty="0" smtClean="0">
                <a:solidFill>
                  <a:srgbClr val="FF0000"/>
                </a:solidFill>
                <a:sym typeface="Wingdings"/>
              </a:rPr>
              <a:t>Modern</a:t>
            </a:r>
            <a:r>
              <a:rPr lang="en-US" sz="1600" dirty="0" smtClean="0">
                <a:sym typeface="Wingdings"/>
              </a:rPr>
              <a:t> </a:t>
            </a:r>
            <a:r>
              <a:rPr lang="en-US" sz="1600" dirty="0" err="1" smtClean="0">
                <a:sym typeface="Wingdings"/>
              </a:rPr>
              <a:t></a:t>
            </a:r>
            <a:r>
              <a:rPr lang="en-US" sz="1600" dirty="0" smtClean="0">
                <a:sym typeface="Wingdings"/>
              </a:rPr>
              <a:t> </a:t>
            </a:r>
            <a:r>
              <a:rPr lang="en-US" sz="1600" dirty="0" smtClean="0">
                <a:solidFill>
                  <a:srgbClr val="FF0000"/>
                </a:solidFill>
                <a:sym typeface="Wingdings"/>
              </a:rPr>
              <a:t>Post-Modern</a:t>
            </a:r>
            <a:r>
              <a:rPr lang="en-US" sz="1600" dirty="0" smtClean="0">
                <a:sym typeface="Wingdings"/>
              </a:rPr>
              <a:t> periods…</a:t>
            </a:r>
          </a:p>
          <a:p>
            <a:pPr>
              <a:buNone/>
            </a:pPr>
            <a:r>
              <a:rPr lang="en-US" sz="1600" dirty="0" smtClean="0"/>
              <a:t>One of our jobs as humanists is to </a:t>
            </a:r>
            <a:r>
              <a:rPr lang="en-US" sz="1600" dirty="0" smtClean="0">
                <a:solidFill>
                  <a:srgbClr val="FF0000"/>
                </a:solidFill>
              </a:rPr>
              <a:t>understand the way that the past moves into our present</a:t>
            </a:r>
            <a:r>
              <a:rPr lang="en-US" sz="1600" dirty="0" smtClean="0"/>
              <a:t> as part of the multiple “conditions of determination” that </a:t>
            </a:r>
            <a:r>
              <a:rPr lang="en-US" sz="1600" dirty="0" smtClean="0">
                <a:solidFill>
                  <a:srgbClr val="FF0000"/>
                </a:solidFill>
              </a:rPr>
              <a:t>shape our agency and our acts</a:t>
            </a:r>
            <a:r>
              <a:rPr lang="en-US" sz="1600" dirty="0" smtClean="0"/>
              <a:t>.</a:t>
            </a:r>
          </a:p>
          <a:p>
            <a:pPr>
              <a:buNone/>
            </a:pPr>
            <a:r>
              <a:rPr lang="en-US" sz="1600" dirty="0" smtClean="0"/>
              <a:t>Avoid locking the past (of the Thirty Years’ War / of war in general) away into any kind of  “</a:t>
            </a:r>
            <a:r>
              <a:rPr lang="en-US" sz="1600" dirty="0" err="1" smtClean="0"/>
              <a:t>museal</a:t>
            </a:r>
            <a:r>
              <a:rPr lang="en-US" sz="1600" dirty="0" smtClean="0"/>
              <a:t>” ( = museum-like) box…</a:t>
            </a:r>
          </a:p>
          <a:p>
            <a:pPr>
              <a:buNone/>
            </a:pPr>
            <a:r>
              <a:rPr lang="en-US" sz="1600" dirty="0" smtClean="0"/>
              <a:t>Rather,  interpret the Thirty Years’ War – and re-presentations of it (</a:t>
            </a:r>
            <a:r>
              <a:rPr lang="en-US" sz="1600" dirty="0" err="1" smtClean="0"/>
              <a:t>Grimmelshausen</a:t>
            </a:r>
            <a:r>
              <a:rPr lang="en-US" sz="1600" dirty="0" smtClean="0"/>
              <a:t> / Brecht / Walter) – as a way of understanding both those pasts…</a:t>
            </a:r>
          </a:p>
          <a:p>
            <a:pPr>
              <a:buNone/>
            </a:pPr>
            <a:r>
              <a:rPr lang="en-US" sz="1600" dirty="0" smtClean="0">
                <a:solidFill>
                  <a:srgbClr val="FF0000"/>
                </a:solidFill>
              </a:rPr>
              <a:t>And how they enter our present and continue to form </a:t>
            </a:r>
            <a:r>
              <a:rPr lang="en-US" sz="1600" dirty="0" smtClean="0"/>
              <a:t>us and our world</a:t>
            </a:r>
            <a:r>
              <a:rPr lang="en-US" sz="1600" dirty="0" smtClean="0">
                <a:solidFill>
                  <a:srgbClr val="FF0000"/>
                </a:solidFill>
              </a:rPr>
              <a:t>!</a:t>
            </a:r>
          </a:p>
        </p:txBody>
      </p:sp>
      <p:sp>
        <p:nvSpPr>
          <p:cNvPr id="14" name="Content Placeholder 13"/>
          <p:cNvSpPr>
            <a:spLocks noGrp="1"/>
          </p:cNvSpPr>
          <p:nvPr>
            <p:ph sz="half" idx="2"/>
          </p:nvPr>
        </p:nvSpPr>
        <p:spPr/>
        <p:txBody>
          <a:bodyPr>
            <a:normAutofit lnSpcReduction="10000"/>
          </a:bodyPr>
          <a:lstStyle/>
          <a:p>
            <a:endParaRPr lang="en-US"/>
          </a:p>
        </p:txBody>
      </p:sp>
      <p:pic>
        <p:nvPicPr>
          <p:cNvPr id="7" name="Picture 6"/>
          <p:cNvPicPr>
            <a:picLocks noChangeAspect="1"/>
          </p:cNvPicPr>
          <p:nvPr/>
        </p:nvPicPr>
        <p:blipFill>
          <a:blip r:embed="rId2"/>
          <a:stretch>
            <a:fillRect/>
          </a:stretch>
        </p:blipFill>
        <p:spPr>
          <a:xfrm>
            <a:off x="4531232" y="2093124"/>
            <a:ext cx="4155568" cy="3502409"/>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41620" y="0"/>
            <a:ext cx="8229600" cy="1143000"/>
          </a:xfrm>
        </p:spPr>
        <p:txBody>
          <a:bodyPr>
            <a:normAutofit/>
          </a:bodyPr>
          <a:lstStyle/>
          <a:p>
            <a:r>
              <a:rPr lang="en-US" sz="2800" dirty="0" smtClean="0">
                <a:solidFill>
                  <a:srgbClr val="FF0000"/>
                </a:solidFill>
              </a:rPr>
              <a:t>Point of View / Genre / Medium</a:t>
            </a:r>
            <a:endParaRPr lang="en-US" sz="2800" dirty="0">
              <a:solidFill>
                <a:srgbClr val="FF0000"/>
              </a:solidFill>
            </a:endParaRPr>
          </a:p>
        </p:txBody>
      </p:sp>
      <p:sp>
        <p:nvSpPr>
          <p:cNvPr id="3" name="Content Placeholder 2"/>
          <p:cNvSpPr>
            <a:spLocks noGrp="1"/>
          </p:cNvSpPr>
          <p:nvPr>
            <p:ph sz="half" idx="1"/>
          </p:nvPr>
        </p:nvSpPr>
        <p:spPr>
          <a:xfrm>
            <a:off x="254000" y="549006"/>
            <a:ext cx="3519714" cy="5877883"/>
          </a:xfrm>
        </p:spPr>
        <p:txBody>
          <a:bodyPr>
            <a:normAutofit fontScale="77500" lnSpcReduction="20000"/>
          </a:bodyPr>
          <a:lstStyle/>
          <a:p>
            <a:pPr>
              <a:buNone/>
            </a:pPr>
            <a:r>
              <a:rPr lang="en-US" sz="2581" dirty="0" smtClean="0"/>
              <a:t>One of my main interests has been to examine the extent to which </a:t>
            </a:r>
            <a:r>
              <a:rPr lang="en-US" sz="2581" dirty="0" smtClean="0">
                <a:solidFill>
                  <a:srgbClr val="FF0000"/>
                </a:solidFill>
              </a:rPr>
              <a:t>point of view, genre, and medium</a:t>
            </a:r>
            <a:r>
              <a:rPr lang="en-US" sz="2581" dirty="0" smtClean="0"/>
              <a:t> all </a:t>
            </a:r>
            <a:r>
              <a:rPr lang="en-US" sz="2581" dirty="0" smtClean="0">
                <a:solidFill>
                  <a:srgbClr val="FF0000"/>
                </a:solidFill>
              </a:rPr>
              <a:t>shape</a:t>
            </a:r>
            <a:r>
              <a:rPr lang="en-US" sz="2581" dirty="0" smtClean="0"/>
              <a:t> the ways in which the </a:t>
            </a:r>
            <a:r>
              <a:rPr lang="en-US" sz="2581" u="sng" dirty="0" smtClean="0"/>
              <a:t>res </a:t>
            </a:r>
            <a:r>
              <a:rPr lang="en-US" sz="2581" u="sng" dirty="0" err="1" smtClean="0"/>
              <a:t>gestae</a:t>
            </a:r>
            <a:r>
              <a:rPr lang="en-US" sz="2581" u="sng" dirty="0" smtClean="0"/>
              <a:t> </a:t>
            </a:r>
            <a:r>
              <a:rPr lang="en-US" sz="2581" dirty="0" smtClean="0"/>
              <a:t>of the past become </a:t>
            </a:r>
            <a:r>
              <a:rPr lang="en-US" sz="2581" u="sng" dirty="0" err="1" smtClean="0"/>
              <a:t>historia</a:t>
            </a:r>
            <a:r>
              <a:rPr lang="en-US" sz="2581" dirty="0" smtClean="0"/>
              <a:t> / (</a:t>
            </a:r>
            <a:r>
              <a:rPr lang="en-US" sz="2581" dirty="0" err="1" smtClean="0"/>
              <a:t>hi)story</a:t>
            </a:r>
            <a:r>
              <a:rPr lang="en-US" sz="2581" dirty="0" smtClean="0"/>
              <a:t>…</a:t>
            </a:r>
          </a:p>
          <a:p>
            <a:pPr>
              <a:buNone/>
            </a:pPr>
            <a:r>
              <a:rPr lang="en-US" sz="2581" dirty="0" smtClean="0"/>
              <a:t>The events of the Thirty Years’ War are </a:t>
            </a:r>
            <a:r>
              <a:rPr lang="en-US" sz="2581" dirty="0" smtClean="0">
                <a:solidFill>
                  <a:srgbClr val="FF0000"/>
                </a:solidFill>
              </a:rPr>
              <a:t>not “immediate” </a:t>
            </a:r>
            <a:r>
              <a:rPr lang="en-US" sz="2581" dirty="0" smtClean="0"/>
              <a:t>to us. They are, rather, re-presented to us / </a:t>
            </a:r>
            <a:r>
              <a:rPr lang="en-US" sz="2581" dirty="0" smtClean="0">
                <a:solidFill>
                  <a:srgbClr val="FF0000"/>
                </a:solidFill>
              </a:rPr>
              <a:t>“mediated” </a:t>
            </a:r>
            <a:r>
              <a:rPr lang="en-US" sz="2581" dirty="0" smtClean="0"/>
              <a:t>to us…</a:t>
            </a:r>
          </a:p>
          <a:p>
            <a:pPr marL="514350" indent="-514350">
              <a:buFont typeface="Arial"/>
              <a:buAutoNum type="arabicPeriod"/>
            </a:pPr>
            <a:r>
              <a:rPr lang="en-US" sz="2581" dirty="0" smtClean="0"/>
              <a:t>enabled by a particular set of </a:t>
            </a:r>
            <a:r>
              <a:rPr lang="en-US" sz="2581" dirty="0" smtClean="0">
                <a:solidFill>
                  <a:srgbClr val="FF0000"/>
                </a:solidFill>
              </a:rPr>
              <a:t>medium-specific norms… </a:t>
            </a:r>
            <a:r>
              <a:rPr lang="en-US" sz="2581" dirty="0" err="1" smtClean="0">
                <a:solidFill>
                  <a:srgbClr val="FF0000"/>
                </a:solidFill>
                <a:sym typeface="Wingdings"/>
              </a:rPr>
              <a:t></a:t>
            </a:r>
            <a:endParaRPr lang="en-US" sz="2581" dirty="0" smtClean="0">
              <a:solidFill>
                <a:srgbClr val="FF0000"/>
              </a:solidFill>
            </a:endParaRPr>
          </a:p>
          <a:p>
            <a:pPr marL="514350" indent="-514350">
              <a:buFont typeface="Arial"/>
              <a:buAutoNum type="arabicPeriod"/>
            </a:pPr>
            <a:r>
              <a:rPr lang="en-US" sz="2581" dirty="0" smtClean="0"/>
              <a:t>shaped by a particular set of </a:t>
            </a:r>
            <a:r>
              <a:rPr lang="en-US" sz="2581" dirty="0" smtClean="0">
                <a:solidFill>
                  <a:srgbClr val="FF0000"/>
                </a:solidFill>
              </a:rPr>
              <a:t>genre-specific norms </a:t>
            </a:r>
            <a:r>
              <a:rPr lang="en-US" sz="2581" dirty="0" err="1" smtClean="0">
                <a:solidFill>
                  <a:srgbClr val="FF0000"/>
                </a:solidFill>
                <a:sym typeface="Wingdings"/>
              </a:rPr>
              <a:t></a:t>
            </a:r>
            <a:endParaRPr lang="en-US" sz="2581" dirty="0" smtClean="0"/>
          </a:p>
          <a:p>
            <a:pPr marL="514350" indent="-514350">
              <a:buAutoNum type="arabicPeriod"/>
            </a:pPr>
            <a:r>
              <a:rPr lang="en-US" sz="2581" dirty="0" smtClean="0"/>
              <a:t>and always from a particular </a:t>
            </a:r>
            <a:r>
              <a:rPr lang="en-US" sz="2581" dirty="0" smtClean="0">
                <a:solidFill>
                  <a:srgbClr val="FF0000"/>
                </a:solidFill>
              </a:rPr>
              <a:t>point of view… </a:t>
            </a:r>
          </a:p>
          <a:p>
            <a:endParaRPr lang="en-US" dirty="0"/>
          </a:p>
        </p:txBody>
      </p:sp>
      <p:sp>
        <p:nvSpPr>
          <p:cNvPr id="8" name="Content Placeholder 7"/>
          <p:cNvSpPr>
            <a:spLocks noGrp="1"/>
          </p:cNvSpPr>
          <p:nvPr>
            <p:ph sz="half" idx="2"/>
          </p:nvPr>
        </p:nvSpPr>
        <p:spPr/>
        <p:txBody>
          <a:bodyPr>
            <a:normAutofit fontScale="77500" lnSpcReduction="20000"/>
          </a:bodyPr>
          <a:lstStyle/>
          <a:p>
            <a:endParaRPr lang="en-US"/>
          </a:p>
        </p:txBody>
      </p:sp>
      <p:pic>
        <p:nvPicPr>
          <p:cNvPr id="5" name="Picture 4"/>
          <p:cNvPicPr>
            <a:picLocks noChangeAspect="1"/>
          </p:cNvPicPr>
          <p:nvPr/>
        </p:nvPicPr>
        <p:blipFill>
          <a:blip r:embed="rId2"/>
          <a:stretch>
            <a:fillRect/>
          </a:stretch>
        </p:blipFill>
        <p:spPr>
          <a:xfrm>
            <a:off x="4220530" y="1130530"/>
            <a:ext cx="2866572" cy="2357418"/>
          </a:xfrm>
          <a:prstGeom prst="rect">
            <a:avLst/>
          </a:prstGeom>
        </p:spPr>
      </p:pic>
      <p:pic>
        <p:nvPicPr>
          <p:cNvPr id="6" name="Picture 5"/>
          <p:cNvPicPr>
            <a:picLocks noChangeAspect="1"/>
          </p:cNvPicPr>
          <p:nvPr/>
        </p:nvPicPr>
        <p:blipFill>
          <a:blip r:embed="rId3"/>
          <a:stretch>
            <a:fillRect/>
          </a:stretch>
        </p:blipFill>
        <p:spPr>
          <a:xfrm>
            <a:off x="6556420" y="2560386"/>
            <a:ext cx="2351722" cy="3302863"/>
          </a:xfrm>
          <a:prstGeom prst="rect">
            <a:avLst/>
          </a:prstGeom>
        </p:spPr>
      </p:pic>
      <p:pic>
        <p:nvPicPr>
          <p:cNvPr id="7" name="Picture 6"/>
          <p:cNvPicPr>
            <a:picLocks noChangeAspect="1"/>
          </p:cNvPicPr>
          <p:nvPr/>
        </p:nvPicPr>
        <p:blipFill>
          <a:blip r:embed="rId4"/>
          <a:stretch>
            <a:fillRect/>
          </a:stretch>
        </p:blipFill>
        <p:spPr>
          <a:xfrm>
            <a:off x="4038600" y="4211818"/>
            <a:ext cx="3048502" cy="2356757"/>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56260"/>
            <a:ext cx="8229600" cy="1143000"/>
          </a:xfrm>
        </p:spPr>
        <p:txBody>
          <a:bodyPr>
            <a:normAutofit fontScale="90000"/>
          </a:bodyPr>
          <a:lstStyle/>
          <a:p>
            <a:r>
              <a:rPr lang="en-US" sz="2800" dirty="0" smtClean="0"/>
              <a:t>I’ve suggested that sometimes the </a:t>
            </a:r>
            <a:r>
              <a:rPr lang="en-US" sz="2800" dirty="0" smtClean="0">
                <a:solidFill>
                  <a:srgbClr val="FF0000"/>
                </a:solidFill>
              </a:rPr>
              <a:t>point of view </a:t>
            </a:r>
            <a:r>
              <a:rPr lang="en-US" sz="2800" dirty="0" smtClean="0"/>
              <a:t>from which the </a:t>
            </a:r>
            <a:r>
              <a:rPr lang="en-US" sz="2800" u="sng" dirty="0" smtClean="0"/>
              <a:t>res </a:t>
            </a:r>
            <a:r>
              <a:rPr lang="en-US" sz="2800" u="sng" dirty="0" err="1" smtClean="0"/>
              <a:t>gestae</a:t>
            </a:r>
            <a:r>
              <a:rPr lang="en-US" sz="2800" dirty="0" smtClean="0"/>
              <a:t> of the past are seen and re-presented as (</a:t>
            </a:r>
            <a:r>
              <a:rPr lang="en-US" sz="2800" dirty="0" err="1" smtClean="0"/>
              <a:t>hi)story</a:t>
            </a:r>
            <a:r>
              <a:rPr lang="en-US" sz="2800" dirty="0" smtClean="0"/>
              <a:t> </a:t>
            </a:r>
            <a:r>
              <a:rPr lang="en-US" sz="2800" dirty="0" smtClean="0">
                <a:solidFill>
                  <a:srgbClr val="FF0000"/>
                </a:solidFill>
              </a:rPr>
              <a:t>is actually the message</a:t>
            </a:r>
            <a:r>
              <a:rPr lang="en-US" sz="2800" dirty="0" smtClean="0"/>
              <a:t>!</a:t>
            </a:r>
            <a:endParaRPr lang="en-US" sz="2800" dirty="0"/>
          </a:p>
        </p:txBody>
      </p:sp>
      <p:sp>
        <p:nvSpPr>
          <p:cNvPr id="3" name="Content Placeholder 2"/>
          <p:cNvSpPr>
            <a:spLocks noGrp="1"/>
          </p:cNvSpPr>
          <p:nvPr>
            <p:ph sz="half" idx="4294967295"/>
          </p:nvPr>
        </p:nvSpPr>
        <p:spPr>
          <a:xfrm>
            <a:off x="381000" y="1762582"/>
            <a:ext cx="3769907" cy="4858657"/>
          </a:xfrm>
        </p:spPr>
        <p:txBody>
          <a:bodyPr>
            <a:noAutofit/>
          </a:bodyPr>
          <a:lstStyle/>
          <a:p>
            <a:pPr>
              <a:buNone/>
            </a:pPr>
            <a:r>
              <a:rPr lang="en-US" sz="2000" dirty="0" smtClean="0"/>
              <a:t>History from Above</a:t>
            </a:r>
          </a:p>
          <a:p>
            <a:pPr>
              <a:buNone/>
            </a:pPr>
            <a:endParaRPr lang="en-US" sz="2000" dirty="0" smtClean="0"/>
          </a:p>
          <a:p>
            <a:pPr>
              <a:buNone/>
            </a:pPr>
            <a:r>
              <a:rPr lang="en-US" sz="2000" dirty="0" smtClean="0">
                <a:solidFill>
                  <a:srgbClr val="FF0000"/>
                </a:solidFill>
              </a:rPr>
              <a:t>History from the point of view of the elites…</a:t>
            </a:r>
          </a:p>
          <a:p>
            <a:pPr>
              <a:buNone/>
            </a:pPr>
            <a:r>
              <a:rPr lang="en-US" sz="2000" dirty="0" smtClean="0"/>
              <a:t>Political history that focuses on the actions of governments, leaders, states…</a:t>
            </a:r>
          </a:p>
          <a:p>
            <a:pPr>
              <a:buNone/>
            </a:pPr>
            <a:r>
              <a:rPr lang="en-US" sz="2000" dirty="0" smtClean="0">
                <a:solidFill>
                  <a:srgbClr val="FF0000"/>
                </a:solidFill>
              </a:rPr>
              <a:t>History from the point of view of institutions (the Church, the legal system, the army / the military, for example)</a:t>
            </a:r>
            <a:endParaRPr lang="en-US" sz="2000" dirty="0">
              <a:solidFill>
                <a:srgbClr val="FF0000"/>
              </a:solidFill>
            </a:endParaRPr>
          </a:p>
        </p:txBody>
      </p:sp>
      <p:sp>
        <p:nvSpPr>
          <p:cNvPr id="4" name="Content Placeholder 3"/>
          <p:cNvSpPr>
            <a:spLocks noGrp="1"/>
          </p:cNvSpPr>
          <p:nvPr>
            <p:ph sz="half" idx="4294967295"/>
          </p:nvPr>
        </p:nvSpPr>
        <p:spPr>
          <a:xfrm>
            <a:off x="4681920" y="1762582"/>
            <a:ext cx="3928680" cy="5966505"/>
          </a:xfrm>
        </p:spPr>
        <p:txBody>
          <a:bodyPr>
            <a:normAutofit/>
          </a:bodyPr>
          <a:lstStyle/>
          <a:p>
            <a:pPr>
              <a:buNone/>
            </a:pPr>
            <a:r>
              <a:rPr lang="en-US" sz="2000" dirty="0" smtClean="0"/>
              <a:t>History from Below</a:t>
            </a:r>
          </a:p>
          <a:p>
            <a:pPr>
              <a:buNone/>
            </a:pPr>
            <a:endParaRPr lang="en-US" sz="2000" dirty="0" smtClean="0"/>
          </a:p>
          <a:p>
            <a:pPr>
              <a:buNone/>
            </a:pPr>
            <a:r>
              <a:rPr lang="en-US" sz="2000" dirty="0" smtClean="0">
                <a:solidFill>
                  <a:srgbClr val="FF0000"/>
                </a:solidFill>
              </a:rPr>
              <a:t>History of ordinary people, the everyday,</a:t>
            </a:r>
            <a:r>
              <a:rPr lang="en-US" sz="2000" dirty="0" smtClean="0"/>
              <a:t> “social history” / “popular history”</a:t>
            </a:r>
          </a:p>
          <a:p>
            <a:pPr>
              <a:buNone/>
            </a:pPr>
            <a:r>
              <a:rPr lang="en-US" sz="2000" dirty="0" smtClean="0">
                <a:solidFill>
                  <a:srgbClr val="FF0000"/>
                </a:solidFill>
              </a:rPr>
              <a:t>The people caught up in the legal system, the people who fight or are the victims of wars…</a:t>
            </a:r>
          </a:p>
          <a:p>
            <a:pPr>
              <a:buNone/>
            </a:pPr>
            <a:r>
              <a:rPr lang="en-US" sz="2000" dirty="0" smtClean="0"/>
              <a:t>The history of those “not on the winning side” (David Hitchcock, “Why ‘History from Below’ Matters Now More than Ever” (August, 2013) </a:t>
            </a: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dirty="0" smtClean="0"/>
              <a:t>Likewise, </a:t>
            </a:r>
            <a:r>
              <a:rPr lang="en-US" sz="2800" dirty="0" smtClean="0">
                <a:solidFill>
                  <a:srgbClr val="FF0000"/>
                </a:solidFill>
              </a:rPr>
              <a:t>medium</a:t>
            </a:r>
            <a:r>
              <a:rPr lang="en-US" sz="2800" dirty="0" smtClean="0"/>
              <a:t> and </a:t>
            </a:r>
            <a:r>
              <a:rPr lang="en-US" sz="2800" dirty="0" smtClean="0">
                <a:solidFill>
                  <a:srgbClr val="FF0000"/>
                </a:solidFill>
              </a:rPr>
              <a:t>genre</a:t>
            </a:r>
            <a:r>
              <a:rPr lang="en-US" sz="2800" dirty="0" smtClean="0"/>
              <a:t> are often </a:t>
            </a:r>
            <a:r>
              <a:rPr lang="en-US" sz="2800" dirty="0" smtClean="0">
                <a:solidFill>
                  <a:srgbClr val="FF0000"/>
                </a:solidFill>
              </a:rPr>
              <a:t>part of the message </a:t>
            </a:r>
            <a:r>
              <a:rPr lang="en-US" sz="2800" dirty="0" smtClean="0"/>
              <a:t>because of the way they “shape” the story / Remember this juxtaposition from week 4?</a:t>
            </a:r>
            <a:endParaRPr lang="en-US" sz="2800" dirty="0"/>
          </a:p>
        </p:txBody>
      </p:sp>
      <p:pic>
        <p:nvPicPr>
          <p:cNvPr id="5" name="Content Placeholder 4"/>
          <p:cNvPicPr>
            <a:picLocks noGrp="1" noChangeAspect="1"/>
          </p:cNvPicPr>
          <p:nvPr>
            <p:ph sz="half" idx="1"/>
          </p:nvPr>
        </p:nvPicPr>
        <p:blipFill>
          <a:blip r:embed="rId2"/>
          <a:srcRect t="1859" b="-2171"/>
          <a:stretch>
            <a:fillRect/>
          </a:stretch>
        </p:blipFill>
        <p:spPr>
          <a:xfrm>
            <a:off x="457200" y="2449216"/>
            <a:ext cx="3938448" cy="2508670"/>
          </a:xfrm>
          <a:prstGeom prst="rect">
            <a:avLst/>
          </a:prstGeom>
        </p:spPr>
      </p:pic>
      <p:pic>
        <p:nvPicPr>
          <p:cNvPr id="6" name="Content Placeholder 6" descr="deutschland_franck_l.jpg"/>
          <p:cNvPicPr>
            <a:picLocks noGrp="1" noChangeAspect="1"/>
          </p:cNvPicPr>
          <p:nvPr>
            <p:ph sz="half" idx="2"/>
          </p:nvPr>
        </p:nvPicPr>
        <p:blipFill>
          <a:blip r:embed="rId3"/>
          <a:srcRect t="-20042" b="-20042"/>
          <a:stretch>
            <a:fillRect/>
          </a:stretch>
        </p:blipFill>
        <p:spPr>
          <a:xfrm>
            <a:off x="5024697" y="1417638"/>
            <a:ext cx="4038600" cy="4525963"/>
          </a:xfrm>
        </p:spPr>
      </p:pic>
      <p:sp>
        <p:nvSpPr>
          <p:cNvPr id="7" name="TextBox 6"/>
          <p:cNvSpPr txBox="1"/>
          <p:nvPr/>
        </p:nvSpPr>
        <p:spPr>
          <a:xfrm>
            <a:off x="4463425" y="3703551"/>
            <a:ext cx="410764" cy="369332"/>
          </a:xfrm>
          <a:prstGeom prst="rect">
            <a:avLst/>
          </a:prstGeom>
          <a:noFill/>
        </p:spPr>
        <p:txBody>
          <a:bodyPr wrap="square" rtlCol="0">
            <a:spAutoFit/>
          </a:bodyPr>
          <a:lstStyle/>
          <a:p>
            <a:r>
              <a:rPr lang="en-US" dirty="0" err="1" smtClean="0">
                <a:sym typeface="Wingdings"/>
              </a:rPr>
              <a:t></a:t>
            </a:r>
            <a:r>
              <a:rPr lang="en-US" dirty="0" smtClean="0">
                <a:sym typeface="Wingdings"/>
              </a:rPr>
              <a:t> </a:t>
            </a:r>
            <a:endParaRPr lang="en-US" dirty="0"/>
          </a:p>
        </p:txBody>
      </p:sp>
      <p:sp>
        <p:nvSpPr>
          <p:cNvPr id="9" name="TextBox 8"/>
          <p:cNvSpPr txBox="1"/>
          <p:nvPr/>
        </p:nvSpPr>
        <p:spPr>
          <a:xfrm>
            <a:off x="5186103" y="5473005"/>
            <a:ext cx="3039639" cy="1661993"/>
          </a:xfrm>
          <a:prstGeom prst="rect">
            <a:avLst/>
          </a:prstGeom>
          <a:noFill/>
        </p:spPr>
        <p:txBody>
          <a:bodyPr wrap="none" rtlCol="0">
            <a:spAutoFit/>
          </a:bodyPr>
          <a:lstStyle/>
          <a:p>
            <a:pPr>
              <a:buNone/>
            </a:pPr>
            <a:r>
              <a:rPr lang="en-US" dirty="0" smtClean="0"/>
              <a:t>Hans Ulrich Franck  (1603-75),</a:t>
            </a:r>
          </a:p>
          <a:p>
            <a:pPr>
              <a:buNone/>
            </a:pPr>
            <a:r>
              <a:rPr lang="en-US" dirty="0" smtClean="0"/>
              <a:t>“</a:t>
            </a:r>
            <a:r>
              <a:rPr lang="en-US" dirty="0" err="1" smtClean="0"/>
              <a:t>Der</a:t>
            </a:r>
            <a:r>
              <a:rPr lang="en-US" dirty="0" smtClean="0"/>
              <a:t> </a:t>
            </a:r>
            <a:r>
              <a:rPr lang="en-US" dirty="0" err="1" smtClean="0"/>
              <a:t>Geharnischte</a:t>
            </a:r>
            <a:r>
              <a:rPr lang="en-US" dirty="0" smtClean="0"/>
              <a:t> Reiter” </a:t>
            </a:r>
          </a:p>
          <a:p>
            <a:pPr>
              <a:buNone/>
            </a:pPr>
            <a:r>
              <a:rPr lang="en-US" dirty="0" smtClean="0"/>
              <a:t>(Knight in Armor) / etching, </a:t>
            </a:r>
          </a:p>
          <a:p>
            <a:pPr>
              <a:buNone/>
            </a:pPr>
            <a:r>
              <a:rPr lang="en-US" dirty="0" smtClean="0"/>
              <a:t>11 </a:t>
            </a:r>
            <a:r>
              <a:rPr lang="en-US" dirty="0" err="1" smtClean="0"/>
              <a:t>x</a:t>
            </a:r>
            <a:r>
              <a:rPr lang="en-US" dirty="0" smtClean="0"/>
              <a:t> 13 cm.</a:t>
            </a:r>
          </a:p>
          <a:p>
            <a:endParaRPr lang="en-US" sz="1200" dirty="0" smtClean="0"/>
          </a:p>
          <a:p>
            <a:endParaRPr lang="en-US" dirty="0"/>
          </a:p>
        </p:txBody>
      </p:sp>
      <p:sp>
        <p:nvSpPr>
          <p:cNvPr id="10" name="TextBox 9"/>
          <p:cNvSpPr txBox="1"/>
          <p:nvPr/>
        </p:nvSpPr>
        <p:spPr>
          <a:xfrm>
            <a:off x="457200" y="5204937"/>
            <a:ext cx="4006225" cy="1477328"/>
          </a:xfrm>
          <a:prstGeom prst="rect">
            <a:avLst/>
          </a:prstGeom>
          <a:noFill/>
        </p:spPr>
        <p:txBody>
          <a:bodyPr wrap="none" rtlCol="0">
            <a:spAutoFit/>
          </a:bodyPr>
          <a:lstStyle/>
          <a:p>
            <a:r>
              <a:rPr lang="en-US" dirty="0" err="1" smtClean="0"/>
              <a:t>Donato</a:t>
            </a:r>
            <a:r>
              <a:rPr lang="en-US" dirty="0" smtClean="0"/>
              <a:t> </a:t>
            </a:r>
            <a:r>
              <a:rPr lang="en-US" dirty="0" err="1" smtClean="0"/>
              <a:t>Creti</a:t>
            </a:r>
            <a:r>
              <a:rPr lang="en-US" dirty="0" smtClean="0"/>
              <a:t> (1671-1749), “Achilles </a:t>
            </a:r>
          </a:p>
          <a:p>
            <a:r>
              <a:rPr lang="en-US" dirty="0" smtClean="0"/>
              <a:t>dragging </a:t>
            </a:r>
            <a:r>
              <a:rPr lang="en-US" dirty="0" err="1" smtClean="0"/>
              <a:t>Hektor’s</a:t>
            </a:r>
            <a:r>
              <a:rPr lang="en-US" dirty="0" smtClean="0"/>
              <a:t> Body around the Walls</a:t>
            </a:r>
          </a:p>
          <a:p>
            <a:r>
              <a:rPr lang="en-US" dirty="0" smtClean="0"/>
              <a:t>of Troy” (95 </a:t>
            </a:r>
            <a:r>
              <a:rPr lang="en-US" dirty="0" err="1" smtClean="0"/>
              <a:t>x</a:t>
            </a:r>
            <a:r>
              <a:rPr lang="en-US" dirty="0" smtClean="0"/>
              <a:t> 56 inches) = 8 feet </a:t>
            </a:r>
            <a:r>
              <a:rPr lang="en-US" dirty="0" err="1" smtClean="0"/>
              <a:t>x</a:t>
            </a:r>
            <a:r>
              <a:rPr lang="en-US" dirty="0" smtClean="0"/>
              <a:t> 4 and </a:t>
            </a:r>
          </a:p>
          <a:p>
            <a:r>
              <a:rPr lang="en-US" dirty="0" smtClean="0"/>
              <a:t>1/2 feet / “history painting” / oil</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25714"/>
            <a:ext cx="8229600" cy="1143000"/>
          </a:xfrm>
        </p:spPr>
        <p:txBody>
          <a:bodyPr>
            <a:normAutofit/>
          </a:bodyPr>
          <a:lstStyle/>
          <a:p>
            <a:endParaRPr lang="en-US" sz="2222" dirty="0"/>
          </a:p>
        </p:txBody>
      </p:sp>
      <p:sp>
        <p:nvSpPr>
          <p:cNvPr id="9" name="Content Placeholder 8"/>
          <p:cNvSpPr>
            <a:spLocks noGrp="1"/>
          </p:cNvSpPr>
          <p:nvPr>
            <p:ph idx="1"/>
          </p:nvPr>
        </p:nvSpPr>
        <p:spPr>
          <a:xfrm>
            <a:off x="457200" y="1034143"/>
            <a:ext cx="8229600" cy="5134428"/>
          </a:xfrm>
        </p:spPr>
        <p:txBody>
          <a:bodyPr>
            <a:normAutofit fontScale="92500" lnSpcReduction="10000"/>
          </a:bodyPr>
          <a:lstStyle/>
          <a:p>
            <a:pPr>
              <a:buNone/>
            </a:pPr>
            <a:r>
              <a:rPr lang="en-US" dirty="0" smtClean="0">
                <a:solidFill>
                  <a:srgbClr val="FF0000"/>
                </a:solidFill>
              </a:rPr>
              <a:t>Genre</a:t>
            </a:r>
            <a:r>
              <a:rPr lang="en-US" dirty="0" smtClean="0"/>
              <a:t> and </a:t>
            </a:r>
            <a:r>
              <a:rPr lang="en-US" dirty="0" smtClean="0">
                <a:solidFill>
                  <a:srgbClr val="FF0000"/>
                </a:solidFill>
              </a:rPr>
              <a:t>medium</a:t>
            </a:r>
            <a:r>
              <a:rPr lang="en-US" dirty="0" smtClean="0"/>
              <a:t> are </a:t>
            </a:r>
            <a:r>
              <a:rPr lang="en-US" dirty="0" smtClean="0">
                <a:solidFill>
                  <a:srgbClr val="FF0000"/>
                </a:solidFill>
              </a:rPr>
              <a:t>expressive</a:t>
            </a:r>
            <a:r>
              <a:rPr lang="en-US" dirty="0" smtClean="0"/>
              <a:t> “conditions of pre-determination” (different than </a:t>
            </a:r>
            <a:r>
              <a:rPr lang="en-US" dirty="0" smtClean="0">
                <a:solidFill>
                  <a:srgbClr val="FF0000"/>
                </a:solidFill>
              </a:rPr>
              <a:t>political or economic </a:t>
            </a:r>
            <a:r>
              <a:rPr lang="en-US" dirty="0" smtClean="0"/>
              <a:t>“conditions of pre-determination”)…</a:t>
            </a:r>
          </a:p>
          <a:p>
            <a:pPr>
              <a:buNone/>
            </a:pPr>
            <a:r>
              <a:rPr lang="en-US" dirty="0" smtClean="0"/>
              <a:t>They give the author / playwright / film maker a </a:t>
            </a:r>
            <a:r>
              <a:rPr lang="en-US" dirty="0" smtClean="0">
                <a:solidFill>
                  <a:srgbClr val="FF0000"/>
                </a:solidFill>
              </a:rPr>
              <a:t>“vocabulary” of forms</a:t>
            </a:r>
            <a:r>
              <a:rPr lang="en-US" dirty="0" smtClean="0"/>
              <a:t> and </a:t>
            </a:r>
            <a:r>
              <a:rPr lang="en-US" dirty="0" smtClean="0">
                <a:solidFill>
                  <a:srgbClr val="FF0000"/>
                </a:solidFill>
              </a:rPr>
              <a:t>a set of material constraints</a:t>
            </a:r>
            <a:r>
              <a:rPr lang="en-US" dirty="0" smtClean="0"/>
              <a:t> (print / stage / film) within which he or she works to </a:t>
            </a:r>
            <a:r>
              <a:rPr lang="en-US" dirty="0" smtClean="0">
                <a:solidFill>
                  <a:srgbClr val="FF0000"/>
                </a:solidFill>
              </a:rPr>
              <a:t>express</a:t>
            </a:r>
            <a:r>
              <a:rPr lang="en-US" dirty="0" smtClean="0"/>
              <a:t> </a:t>
            </a:r>
            <a:r>
              <a:rPr lang="en-US" dirty="0" smtClean="0">
                <a:solidFill>
                  <a:srgbClr val="FF0000"/>
                </a:solidFill>
              </a:rPr>
              <a:t>/ communicate </a:t>
            </a:r>
            <a:r>
              <a:rPr lang="en-US" dirty="0" smtClean="0"/>
              <a:t>a certain version of (</a:t>
            </a:r>
            <a:r>
              <a:rPr lang="en-US" dirty="0" err="1" smtClean="0"/>
              <a:t>hi)story</a:t>
            </a:r>
            <a:r>
              <a:rPr lang="en-US" dirty="0" smtClean="0"/>
              <a:t>…</a:t>
            </a:r>
          </a:p>
          <a:p>
            <a:pPr>
              <a:buNone/>
            </a:pPr>
            <a:r>
              <a:rPr lang="en-US" dirty="0" smtClean="0"/>
              <a:t>Within those constraints, of course, the individual artist / “cultural worker” is ‘free’ to shape his / her material to specific ends…</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55110"/>
            <a:ext cx="8229600" cy="1143000"/>
          </a:xfrm>
        </p:spPr>
        <p:txBody>
          <a:bodyPr>
            <a:noAutofit/>
          </a:bodyPr>
          <a:lstStyle/>
          <a:p>
            <a:r>
              <a:rPr lang="en-US" sz="2000" dirty="0" smtClean="0"/>
              <a:t>A related </a:t>
            </a:r>
            <a:r>
              <a:rPr lang="en-US" sz="2000" dirty="0" smtClean="0">
                <a:solidFill>
                  <a:srgbClr val="FF0000"/>
                </a:solidFill>
              </a:rPr>
              <a:t>theme </a:t>
            </a:r>
            <a:r>
              <a:rPr lang="en-US" sz="2000" dirty="0" smtClean="0"/>
              <a:t>in which I have been interested has </a:t>
            </a:r>
            <a:br>
              <a:rPr lang="en-US" sz="2000" dirty="0" smtClean="0"/>
            </a:br>
            <a:r>
              <a:rPr lang="en-US" sz="2000" dirty="0" smtClean="0"/>
              <a:t>been how we might think about </a:t>
            </a:r>
            <a:r>
              <a:rPr lang="en-US" sz="2000" dirty="0" smtClean="0">
                <a:solidFill>
                  <a:srgbClr val="FF0000"/>
                </a:solidFill>
              </a:rPr>
              <a:t>the “conditions” of both individual and collective “agency” and “self-determination” created by the rise of</a:t>
            </a:r>
            <a:r>
              <a:rPr lang="en-US" sz="2000" dirty="0" smtClean="0"/>
              <a:t> the </a:t>
            </a:r>
            <a:r>
              <a:rPr lang="en-US" sz="2000" u="sng" dirty="0" smtClean="0"/>
              <a:t>apparatus of territorial state sovereignty</a:t>
            </a:r>
            <a:r>
              <a:rPr lang="en-US" sz="2000" dirty="0" smtClean="0"/>
              <a:t> that in principle guarantees “peace” and “defense”…</a:t>
            </a:r>
            <a:br>
              <a:rPr lang="en-US" sz="2000" dirty="0" smtClean="0"/>
            </a:br>
            <a:r>
              <a:rPr lang="en-US" sz="2000" dirty="0" smtClean="0"/>
              <a:t> </a:t>
            </a:r>
            <a:r>
              <a:rPr lang="en-US" sz="2000" dirty="0" smtClean="0">
                <a:solidFill>
                  <a:srgbClr val="FF0000"/>
                </a:solidFill>
              </a:rPr>
              <a:t>as that form of the state began to emerge around 1648 </a:t>
            </a:r>
            <a:r>
              <a:rPr lang="en-US" sz="2000" dirty="0" smtClean="0"/>
              <a:t>– thus after the Thirty Years’ War and the Treaty of Westphalia – </a:t>
            </a:r>
            <a:r>
              <a:rPr lang="en-US" sz="2000" dirty="0" smtClean="0">
                <a:solidFill>
                  <a:srgbClr val="FF0000"/>
                </a:solidFill>
              </a:rPr>
              <a:t>and then travelled forward in time…</a:t>
            </a:r>
            <a:endParaRPr lang="en-US" sz="2000" dirty="0">
              <a:solidFill>
                <a:srgbClr val="FF0000"/>
              </a:solidFill>
            </a:endParaRPr>
          </a:p>
        </p:txBody>
      </p:sp>
      <p:sp>
        <p:nvSpPr>
          <p:cNvPr id="4" name="Content Placeholder 3"/>
          <p:cNvSpPr>
            <a:spLocks noGrp="1"/>
          </p:cNvSpPr>
          <p:nvPr>
            <p:ph sz="half" idx="1"/>
          </p:nvPr>
        </p:nvSpPr>
        <p:spPr>
          <a:xfrm>
            <a:off x="4648200" y="2556124"/>
            <a:ext cx="4038600" cy="3813259"/>
          </a:xfrm>
        </p:spPr>
        <p:txBody>
          <a:bodyPr>
            <a:normAutofit fontScale="92500"/>
          </a:bodyPr>
          <a:lstStyle/>
          <a:p>
            <a:pPr>
              <a:buNone/>
            </a:pPr>
            <a:endParaRPr lang="en-US" sz="2000" dirty="0" smtClean="0"/>
          </a:p>
          <a:p>
            <a:pPr>
              <a:buNone/>
            </a:pPr>
            <a:r>
              <a:rPr lang="en-US" sz="2400" dirty="0" smtClean="0"/>
              <a:t>The development of a </a:t>
            </a:r>
            <a:r>
              <a:rPr lang="en-US" sz="2400" dirty="0" smtClean="0">
                <a:solidFill>
                  <a:srgbClr val="FF0000"/>
                </a:solidFill>
              </a:rPr>
              <a:t>full-fledged and nation-state identified “military-industrial complex” </a:t>
            </a:r>
            <a:r>
              <a:rPr lang="en-US" sz="2400" dirty="0" smtClean="0"/>
              <a:t>by means of which the state guarantees “defense”…</a:t>
            </a:r>
          </a:p>
          <a:p>
            <a:pPr>
              <a:buNone/>
            </a:pPr>
            <a:r>
              <a:rPr lang="en-US" sz="2400" dirty="0" smtClean="0"/>
              <a:t>You will be hearing a lot more about  the “military-industrial complex” in the winter quarter (2015) from Professor </a:t>
            </a:r>
            <a:r>
              <a:rPr lang="en-US" sz="2400" dirty="0" err="1" smtClean="0"/>
              <a:t>Szalay</a:t>
            </a:r>
            <a:r>
              <a:rPr lang="en-US" sz="2400" dirty="0" smtClean="0"/>
              <a:t>!</a:t>
            </a:r>
            <a:endParaRPr lang="en-US" sz="2400" dirty="0"/>
          </a:p>
        </p:txBody>
      </p:sp>
      <p:sp>
        <p:nvSpPr>
          <p:cNvPr id="3" name="Content Placeholder 2"/>
          <p:cNvSpPr>
            <a:spLocks noGrp="1"/>
          </p:cNvSpPr>
          <p:nvPr>
            <p:ph sz="half" idx="2"/>
          </p:nvPr>
        </p:nvSpPr>
        <p:spPr>
          <a:xfrm>
            <a:off x="381000" y="3040038"/>
            <a:ext cx="4038600" cy="2837085"/>
          </a:xfrm>
        </p:spPr>
        <p:txBody>
          <a:bodyPr>
            <a:normAutofit fontScale="92500"/>
          </a:bodyPr>
          <a:lstStyle/>
          <a:p>
            <a:pPr>
              <a:buNone/>
            </a:pPr>
            <a:r>
              <a:rPr lang="en-US" sz="2400" dirty="0" smtClean="0"/>
              <a:t>In wartime, this “apparatus” includes the military…</a:t>
            </a:r>
          </a:p>
          <a:p>
            <a:pPr>
              <a:buNone/>
            </a:pPr>
            <a:r>
              <a:rPr lang="en-US" sz="2400" dirty="0" smtClean="0"/>
              <a:t>So we’ve been tracking the move from </a:t>
            </a:r>
            <a:r>
              <a:rPr lang="en-US" sz="2400" dirty="0" smtClean="0">
                <a:solidFill>
                  <a:srgbClr val="FF0000"/>
                </a:solidFill>
              </a:rPr>
              <a:t>mercenary armies and mercenary warfare </a:t>
            </a:r>
            <a:r>
              <a:rPr lang="en-US" sz="2400" dirty="0" smtClean="0"/>
              <a:t>to the rise of the </a:t>
            </a:r>
            <a:r>
              <a:rPr lang="en-US" sz="2400" dirty="0" smtClean="0">
                <a:solidFill>
                  <a:srgbClr val="FF0000"/>
                </a:solidFill>
              </a:rPr>
              <a:t>standing armies of the modern state </a:t>
            </a:r>
            <a:r>
              <a:rPr lang="en-US" sz="2400" dirty="0" smtClean="0"/>
              <a:t>on through to </a:t>
            </a:r>
            <a:r>
              <a:rPr lang="en-US" sz="2400" dirty="0" err="1" smtClean="0">
                <a:sym typeface="Wingdings"/>
              </a:rPr>
              <a:t></a:t>
            </a:r>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latin typeface="+mj-lt"/>
              </a:rPr>
              <a:t/>
            </a:r>
            <a:br>
              <a:rPr lang="en-US" sz="2400" dirty="0" smtClean="0">
                <a:latin typeface="+mj-lt"/>
              </a:rPr>
            </a:br>
            <a:endParaRPr lang="en-US" sz="2400" dirty="0"/>
          </a:p>
        </p:txBody>
      </p:sp>
      <p:sp>
        <p:nvSpPr>
          <p:cNvPr id="6" name="Content Placeholder 5"/>
          <p:cNvSpPr>
            <a:spLocks noGrp="1"/>
          </p:cNvSpPr>
          <p:nvPr>
            <p:ph idx="1"/>
          </p:nvPr>
        </p:nvSpPr>
        <p:spPr>
          <a:xfrm>
            <a:off x="457200" y="893872"/>
            <a:ext cx="8229600" cy="5373973"/>
          </a:xfrm>
        </p:spPr>
        <p:txBody>
          <a:bodyPr>
            <a:normAutofit fontScale="70000" lnSpcReduction="20000"/>
          </a:bodyPr>
          <a:lstStyle/>
          <a:p>
            <a:pPr>
              <a:buNone/>
            </a:pPr>
            <a:r>
              <a:rPr lang="en-US" dirty="0" smtClean="0"/>
              <a:t>THUS: In addition to questions about </a:t>
            </a:r>
            <a:r>
              <a:rPr lang="en-US" dirty="0" smtClean="0">
                <a:solidFill>
                  <a:srgbClr val="FF0000"/>
                </a:solidFill>
              </a:rPr>
              <a:t>point of view, medium, and genre</a:t>
            </a:r>
            <a:r>
              <a:rPr lang="en-US" dirty="0" smtClean="0"/>
              <a:t>, my </a:t>
            </a:r>
            <a:r>
              <a:rPr lang="en-US" dirty="0" smtClean="0">
                <a:solidFill>
                  <a:srgbClr val="FF0000"/>
                </a:solidFill>
              </a:rPr>
              <a:t>thematic</a:t>
            </a:r>
            <a:r>
              <a:rPr lang="en-US" dirty="0" smtClean="0"/>
              <a:t> question has been:</a:t>
            </a:r>
          </a:p>
          <a:p>
            <a:pPr>
              <a:buNone/>
            </a:pPr>
            <a:endParaRPr lang="en-US" dirty="0" smtClean="0"/>
          </a:p>
          <a:p>
            <a:pPr>
              <a:buNone/>
            </a:pPr>
            <a:r>
              <a:rPr lang="en-US" dirty="0" smtClean="0"/>
              <a:t>Just how much are the </a:t>
            </a:r>
            <a:r>
              <a:rPr lang="en-US" dirty="0" smtClean="0">
                <a:solidFill>
                  <a:srgbClr val="FF0000"/>
                </a:solidFill>
              </a:rPr>
              <a:t>actions</a:t>
            </a:r>
            <a:r>
              <a:rPr lang="en-US" dirty="0" smtClean="0"/>
              <a:t> of early modern / modern / post-modern </a:t>
            </a:r>
            <a:r>
              <a:rPr lang="en-US" dirty="0" smtClean="0">
                <a:solidFill>
                  <a:srgbClr val="FF0000"/>
                </a:solidFill>
              </a:rPr>
              <a:t>“small people” </a:t>
            </a:r>
            <a:r>
              <a:rPr lang="en-US" dirty="0" smtClean="0"/>
              <a:t>– </a:t>
            </a:r>
            <a:r>
              <a:rPr lang="en-US" dirty="0" err="1" smtClean="0"/>
              <a:t>Simplicius</a:t>
            </a:r>
            <a:r>
              <a:rPr lang="en-US" dirty="0" smtClean="0"/>
              <a:t>, Mother Courage, all of a state’s citizenry and population, us… – constrained and </a:t>
            </a:r>
            <a:r>
              <a:rPr lang="en-US" dirty="0" smtClean="0">
                <a:solidFill>
                  <a:srgbClr val="FF0000"/>
                </a:solidFill>
              </a:rPr>
              <a:t>“determined” </a:t>
            </a:r>
            <a:r>
              <a:rPr lang="en-US" dirty="0" smtClean="0"/>
              <a:t>by political structures and economic “conditions”?</a:t>
            </a:r>
            <a:br>
              <a:rPr lang="en-US" dirty="0" smtClean="0"/>
            </a:br>
            <a:endParaRPr lang="en-US" dirty="0" smtClean="0"/>
          </a:p>
          <a:p>
            <a:pPr>
              <a:buNone/>
            </a:pPr>
            <a:r>
              <a:rPr lang="en-US" dirty="0" smtClean="0"/>
              <a:t>There are, </a:t>
            </a:r>
            <a:r>
              <a:rPr lang="en-US" dirty="0"/>
              <a:t>of course, other</a:t>
            </a:r>
            <a:r>
              <a:rPr lang="en-US" dirty="0" smtClean="0"/>
              <a:t> “determining” factors</a:t>
            </a:r>
            <a:r>
              <a:rPr lang="en-US" dirty="0"/>
              <a:t>, including</a:t>
            </a:r>
            <a:r>
              <a:rPr lang="en-US" dirty="0" smtClean="0"/>
              <a:t> one’s </a:t>
            </a:r>
            <a:r>
              <a:rPr lang="en-US" dirty="0"/>
              <a:t>age,</a:t>
            </a:r>
            <a:r>
              <a:rPr lang="en-US" dirty="0" smtClean="0"/>
              <a:t> ethnicity</a:t>
            </a:r>
            <a:r>
              <a:rPr lang="en-US" dirty="0"/>
              <a:t>, religious beliefs, and political </a:t>
            </a:r>
            <a:r>
              <a:rPr lang="en-US" dirty="0" smtClean="0"/>
              <a:t>convictions that “shape” what we do…</a:t>
            </a:r>
          </a:p>
          <a:p>
            <a:pPr>
              <a:buNone/>
            </a:pPr>
            <a:endParaRPr lang="en-US" dirty="0" smtClean="0"/>
          </a:p>
          <a:p>
            <a:pPr>
              <a:buNone/>
            </a:pPr>
            <a:r>
              <a:rPr lang="en-US" dirty="0"/>
              <a:t>T</a:t>
            </a:r>
            <a:r>
              <a:rPr lang="en-US" dirty="0" smtClean="0"/>
              <a:t>o what extent did </a:t>
            </a:r>
            <a:r>
              <a:rPr lang="en-US" dirty="0" smtClean="0">
                <a:solidFill>
                  <a:srgbClr val="FF0000"/>
                </a:solidFill>
              </a:rPr>
              <a:t>people of 1618-48 and during and after WWII</a:t>
            </a:r>
            <a:r>
              <a:rPr lang="en-US" dirty="0" smtClean="0"/>
              <a:t> / do people </a:t>
            </a:r>
            <a:r>
              <a:rPr lang="en-US" dirty="0" smtClean="0">
                <a:solidFill>
                  <a:srgbClr val="FF0000"/>
                </a:solidFill>
              </a:rPr>
              <a:t>today</a:t>
            </a:r>
            <a:r>
              <a:rPr lang="en-US" dirty="0" smtClean="0"/>
              <a:t> have </a:t>
            </a:r>
            <a:r>
              <a:rPr lang="en-US" dirty="0" smtClean="0">
                <a:solidFill>
                  <a:srgbClr val="FF0000"/>
                </a:solidFill>
              </a:rPr>
              <a:t>agency</a:t>
            </a:r>
            <a:r>
              <a:rPr lang="en-US" dirty="0" smtClean="0"/>
              <a:t> </a:t>
            </a:r>
            <a:r>
              <a:rPr lang="en-US" dirty="0" err="1" smtClean="0">
                <a:sym typeface="Wingdings"/>
              </a:rPr>
              <a:t></a:t>
            </a:r>
            <a:r>
              <a:rPr lang="en-US" dirty="0" smtClean="0">
                <a:sym typeface="Wingdings"/>
              </a:rPr>
              <a:t> the ability to </a:t>
            </a:r>
            <a:r>
              <a:rPr lang="en-US" dirty="0" smtClean="0">
                <a:solidFill>
                  <a:srgbClr val="FF0000"/>
                </a:solidFill>
                <a:sym typeface="Wingdings"/>
              </a:rPr>
              <a:t>resist</a:t>
            </a:r>
            <a:r>
              <a:rPr lang="en-US" dirty="0" smtClean="0">
                <a:sym typeface="Wingdings"/>
              </a:rPr>
              <a:t> various “determinations” </a:t>
            </a:r>
          </a:p>
          <a:p>
            <a:pPr>
              <a:buNone/>
            </a:pPr>
            <a:endParaRPr lang="en-US" dirty="0" smtClean="0">
              <a:sym typeface="Wingdings"/>
            </a:endParaRPr>
          </a:p>
          <a:p>
            <a:pPr>
              <a:buNone/>
            </a:pPr>
            <a:r>
              <a:rPr lang="en-US" dirty="0" smtClean="0">
                <a:sym typeface="Wingdings"/>
              </a:rPr>
              <a:t>And thus to </a:t>
            </a:r>
            <a:r>
              <a:rPr lang="en-US" dirty="0" smtClean="0">
                <a:solidFill>
                  <a:srgbClr val="FF0000"/>
                </a:solidFill>
                <a:sym typeface="Wingdings"/>
              </a:rPr>
              <a:t>shape</a:t>
            </a:r>
            <a:r>
              <a:rPr lang="en-US" dirty="0" smtClean="0">
                <a:sym typeface="Wingdings"/>
              </a:rPr>
              <a:t> their own lives?</a:t>
            </a:r>
          </a:p>
          <a:p>
            <a:pPr>
              <a:buNone/>
            </a:pPr>
            <a:endParaRPr lang="en-US" dirty="0" smtClean="0">
              <a:sym typeface="Wingding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457200" y="0"/>
            <a:ext cx="8229600" cy="1143000"/>
          </a:xfrm>
        </p:spPr>
        <p:txBody>
          <a:bodyPr>
            <a:normAutofit/>
          </a:bodyPr>
          <a:lstStyle/>
          <a:p>
            <a:r>
              <a:rPr lang="en-US" sz="3600" dirty="0" smtClean="0"/>
              <a:t>Last time…</a:t>
            </a:r>
            <a:endParaRPr lang="en-US" sz="3600" dirty="0"/>
          </a:p>
        </p:txBody>
      </p:sp>
      <p:sp>
        <p:nvSpPr>
          <p:cNvPr id="8" name="Content Placeholder 7"/>
          <p:cNvSpPr>
            <a:spLocks noGrp="1"/>
          </p:cNvSpPr>
          <p:nvPr>
            <p:ph sz="half" idx="4294967295"/>
          </p:nvPr>
        </p:nvSpPr>
        <p:spPr>
          <a:xfrm>
            <a:off x="312057" y="1247367"/>
            <a:ext cx="4426857" cy="5096101"/>
          </a:xfrm>
        </p:spPr>
        <p:txBody>
          <a:bodyPr>
            <a:normAutofit fontScale="55000" lnSpcReduction="20000"/>
          </a:bodyPr>
          <a:lstStyle/>
          <a:p>
            <a:pPr>
              <a:buNone/>
            </a:pPr>
            <a:r>
              <a:rPr lang="en-US" dirty="0" smtClean="0"/>
              <a:t>I began to pose some of these questions to the film, “Theater of War” (dir. Walter) (2008)...</a:t>
            </a:r>
          </a:p>
          <a:p>
            <a:pPr>
              <a:buNone/>
            </a:pPr>
            <a:endParaRPr lang="en-US" dirty="0" smtClean="0"/>
          </a:p>
          <a:p>
            <a:pPr>
              <a:buNone/>
            </a:pPr>
            <a:r>
              <a:rPr lang="en-US" dirty="0" smtClean="0"/>
              <a:t>And focused primarily on the conventions of the </a:t>
            </a:r>
            <a:r>
              <a:rPr lang="en-US" dirty="0" smtClean="0">
                <a:solidFill>
                  <a:srgbClr val="FF0000"/>
                </a:solidFill>
              </a:rPr>
              <a:t>“essay film” </a:t>
            </a:r>
            <a:r>
              <a:rPr lang="en-US" dirty="0" smtClean="0"/>
              <a:t>as a </a:t>
            </a:r>
            <a:r>
              <a:rPr lang="en-US" dirty="0" smtClean="0">
                <a:solidFill>
                  <a:srgbClr val="FF0000"/>
                </a:solidFill>
              </a:rPr>
              <a:t>film</a:t>
            </a:r>
            <a:r>
              <a:rPr lang="en-US" dirty="0" smtClean="0"/>
              <a:t> </a:t>
            </a:r>
            <a:r>
              <a:rPr lang="en-US" dirty="0" smtClean="0">
                <a:solidFill>
                  <a:srgbClr val="FF0000"/>
                </a:solidFill>
              </a:rPr>
              <a:t>genre</a:t>
            </a:r>
            <a:r>
              <a:rPr lang="en-US" dirty="0" smtClean="0"/>
              <a:t> – </a:t>
            </a:r>
            <a:r>
              <a:rPr lang="en-US" u="sng" dirty="0" smtClean="0"/>
              <a:t>as opposed to the stage play we see being produced </a:t>
            </a:r>
            <a:r>
              <a:rPr lang="en-US" i="1" u="sng" dirty="0" smtClean="0"/>
              <a:t>in the film</a:t>
            </a:r>
            <a:r>
              <a:rPr lang="en-US" dirty="0" smtClean="0"/>
              <a:t>…</a:t>
            </a:r>
          </a:p>
          <a:p>
            <a:pPr>
              <a:buNone/>
            </a:pPr>
            <a:r>
              <a:rPr lang="en-US" dirty="0" smtClean="0"/>
              <a:t>The film relies heavily on the technique of </a:t>
            </a:r>
            <a:r>
              <a:rPr lang="en-US" dirty="0" smtClean="0">
                <a:solidFill>
                  <a:srgbClr val="FF0000"/>
                </a:solidFill>
              </a:rPr>
              <a:t>montage / the editing together of a series of short shots into a sequence</a:t>
            </a:r>
            <a:r>
              <a:rPr lang="en-US" dirty="0" smtClean="0"/>
              <a:t> to condense space, time, and information…</a:t>
            </a:r>
          </a:p>
          <a:p>
            <a:pPr>
              <a:buNone/>
            </a:pPr>
            <a:endParaRPr lang="en-US" dirty="0" smtClean="0"/>
          </a:p>
          <a:p>
            <a:pPr>
              <a:buNone/>
            </a:pPr>
            <a:r>
              <a:rPr lang="en-US" dirty="0" smtClean="0"/>
              <a:t>Last time, I suggested that in “Theater of War,” this </a:t>
            </a:r>
            <a:r>
              <a:rPr lang="en-US" dirty="0" smtClean="0">
                <a:solidFill>
                  <a:srgbClr val="FF0000"/>
                </a:solidFill>
              </a:rPr>
              <a:t>medium-specific</a:t>
            </a:r>
            <a:r>
              <a:rPr lang="en-US" dirty="0" smtClean="0"/>
              <a:t> </a:t>
            </a:r>
            <a:r>
              <a:rPr lang="en-US" dirty="0" smtClean="0">
                <a:solidFill>
                  <a:srgbClr val="FF0000"/>
                </a:solidFill>
              </a:rPr>
              <a:t>(film) technique</a:t>
            </a:r>
            <a:r>
              <a:rPr lang="en-US" dirty="0" smtClean="0"/>
              <a:t> is actually used to ask us to consider a </a:t>
            </a:r>
            <a:r>
              <a:rPr lang="en-US" dirty="0" smtClean="0">
                <a:solidFill>
                  <a:srgbClr val="FF0000"/>
                </a:solidFill>
              </a:rPr>
              <a:t>thematic</a:t>
            </a:r>
            <a:r>
              <a:rPr lang="en-US" dirty="0" smtClean="0"/>
              <a:t> question, namely:</a:t>
            </a:r>
          </a:p>
          <a:p>
            <a:pPr>
              <a:buNone/>
            </a:pPr>
            <a:endParaRPr lang="en-US" dirty="0" smtClean="0"/>
          </a:p>
          <a:p>
            <a:pPr>
              <a:buNone/>
            </a:pPr>
            <a:r>
              <a:rPr lang="en-US" dirty="0" smtClean="0"/>
              <a:t> </a:t>
            </a:r>
            <a:r>
              <a:rPr lang="en-US" dirty="0" smtClean="0">
                <a:solidFill>
                  <a:srgbClr val="FF0000"/>
                </a:solidFill>
              </a:rPr>
              <a:t>Are all wars the same?</a:t>
            </a:r>
          </a:p>
          <a:p>
            <a:pPr>
              <a:buNone/>
            </a:pPr>
            <a:endParaRPr lang="en-US" dirty="0" smtClean="0"/>
          </a:p>
          <a:p>
            <a:endParaRPr lang="en-US" dirty="0"/>
          </a:p>
        </p:txBody>
      </p:sp>
      <p:pic>
        <p:nvPicPr>
          <p:cNvPr id="11" name="Picture 10"/>
          <p:cNvPicPr>
            <a:picLocks noChangeAspect="1"/>
          </p:cNvPicPr>
          <p:nvPr/>
        </p:nvPicPr>
        <p:blipFill>
          <a:blip r:embed="rId2"/>
          <a:stretch>
            <a:fillRect/>
          </a:stretch>
        </p:blipFill>
        <p:spPr>
          <a:xfrm>
            <a:off x="5212974" y="1247367"/>
            <a:ext cx="3473826" cy="487879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60627" y="201364"/>
            <a:ext cx="8229600" cy="1143000"/>
          </a:xfrm>
        </p:spPr>
        <p:txBody>
          <a:bodyPr>
            <a:normAutofit/>
          </a:bodyPr>
          <a:lstStyle/>
          <a:p>
            <a:r>
              <a:rPr lang="en-US" sz="3200" dirty="0" smtClean="0"/>
              <a:t>A bit of a review…</a:t>
            </a:r>
            <a:br>
              <a:rPr lang="en-US" sz="3200" dirty="0" smtClean="0"/>
            </a:br>
            <a:r>
              <a:rPr lang="en-US" sz="3200" dirty="0" smtClean="0"/>
              <a:t>The “Essay Film”</a:t>
            </a:r>
            <a:endParaRPr lang="en-US" sz="3200" dirty="0"/>
          </a:p>
        </p:txBody>
      </p:sp>
      <p:sp>
        <p:nvSpPr>
          <p:cNvPr id="6" name="Content Placeholder 5"/>
          <p:cNvSpPr>
            <a:spLocks noGrp="1"/>
          </p:cNvSpPr>
          <p:nvPr>
            <p:ph sz="half" idx="1"/>
          </p:nvPr>
        </p:nvSpPr>
        <p:spPr>
          <a:xfrm>
            <a:off x="381000" y="428386"/>
            <a:ext cx="4038600" cy="5924799"/>
          </a:xfrm>
        </p:spPr>
        <p:txBody>
          <a:bodyPr>
            <a:normAutofit fontScale="77500" lnSpcReduction="20000"/>
          </a:bodyPr>
          <a:lstStyle/>
          <a:p>
            <a:pPr>
              <a:buNone/>
            </a:pPr>
            <a:r>
              <a:rPr lang="en-US" dirty="0" smtClean="0"/>
              <a:t>A newly ‘invented’ film genre...</a:t>
            </a:r>
          </a:p>
          <a:p>
            <a:pPr>
              <a:buNone/>
            </a:pPr>
            <a:r>
              <a:rPr lang="en-US" dirty="0" smtClean="0"/>
              <a:t>An “elastic” and “porous” genre that is “cheerfully impure” and “poaches on the territory of other…forms of film”</a:t>
            </a:r>
          </a:p>
          <a:p>
            <a:pPr>
              <a:buNone/>
            </a:pPr>
            <a:endParaRPr lang="en-US" dirty="0" smtClean="0"/>
          </a:p>
          <a:p>
            <a:pPr>
              <a:buNone/>
            </a:pPr>
            <a:r>
              <a:rPr lang="en-US" dirty="0" smtClean="0">
                <a:solidFill>
                  <a:srgbClr val="FF0000"/>
                </a:solidFill>
              </a:rPr>
              <a:t>The essay film is usually “digressive” and “playful” and contains “multi-angled perspectives” </a:t>
            </a:r>
            <a:r>
              <a:rPr lang="en-US" dirty="0" smtClean="0"/>
              <a:t>(Andrew Tracy, “The Essay Film,” 2013)</a:t>
            </a:r>
          </a:p>
          <a:p>
            <a:pPr>
              <a:buNone/>
            </a:pPr>
            <a:endParaRPr lang="en-US" dirty="0" smtClean="0"/>
          </a:p>
          <a:p>
            <a:pPr>
              <a:buNone/>
            </a:pPr>
            <a:r>
              <a:rPr lang="en-US" dirty="0" smtClean="0"/>
              <a:t>It is nevertheless usually guided by a </a:t>
            </a:r>
            <a:r>
              <a:rPr lang="en-US" dirty="0" smtClean="0">
                <a:solidFill>
                  <a:srgbClr val="FF0000"/>
                </a:solidFill>
              </a:rPr>
              <a:t>“directing intelligence” </a:t>
            </a:r>
            <a:r>
              <a:rPr lang="en-US" dirty="0" smtClean="0"/>
              <a:t>/ </a:t>
            </a:r>
            <a:r>
              <a:rPr lang="en-US" dirty="0" smtClean="0">
                <a:solidFill>
                  <a:srgbClr val="FF0000"/>
                </a:solidFill>
              </a:rPr>
              <a:t>a “meandering intelligence that tries </a:t>
            </a:r>
            <a:r>
              <a:rPr lang="en-US" dirty="0" smtClean="0"/>
              <a:t>to multiply the entries…into the material</a:t>
            </a:r>
            <a:r>
              <a:rPr lang="en-US" dirty="0" smtClean="0">
                <a:solidFill>
                  <a:srgbClr val="FF0000"/>
                </a:solidFill>
              </a:rPr>
              <a:t> it has elected” </a:t>
            </a:r>
            <a:r>
              <a:rPr lang="en-US" dirty="0" smtClean="0"/>
              <a:t>(Jean-Pierre </a:t>
            </a:r>
            <a:r>
              <a:rPr lang="en-US" dirty="0" err="1" smtClean="0"/>
              <a:t>Gorin</a:t>
            </a:r>
            <a:r>
              <a:rPr lang="en-US" dirty="0" smtClean="0"/>
              <a:t>)</a:t>
            </a:r>
          </a:p>
          <a:p>
            <a:pPr>
              <a:buNone/>
            </a:pPr>
            <a:endParaRPr lang="en-US" dirty="0"/>
          </a:p>
        </p:txBody>
      </p:sp>
      <p:sp>
        <p:nvSpPr>
          <p:cNvPr id="7" name="Content Placeholder 6"/>
          <p:cNvSpPr>
            <a:spLocks noGrp="1"/>
          </p:cNvSpPr>
          <p:nvPr>
            <p:ph sz="half" idx="2"/>
          </p:nvPr>
        </p:nvSpPr>
        <p:spPr/>
        <p:txBody>
          <a:bodyPr>
            <a:normAutofit fontScale="77500" lnSpcReduction="20000"/>
          </a:bodyPr>
          <a:lstStyle/>
          <a:p>
            <a:endParaRPr lang="en-US"/>
          </a:p>
        </p:txBody>
      </p:sp>
      <p:pic>
        <p:nvPicPr>
          <p:cNvPr id="4" name="Picture 3"/>
          <p:cNvPicPr>
            <a:picLocks noChangeAspect="1"/>
          </p:cNvPicPr>
          <p:nvPr/>
        </p:nvPicPr>
        <p:blipFill>
          <a:blip r:embed="rId2"/>
          <a:stretch>
            <a:fillRect/>
          </a:stretch>
        </p:blipFill>
        <p:spPr>
          <a:xfrm>
            <a:off x="4648200" y="1600200"/>
            <a:ext cx="4288725" cy="3234716"/>
          </a:xfrm>
          <a:prstGeom prst="rect">
            <a:avLst/>
          </a:prstGeom>
        </p:spPr>
      </p:pic>
      <p:sp>
        <p:nvSpPr>
          <p:cNvPr id="5" name="TextBox 4"/>
          <p:cNvSpPr txBox="1"/>
          <p:nvPr/>
        </p:nvSpPr>
        <p:spPr>
          <a:xfrm>
            <a:off x="5326105" y="5158081"/>
            <a:ext cx="3369319" cy="646331"/>
          </a:xfrm>
          <a:prstGeom prst="rect">
            <a:avLst/>
          </a:prstGeom>
          <a:noFill/>
        </p:spPr>
        <p:txBody>
          <a:bodyPr wrap="none" rtlCol="0">
            <a:spAutoFit/>
          </a:bodyPr>
          <a:lstStyle/>
          <a:p>
            <a:r>
              <a:rPr lang="en-US" dirty="0" smtClean="0"/>
              <a:t>“Man with a Movie Camera” (still)</a:t>
            </a:r>
          </a:p>
          <a:p>
            <a:r>
              <a:rPr lang="en-US" dirty="0" smtClean="0"/>
              <a:t>(dir. </a:t>
            </a:r>
            <a:r>
              <a:rPr lang="en-US" dirty="0" err="1" smtClean="0"/>
              <a:t>Vertov</a:t>
            </a:r>
            <a:r>
              <a:rPr lang="en-US" dirty="0" smtClean="0"/>
              <a:t>) (1929)</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482706"/>
            <a:ext cx="8229600" cy="1143000"/>
          </a:xfrm>
        </p:spPr>
        <p:txBody>
          <a:bodyPr>
            <a:noAutofit/>
          </a:bodyPr>
          <a:lstStyle/>
          <a:p>
            <a:r>
              <a:rPr lang="en-US" sz="2400" dirty="0" smtClean="0"/>
              <a:t>Theme #1: Are all wars the same?</a:t>
            </a:r>
            <a:br>
              <a:rPr lang="en-US" sz="2400" dirty="0" smtClean="0"/>
            </a:br>
            <a:r>
              <a:rPr lang="en-US" sz="2400" dirty="0" smtClean="0"/>
              <a:t>Theme #2: The </a:t>
            </a:r>
            <a:r>
              <a:rPr lang="en-US" sz="2400" dirty="0" smtClean="0">
                <a:solidFill>
                  <a:srgbClr val="FF0000"/>
                </a:solidFill>
              </a:rPr>
              <a:t>Visibility of the State</a:t>
            </a:r>
            <a:r>
              <a:rPr lang="en-US" sz="2400" dirty="0" smtClean="0"/>
              <a:t> in “Theater of War” / The State as a Determinant of Action</a:t>
            </a:r>
            <a:endParaRPr lang="en-US" sz="2400" dirty="0"/>
          </a:p>
        </p:txBody>
      </p:sp>
      <p:sp>
        <p:nvSpPr>
          <p:cNvPr id="4" name="Content Placeholder 3"/>
          <p:cNvSpPr>
            <a:spLocks noGrp="1"/>
          </p:cNvSpPr>
          <p:nvPr>
            <p:ph sz="half" idx="1"/>
          </p:nvPr>
        </p:nvSpPr>
        <p:spPr>
          <a:xfrm>
            <a:off x="533400" y="1955378"/>
            <a:ext cx="4038600" cy="4902622"/>
          </a:xfrm>
        </p:spPr>
        <p:txBody>
          <a:bodyPr>
            <a:normAutofit fontScale="32500" lnSpcReduction="20000"/>
          </a:bodyPr>
          <a:lstStyle/>
          <a:p>
            <a:pPr>
              <a:buNone/>
            </a:pPr>
            <a:r>
              <a:rPr lang="en-US" sz="5538" dirty="0" smtClean="0"/>
              <a:t>At first, it might seem difficult to see the “state” in this film…</a:t>
            </a:r>
          </a:p>
          <a:p>
            <a:pPr>
              <a:buNone/>
            </a:pPr>
            <a:endParaRPr lang="en-US" sz="5538" dirty="0" smtClean="0"/>
          </a:p>
          <a:p>
            <a:pPr>
              <a:buNone/>
            </a:pPr>
            <a:r>
              <a:rPr lang="en-US" sz="5538" dirty="0" smtClean="0"/>
              <a:t>But the “state” </a:t>
            </a:r>
            <a:r>
              <a:rPr lang="en-US" sz="5538" i="1" dirty="0" smtClean="0"/>
              <a:t>is</a:t>
            </a:r>
            <a:r>
              <a:rPr lang="en-US" sz="5538" dirty="0" smtClean="0"/>
              <a:t> there</a:t>
            </a:r>
            <a:r>
              <a:rPr lang="en-US" sz="5538" dirty="0" smtClean="0">
                <a:solidFill>
                  <a:srgbClr val="FFFFFF"/>
                </a:solidFill>
              </a:rPr>
              <a:t> </a:t>
            </a:r>
            <a:r>
              <a:rPr lang="en-US" sz="5538" dirty="0" smtClean="0"/>
              <a:t>in the film…</a:t>
            </a:r>
          </a:p>
          <a:p>
            <a:pPr>
              <a:buNone/>
            </a:pPr>
            <a:endParaRPr lang="en-US" sz="5538" dirty="0" smtClean="0"/>
          </a:p>
          <a:p>
            <a:pPr>
              <a:buNone/>
            </a:pPr>
            <a:r>
              <a:rPr lang="en-US" sz="5538" dirty="0" smtClean="0"/>
              <a:t>And is represented by </a:t>
            </a:r>
            <a:r>
              <a:rPr lang="en-US" sz="5538" dirty="0" smtClean="0">
                <a:solidFill>
                  <a:srgbClr val="FF0000"/>
                </a:solidFill>
              </a:rPr>
              <a:t>those agencies responsible for “defense” and the “peace” </a:t>
            </a:r>
            <a:r>
              <a:rPr lang="en-US" sz="5538" dirty="0" smtClean="0">
                <a:solidFill>
                  <a:srgbClr val="FFFFFF"/>
                </a:solidFill>
              </a:rPr>
              <a:t>(Hobbes), namely:</a:t>
            </a:r>
          </a:p>
          <a:p>
            <a:pPr>
              <a:buNone/>
            </a:pPr>
            <a:endParaRPr lang="en-US" sz="5538" dirty="0" smtClean="0">
              <a:solidFill>
                <a:srgbClr val="FFFFFF"/>
              </a:solidFill>
            </a:endParaRPr>
          </a:p>
          <a:p>
            <a:pPr>
              <a:buNone/>
            </a:pPr>
            <a:r>
              <a:rPr lang="en-US" sz="5538" dirty="0" smtClean="0"/>
              <a:t>	- </a:t>
            </a:r>
            <a:r>
              <a:rPr lang="en-US" sz="5538" dirty="0" smtClean="0">
                <a:solidFill>
                  <a:srgbClr val="FF0000"/>
                </a:solidFill>
              </a:rPr>
              <a:t>Armies</a:t>
            </a:r>
            <a:r>
              <a:rPr lang="en-US" sz="5538" dirty="0" smtClean="0"/>
              <a:t> in “Theater of War”</a:t>
            </a:r>
          </a:p>
          <a:p>
            <a:pPr>
              <a:buNone/>
            </a:pPr>
            <a:r>
              <a:rPr lang="en-US" sz="5538" dirty="0" smtClean="0"/>
              <a:t>	- </a:t>
            </a:r>
            <a:r>
              <a:rPr lang="en-US" sz="5538" dirty="0" smtClean="0">
                <a:solidFill>
                  <a:srgbClr val="FF0000"/>
                </a:solidFill>
              </a:rPr>
              <a:t>Police</a:t>
            </a:r>
            <a:r>
              <a:rPr lang="en-US" sz="5538" dirty="0" smtClean="0"/>
              <a:t> in “Theater of War”</a:t>
            </a:r>
          </a:p>
          <a:p>
            <a:pPr>
              <a:buNone/>
            </a:pPr>
            <a:r>
              <a:rPr lang="en-US" sz="5538" dirty="0" smtClean="0"/>
              <a:t>	- And the additional internal </a:t>
            </a:r>
            <a:r>
              <a:rPr lang="en-US" sz="5538" dirty="0" smtClean="0">
                <a:solidFill>
                  <a:srgbClr val="FF0000"/>
                </a:solidFill>
              </a:rPr>
              <a:t>“security apparatus” of the state</a:t>
            </a:r>
            <a:r>
              <a:rPr lang="en-US" sz="5538" dirty="0" smtClean="0"/>
              <a:t> in “Theater of War” / Homeland Security / Helicopter fly-</a:t>
            </a:r>
            <a:r>
              <a:rPr lang="en-US" sz="5538" dirty="0" err="1" smtClean="0"/>
              <a:t>overs</a:t>
            </a:r>
            <a:r>
              <a:rPr lang="en-US" sz="5538" dirty="0" smtClean="0"/>
              <a:t> during the rehearsals</a:t>
            </a:r>
          </a:p>
        </p:txBody>
      </p:sp>
      <p:sp>
        <p:nvSpPr>
          <p:cNvPr id="5" name="Content Placeholder 4"/>
          <p:cNvSpPr>
            <a:spLocks noGrp="1"/>
          </p:cNvSpPr>
          <p:nvPr>
            <p:ph sz="half" idx="2"/>
          </p:nvPr>
        </p:nvSpPr>
        <p:spPr>
          <a:xfrm>
            <a:off x="4800600" y="2211791"/>
            <a:ext cx="4038600" cy="4056055"/>
          </a:xfrm>
        </p:spPr>
        <p:txBody>
          <a:bodyPr>
            <a:noAutofit/>
          </a:bodyPr>
          <a:lstStyle/>
          <a:p>
            <a:pPr>
              <a:buNone/>
            </a:pPr>
            <a:r>
              <a:rPr lang="en-US" sz="2000" dirty="0" smtClean="0"/>
              <a:t>We also see some other – </a:t>
            </a:r>
            <a:r>
              <a:rPr lang="en-US" sz="2000" dirty="0" smtClean="0">
                <a:solidFill>
                  <a:srgbClr val="FF0000"/>
                </a:solidFill>
              </a:rPr>
              <a:t>very</a:t>
            </a:r>
            <a:r>
              <a:rPr lang="en-US" sz="2000" dirty="0" smtClean="0"/>
              <a:t> </a:t>
            </a:r>
            <a:r>
              <a:rPr lang="en-US" sz="2000" dirty="0" smtClean="0">
                <a:solidFill>
                  <a:srgbClr val="FF0000"/>
                </a:solidFill>
              </a:rPr>
              <a:t>problematic </a:t>
            </a:r>
            <a:r>
              <a:rPr lang="en-US" sz="2000" dirty="0" smtClean="0"/>
              <a:t>– versions of the hand of the “state” in “Theater of War”:</a:t>
            </a:r>
          </a:p>
          <a:p>
            <a:pPr>
              <a:buNone/>
            </a:pPr>
            <a:endParaRPr lang="en-US" sz="2000" dirty="0" smtClean="0">
              <a:solidFill>
                <a:srgbClr val="FF0000"/>
              </a:solidFill>
            </a:endParaRPr>
          </a:p>
          <a:p>
            <a:pPr>
              <a:buNone/>
            </a:pPr>
            <a:r>
              <a:rPr lang="en-US" sz="2000" dirty="0" smtClean="0"/>
              <a:t>	  - </a:t>
            </a:r>
            <a:r>
              <a:rPr lang="en-US" sz="2000" dirty="0" smtClean="0">
                <a:solidFill>
                  <a:srgbClr val="FF0000"/>
                </a:solidFill>
              </a:rPr>
              <a:t>Nuclear explosions </a:t>
            </a:r>
            <a:r>
              <a:rPr lang="en-US" sz="2000" dirty="0" smtClean="0"/>
              <a:t>(“defense”)</a:t>
            </a:r>
          </a:p>
          <a:p>
            <a:pPr>
              <a:buNone/>
            </a:pPr>
            <a:r>
              <a:rPr lang="en-US" sz="2000" dirty="0" smtClean="0"/>
              <a:t>	  - </a:t>
            </a:r>
            <a:r>
              <a:rPr lang="en-US" sz="2000" dirty="0" smtClean="0">
                <a:solidFill>
                  <a:srgbClr val="FF0000"/>
                </a:solidFill>
              </a:rPr>
              <a:t>Hitler’s death camps </a:t>
            </a:r>
            <a:r>
              <a:rPr lang="en-US" sz="2000" dirty="0" smtClean="0"/>
              <a:t>(“internal policing” / “keeping the peace”)</a:t>
            </a:r>
          </a:p>
          <a:p>
            <a:pPr>
              <a:buNone/>
            </a:pPr>
            <a:r>
              <a:rPr lang="en-US" sz="2000" dirty="0" smtClean="0"/>
              <a:t>	  </a:t>
            </a:r>
          </a:p>
          <a:p>
            <a:endParaRPr lang="en-US" sz="1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628" y="274638"/>
            <a:ext cx="8229600" cy="1143000"/>
          </a:xfrm>
        </p:spPr>
        <p:txBody>
          <a:bodyPr>
            <a:noAutofit/>
          </a:bodyPr>
          <a:lstStyle/>
          <a:p>
            <a:r>
              <a:rPr lang="en-US" sz="2000" dirty="0" smtClean="0"/>
              <a:t>In response to the </a:t>
            </a:r>
            <a:r>
              <a:rPr lang="en-US" sz="2000" dirty="0" smtClean="0">
                <a:solidFill>
                  <a:srgbClr val="FF0000"/>
                </a:solidFill>
              </a:rPr>
              <a:t>hand of the state as a means of “defense”</a:t>
            </a:r>
            <a:r>
              <a:rPr lang="en-US" sz="2000" dirty="0" smtClean="0"/>
              <a:t> that we see in the world in the film, we are also invited to consider several forms of (</a:t>
            </a:r>
            <a:r>
              <a:rPr lang="en-US" sz="2000" dirty="0" smtClean="0">
                <a:solidFill>
                  <a:srgbClr val="FF0000"/>
                </a:solidFill>
              </a:rPr>
              <a:t>collective</a:t>
            </a:r>
            <a:r>
              <a:rPr lang="en-US" sz="2000" dirty="0" smtClean="0"/>
              <a:t>) “agency” that </a:t>
            </a:r>
            <a:r>
              <a:rPr lang="en-US" sz="2000" dirty="0" smtClean="0">
                <a:solidFill>
                  <a:srgbClr val="FF0000"/>
                </a:solidFill>
              </a:rPr>
              <a:t>resist</a:t>
            </a:r>
            <a:r>
              <a:rPr lang="en-US" sz="2000" dirty="0" smtClean="0"/>
              <a:t> these “determining conditions” (</a:t>
            </a:r>
            <a:r>
              <a:rPr lang="en-US" sz="2000" dirty="0" smtClean="0">
                <a:solidFill>
                  <a:srgbClr val="FF0000"/>
                </a:solidFill>
              </a:rPr>
              <a:t>as they are associated with the state</a:t>
            </a:r>
            <a:r>
              <a:rPr lang="en-US" sz="2000" dirty="0" smtClean="0"/>
              <a:t>)…</a:t>
            </a:r>
            <a:endParaRPr lang="en-US" sz="2000" dirty="0"/>
          </a:p>
        </p:txBody>
      </p:sp>
      <p:pic>
        <p:nvPicPr>
          <p:cNvPr id="5" name="Content Placeholder 4" descr="Screen Shot 2013-11-04 at 10.28.17 PM.png"/>
          <p:cNvPicPr>
            <a:picLocks noGrp="1" noChangeAspect="1"/>
          </p:cNvPicPr>
          <p:nvPr>
            <p:ph sz="half" idx="1"/>
          </p:nvPr>
        </p:nvPicPr>
        <p:blipFill>
          <a:blip r:embed="rId2"/>
          <a:srcRect l="10692" t="22874" r="22372" b="16743"/>
          <a:stretch>
            <a:fillRect/>
          </a:stretch>
        </p:blipFill>
        <p:spPr>
          <a:xfrm>
            <a:off x="4753428" y="1680960"/>
            <a:ext cx="3663936" cy="2065791"/>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3" name="Content Placeholder 2"/>
          <p:cNvSpPr>
            <a:spLocks noGrp="1"/>
          </p:cNvSpPr>
          <p:nvPr>
            <p:ph sz="half" idx="2"/>
          </p:nvPr>
        </p:nvSpPr>
        <p:spPr>
          <a:xfrm>
            <a:off x="457200" y="1680960"/>
            <a:ext cx="3733800" cy="4450915"/>
          </a:xfrm>
        </p:spPr>
        <p:txBody>
          <a:bodyPr>
            <a:normAutofit/>
          </a:bodyPr>
          <a:lstStyle/>
          <a:p>
            <a:pPr>
              <a:buNone/>
            </a:pPr>
            <a:r>
              <a:rPr lang="en-US" dirty="0" smtClean="0"/>
              <a:t>	</a:t>
            </a:r>
            <a:r>
              <a:rPr lang="en-US" sz="2162" dirty="0" smtClean="0"/>
              <a:t>- MIT labs / student protests against the implication of university lab-research in the Viet Nam War (1969) (1: 01: 04)</a:t>
            </a:r>
          </a:p>
          <a:p>
            <a:pPr>
              <a:buNone/>
            </a:pPr>
            <a:endParaRPr lang="en-US" sz="2162" dirty="0" smtClean="0"/>
          </a:p>
          <a:p>
            <a:pPr>
              <a:buNone/>
            </a:pPr>
            <a:r>
              <a:rPr lang="en-US" sz="2162" dirty="0" smtClean="0"/>
              <a:t>      - </a:t>
            </a:r>
            <a:r>
              <a:rPr lang="en-US" sz="2162" dirty="0" smtClean="0">
                <a:sym typeface="Wingdings"/>
              </a:rPr>
              <a:t>street</a:t>
            </a:r>
            <a:r>
              <a:rPr lang="en-US" sz="2162" dirty="0" smtClean="0"/>
              <a:t> protests against the politics of the War on Terror / Israeli-Lebanon (July) War / Iraq War (2006) (5: 05)</a:t>
            </a:r>
          </a:p>
          <a:p>
            <a:endParaRPr lang="en-US" sz="2162" dirty="0"/>
          </a:p>
        </p:txBody>
      </p:sp>
      <p:pic>
        <p:nvPicPr>
          <p:cNvPr id="16" name="Picture 15" descr="Screen Shot 2013-11-04 at 10.27.00 PM.png"/>
          <p:cNvPicPr>
            <a:picLocks noChangeAspect="1"/>
          </p:cNvPicPr>
          <p:nvPr/>
        </p:nvPicPr>
        <p:blipFill>
          <a:blip r:embed="rId3"/>
          <a:srcRect l="8532" t="6508" r="8929" b="18254"/>
          <a:stretch>
            <a:fillRect/>
          </a:stretch>
        </p:blipFill>
        <p:spPr>
          <a:xfrm>
            <a:off x="4753428" y="4044489"/>
            <a:ext cx="3663936" cy="2087386"/>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Via the juxtaposition of 1969 to 2006, Walter is asking us to </a:t>
            </a:r>
            <a:r>
              <a:rPr lang="en-US" sz="2000" dirty="0" smtClean="0">
                <a:solidFill>
                  <a:srgbClr val="FF0000"/>
                </a:solidFill>
              </a:rPr>
              <a:t>think </a:t>
            </a:r>
            <a:r>
              <a:rPr lang="en-US" sz="2000" dirty="0" smtClean="0"/>
              <a:t>about the </a:t>
            </a:r>
            <a:r>
              <a:rPr lang="en-US" sz="2000" dirty="0" smtClean="0">
                <a:solidFill>
                  <a:srgbClr val="FF0000"/>
                </a:solidFill>
              </a:rPr>
              <a:t>historical variation</a:t>
            </a:r>
            <a:r>
              <a:rPr lang="en-US" sz="2000" dirty="0" smtClean="0"/>
              <a:t> in the forms used </a:t>
            </a:r>
            <a:r>
              <a:rPr lang="en-US" sz="2000" dirty="0" smtClean="0">
                <a:solidFill>
                  <a:srgbClr val="FF0000"/>
                </a:solidFill>
              </a:rPr>
              <a:t>to resist the state and</a:t>
            </a:r>
            <a:r>
              <a:rPr lang="en-US" sz="2000" dirty="0" smtClean="0"/>
              <a:t> in the forms that </a:t>
            </a:r>
            <a:r>
              <a:rPr lang="en-US" sz="2000" dirty="0" smtClean="0">
                <a:solidFill>
                  <a:srgbClr val="FF0000"/>
                </a:solidFill>
              </a:rPr>
              <a:t>the state’s response to such resistance</a:t>
            </a:r>
            <a:r>
              <a:rPr lang="en-US" sz="2000" dirty="0" smtClean="0"/>
              <a:t> takes! </a:t>
            </a:r>
            <a:endParaRPr lang="en-US" sz="2000" dirty="0"/>
          </a:p>
        </p:txBody>
      </p:sp>
      <p:pic>
        <p:nvPicPr>
          <p:cNvPr id="5" name="Theater_of_War 1969 protests.mov">
            <a:hlinkClick r:id="" action="ppaction://media"/>
          </p:cNvPr>
          <p:cNvPicPr>
            <a:picLocks noGrp="1"/>
          </p:cNvPicPr>
          <p:nvPr>
            <p:ph sz="half" idx="1"/>
            <a:videoFile r:link="rId2"/>
            <p:extLst>
              <p:ext uri="{DAA4B4D4-6D71-4841-9C94-3DE7FCFB9230}">
                <p14:media xmlns:p14="http://schemas.microsoft.com/office/powerpoint/2010/main" r:link="rId1"/>
              </p:ext>
            </p:extLst>
          </p:nvPr>
        </p:nvPicPr>
        <p:blipFill>
          <a:blip r:embed="rId6"/>
          <a:stretch>
            <a:fillRect/>
          </a:stretch>
        </p:blipFill>
        <p:spPr>
          <a:xfrm>
            <a:off x="239485" y="2109371"/>
            <a:ext cx="4190227" cy="2246956"/>
          </a:xfrm>
        </p:spPr>
      </p:pic>
      <p:pic>
        <p:nvPicPr>
          <p:cNvPr id="6" name="Theater_of_War protests 2006.mov">
            <a:hlinkClick r:id="" action="ppaction://media"/>
          </p:cNvPr>
          <p:cNvPicPr>
            <a:picLocks noGrp="1"/>
          </p:cNvPicPr>
          <p:nvPr>
            <p:ph sz="half" idx="2"/>
            <a:videoFile r:link="rId4"/>
            <p:extLst>
              <p:ext uri="{DAA4B4D4-6D71-4841-9C94-3DE7FCFB9230}">
                <p14:media xmlns:p14="http://schemas.microsoft.com/office/powerpoint/2010/main" r:link="rId3"/>
              </p:ext>
            </p:extLst>
          </p:nvPr>
        </p:nvPicPr>
        <p:blipFill>
          <a:blip r:embed="rId7"/>
          <a:stretch>
            <a:fillRect/>
          </a:stretch>
        </p:blipFill>
        <p:spPr>
          <a:xfrm>
            <a:off x="4802844" y="3770690"/>
            <a:ext cx="3883956" cy="2369689"/>
          </a:xfrm>
        </p:spPr>
      </p:pic>
      <p:sp>
        <p:nvSpPr>
          <p:cNvPr id="7" name="TextBox 6"/>
          <p:cNvSpPr txBox="1"/>
          <p:nvPr/>
        </p:nvSpPr>
        <p:spPr>
          <a:xfrm>
            <a:off x="5045028" y="2109371"/>
            <a:ext cx="3862055" cy="461665"/>
          </a:xfrm>
          <a:prstGeom prst="rect">
            <a:avLst/>
          </a:prstGeom>
          <a:noFill/>
        </p:spPr>
        <p:txBody>
          <a:bodyPr wrap="none" rtlCol="0">
            <a:spAutoFit/>
          </a:bodyPr>
          <a:lstStyle/>
          <a:p>
            <a:r>
              <a:rPr lang="en-US" sz="2400" dirty="0" smtClean="0"/>
              <a:t>Look for forms of resistance…</a:t>
            </a:r>
            <a:endParaRPr lang="en-US" sz="2400" dirty="0"/>
          </a:p>
        </p:txBody>
      </p:sp>
      <p:sp>
        <p:nvSpPr>
          <p:cNvPr id="8" name="TextBox 7"/>
          <p:cNvSpPr txBox="1"/>
          <p:nvPr/>
        </p:nvSpPr>
        <p:spPr>
          <a:xfrm>
            <a:off x="457200" y="5678714"/>
            <a:ext cx="3972512" cy="461665"/>
          </a:xfrm>
          <a:prstGeom prst="rect">
            <a:avLst/>
          </a:prstGeom>
          <a:noFill/>
        </p:spPr>
        <p:txBody>
          <a:bodyPr wrap="none" rtlCol="0">
            <a:spAutoFit/>
          </a:bodyPr>
          <a:lstStyle/>
          <a:p>
            <a:r>
              <a:rPr lang="en-US" sz="2400" dirty="0" smtClean="0"/>
              <a:t>Look for the state’s response…</a:t>
            </a:r>
            <a:endParaRPr lang="en-US" sz="2400" dirty="0"/>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video>
              <p:cMediaNode>
                <p:cTn id="13"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From 1969  </a:t>
            </a:r>
            <a:r>
              <a:rPr lang="en-US" sz="2000" dirty="0" err="1" smtClean="0">
                <a:sym typeface="Wingdings"/>
              </a:rPr>
              <a:t></a:t>
            </a:r>
            <a:r>
              <a:rPr lang="en-US" sz="2000" dirty="0" smtClean="0">
                <a:sym typeface="Wingdings"/>
              </a:rPr>
              <a:t> 2006 / Two different kinds of “security” / “keeping the peace” / From police batons to traffic cops… / </a:t>
            </a:r>
            <a:r>
              <a:rPr lang="en-US" sz="2000" dirty="0" smtClean="0"/>
              <a:t>Has the state just rolled over and played dead?</a:t>
            </a:r>
            <a:br>
              <a:rPr lang="en-US" sz="2000" dirty="0" smtClean="0"/>
            </a:br>
            <a:r>
              <a:rPr lang="en-US" sz="2000" dirty="0" smtClean="0">
                <a:solidFill>
                  <a:srgbClr val="FF0000"/>
                </a:solidFill>
              </a:rPr>
              <a:t>Or is it just fulfilling its “duties” differently? </a:t>
            </a:r>
            <a:r>
              <a:rPr lang="en-US" sz="2000" dirty="0" smtClean="0"/>
              <a:t>/ The War on Terror / The Homeland Security Helicopter Fly-</a:t>
            </a:r>
            <a:r>
              <a:rPr lang="en-US" sz="2000" dirty="0" err="1" smtClean="0"/>
              <a:t>overs</a:t>
            </a:r>
            <a:r>
              <a:rPr lang="en-US" sz="2000" dirty="0" smtClean="0"/>
              <a:t> / the crew and cast response…</a:t>
            </a:r>
            <a:endParaRPr lang="en-US" sz="2000" dirty="0"/>
          </a:p>
        </p:txBody>
      </p:sp>
      <p:pic>
        <p:nvPicPr>
          <p:cNvPr id="6" name="Theater_of_War Helicopters.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714446" y="2010814"/>
            <a:ext cx="7581474" cy="4065539"/>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53323" y="2343837"/>
            <a:ext cx="7772400" cy="1470025"/>
          </a:xfrm>
        </p:spPr>
        <p:txBody>
          <a:bodyPr>
            <a:noAutofit/>
          </a:bodyPr>
          <a:lstStyle/>
          <a:p>
            <a:r>
              <a:rPr lang="en-US" sz="2400" dirty="0" smtClean="0">
                <a:solidFill>
                  <a:srgbClr val="FF0000"/>
                </a:solidFill>
              </a:rPr>
              <a:t>MY THESIS</a:t>
            </a:r>
            <a:r>
              <a:rPr lang="en-US" sz="2400" dirty="0" smtClean="0"/>
              <a:t>: By showing us acts of resistance </a:t>
            </a:r>
            <a:r>
              <a:rPr lang="en-US" sz="2400" i="1" dirty="0" smtClean="0"/>
              <a:t>in the film</a:t>
            </a:r>
            <a:r>
              <a:rPr lang="en-US" sz="2400" dirty="0" smtClean="0"/>
              <a:t> and the state’s differential responses, Walter is trying to get us to think about how the </a:t>
            </a:r>
            <a:r>
              <a:rPr lang="en-US" sz="2400" dirty="0" smtClean="0">
                <a:solidFill>
                  <a:srgbClr val="FF0000"/>
                </a:solidFill>
              </a:rPr>
              <a:t>“cultural work” </a:t>
            </a:r>
            <a:r>
              <a:rPr lang="en-US" sz="2400" dirty="0" smtClean="0"/>
              <a:t>of </a:t>
            </a:r>
            <a:r>
              <a:rPr lang="en-US" sz="2400" i="1" dirty="0" smtClean="0"/>
              <a:t>making and watching a film</a:t>
            </a:r>
            <a:r>
              <a:rPr lang="en-US" sz="2400" dirty="0" smtClean="0"/>
              <a:t> (in 2008 / now) could or could not be understood </a:t>
            </a:r>
            <a:r>
              <a:rPr lang="en-US" sz="2400" dirty="0" smtClean="0">
                <a:solidFill>
                  <a:srgbClr val="FF0000"/>
                </a:solidFill>
              </a:rPr>
              <a:t>as an act of resistance</a:t>
            </a:r>
            <a:r>
              <a:rPr lang="en-US" sz="2400" dirty="0" smtClean="0"/>
              <a:t> to the wars in which the state engages ‘in our names’ (wars of “defense” to the outside </a:t>
            </a:r>
            <a:r>
              <a:rPr lang="en-US" sz="2400" dirty="0" smtClean="0">
                <a:solidFill>
                  <a:srgbClr val="FF0000"/>
                </a:solidFill>
              </a:rPr>
              <a:t>and</a:t>
            </a:r>
            <a:r>
              <a:rPr lang="en-US" sz="2400" dirty="0" smtClean="0"/>
              <a:t> “wars” to guarantee the peace within)? </a:t>
            </a:r>
            <a:br>
              <a:rPr lang="en-US" sz="2400" dirty="0" smtClean="0"/>
            </a:br>
            <a:r>
              <a:rPr lang="en-US" sz="2400" dirty="0" smtClean="0"/>
              <a:t/>
            </a:r>
            <a:br>
              <a:rPr lang="en-US" sz="2400" dirty="0" smtClean="0"/>
            </a:br>
            <a:r>
              <a:rPr lang="en-US" sz="2400" dirty="0" smtClean="0">
                <a:solidFill>
                  <a:srgbClr val="FF0000"/>
                </a:solidFill>
              </a:rPr>
              <a:t>MY QUESTION</a:t>
            </a:r>
            <a:r>
              <a:rPr lang="en-US" sz="2400" dirty="0" smtClean="0"/>
              <a:t>: Where is this resistance occurring and what could the state’s response possibly be?</a:t>
            </a:r>
            <a:r>
              <a:rPr lang="en-US" sz="2800" dirty="0" smtClean="0"/>
              <a:t/>
            </a:r>
            <a:br>
              <a:rPr lang="en-US" sz="2800" dirty="0" smtClean="0"/>
            </a:br>
            <a:endParaRPr lang="en-US" sz="2800" dirty="0"/>
          </a:p>
        </p:txBody>
      </p:sp>
      <p:sp>
        <p:nvSpPr>
          <p:cNvPr id="6" name="Subtitle 5"/>
          <p:cNvSpPr>
            <a:spLocks noGrp="1"/>
          </p:cNvSpPr>
          <p:nvPr>
            <p:ph type="subTitle" idx="1"/>
          </p:nvPr>
        </p:nvSpPr>
        <p:spPr>
          <a:xfrm>
            <a:off x="1371600" y="5025026"/>
            <a:ext cx="6400800" cy="1228153"/>
          </a:xfrm>
        </p:spPr>
        <p:txBody>
          <a:bodyPr>
            <a:normAutofit/>
          </a:bodyPr>
          <a:lstStyle/>
          <a:p>
            <a:r>
              <a:rPr lang="en-US" sz="2000" dirty="0" smtClean="0"/>
              <a:t>REMEMBER: For Brecht, putting on a play </a:t>
            </a:r>
            <a:r>
              <a:rPr lang="en-US" sz="2000" i="1" dirty="0" smtClean="0"/>
              <a:t>was</a:t>
            </a:r>
            <a:r>
              <a:rPr lang="en-US" sz="2000" dirty="0" smtClean="0"/>
              <a:t> as act of resistance </a:t>
            </a:r>
            <a:r>
              <a:rPr lang="en-US" sz="2000" dirty="0" err="1" smtClean="0">
                <a:sym typeface="Wingdings"/>
              </a:rPr>
              <a:t></a:t>
            </a:r>
            <a:r>
              <a:rPr lang="en-US" sz="2000" dirty="0" smtClean="0">
                <a:sym typeface="Wingdings"/>
              </a:rPr>
              <a:t> resistance to unthinking compliance with / support of conditions that will ultimately destroy you!</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222" dirty="0" smtClean="0"/>
              <a:t>Kushner’s Take and Walter’s Take (</a:t>
            </a:r>
            <a:r>
              <a:rPr lang="en-US" sz="2222" dirty="0" smtClean="0">
                <a:solidFill>
                  <a:srgbClr val="FF0000"/>
                </a:solidFill>
              </a:rPr>
              <a:t>via montage</a:t>
            </a:r>
            <a:r>
              <a:rPr lang="en-US" sz="2222" dirty="0" smtClean="0"/>
              <a:t>) on the Cultural Work of the Playwright or Poet as Resistance / Theater and the Streets</a:t>
            </a:r>
            <a:endParaRPr lang="en-US" sz="1800" dirty="0"/>
          </a:p>
        </p:txBody>
      </p:sp>
      <p:pic>
        <p:nvPicPr>
          <p:cNvPr id="4" name="Theater_of_War Kushners despair 2.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771949" y="1600201"/>
            <a:ext cx="7459662" cy="4009978"/>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92457"/>
            <a:ext cx="8229600" cy="1143000"/>
          </a:xfrm>
        </p:spPr>
        <p:txBody>
          <a:bodyPr>
            <a:noAutofit/>
          </a:bodyPr>
          <a:lstStyle/>
          <a:p>
            <a:r>
              <a:rPr lang="en-US" sz="2000" dirty="0" smtClean="0"/>
              <a:t>Thus:  Just as Walter’s “Theater of War” relentlessly asks us (via montage) to compare the </a:t>
            </a:r>
            <a:r>
              <a:rPr lang="en-US" sz="2000" dirty="0" smtClean="0">
                <a:solidFill>
                  <a:srgbClr val="FF0000"/>
                </a:solidFill>
              </a:rPr>
              <a:t>two productions of </a:t>
            </a:r>
            <a:r>
              <a:rPr lang="en-US" sz="2000" u="sng" dirty="0" smtClean="0">
                <a:solidFill>
                  <a:srgbClr val="FF0000"/>
                </a:solidFill>
              </a:rPr>
              <a:t>Mother Courage and her Children</a:t>
            </a:r>
            <a:r>
              <a:rPr lang="en-US" sz="2000" dirty="0" smtClean="0">
                <a:solidFill>
                  <a:srgbClr val="FF0000"/>
                </a:solidFill>
              </a:rPr>
              <a:t> in 1949 and 2006</a:t>
            </a:r>
            <a:r>
              <a:rPr lang="en-US" sz="2000" dirty="0" smtClean="0"/>
              <a:t>, so too does it ask us (via montage) to compare the </a:t>
            </a:r>
            <a:r>
              <a:rPr lang="en-US" sz="2000" dirty="0" smtClean="0">
                <a:solidFill>
                  <a:srgbClr val="FF0000"/>
                </a:solidFill>
              </a:rPr>
              <a:t>presence of the state </a:t>
            </a:r>
            <a:r>
              <a:rPr lang="en-US" sz="2000" dirty="0" smtClean="0"/>
              <a:t>and </a:t>
            </a:r>
            <a:r>
              <a:rPr lang="en-US" sz="2000" dirty="0" smtClean="0">
                <a:solidFill>
                  <a:srgbClr val="FF0000"/>
                </a:solidFill>
              </a:rPr>
              <a:t>collective vs. individual</a:t>
            </a:r>
            <a:r>
              <a:rPr lang="en-US" sz="2000" dirty="0" smtClean="0"/>
              <a:t> </a:t>
            </a:r>
            <a:r>
              <a:rPr lang="en-US" sz="2000" dirty="0" smtClean="0">
                <a:solidFill>
                  <a:srgbClr val="FF0000"/>
                </a:solidFill>
              </a:rPr>
              <a:t>complicity with or resistance to that state</a:t>
            </a:r>
            <a:r>
              <a:rPr lang="en-US" sz="2000" dirty="0" smtClean="0"/>
              <a:t> in 1939 / 1949 </a:t>
            </a:r>
            <a:r>
              <a:rPr lang="en-US" sz="2000" dirty="0" err="1" smtClean="0">
                <a:sym typeface="Wingdings"/>
              </a:rPr>
              <a:t></a:t>
            </a:r>
            <a:r>
              <a:rPr lang="en-US" sz="2000" dirty="0" smtClean="0">
                <a:sym typeface="Wingdings"/>
              </a:rPr>
              <a:t> </a:t>
            </a:r>
            <a:r>
              <a:rPr lang="en-US" sz="2000" dirty="0" smtClean="0"/>
              <a:t>1969 </a:t>
            </a:r>
            <a:r>
              <a:rPr lang="en-US" sz="2000" dirty="0" err="1" smtClean="0">
                <a:sym typeface="Wingdings"/>
              </a:rPr>
              <a:t></a:t>
            </a:r>
            <a:r>
              <a:rPr lang="en-US" sz="2000" dirty="0" smtClean="0">
                <a:sym typeface="Wingdings"/>
              </a:rPr>
              <a:t> 2006 </a:t>
            </a:r>
            <a:r>
              <a:rPr lang="en-US" sz="2000" dirty="0" err="1" smtClean="0">
                <a:sym typeface="Wingdings"/>
              </a:rPr>
              <a:t></a:t>
            </a:r>
            <a:r>
              <a:rPr lang="en-US" sz="2000" dirty="0" smtClean="0">
                <a:sym typeface="Wingdings"/>
              </a:rPr>
              <a:t> 2008 (the time of the film…)</a:t>
            </a:r>
            <a:endParaRPr lang="en-US" sz="2000" dirty="0"/>
          </a:p>
        </p:txBody>
      </p:sp>
      <p:pic>
        <p:nvPicPr>
          <p:cNvPr id="5"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6237"/>
          <a:stretch/>
        </p:blipFill>
        <p:spPr bwMode="auto">
          <a:xfrm>
            <a:off x="457200" y="3099872"/>
            <a:ext cx="3837201" cy="2937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3100136" y="3099872"/>
            <a:ext cx="184666" cy="369332"/>
          </a:xfrm>
          <a:prstGeom prst="rect">
            <a:avLst/>
          </a:prstGeom>
          <a:noFill/>
        </p:spPr>
        <p:txBody>
          <a:bodyPr wrap="none" rtlCol="0">
            <a:spAutoFit/>
          </a:bodyPr>
          <a:lstStyle/>
          <a:p>
            <a:endParaRPr lang="en-US" dirty="0"/>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1254" y="2591118"/>
            <a:ext cx="3117928" cy="3838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4669" y="457200"/>
            <a:ext cx="8229600" cy="1143000"/>
          </a:xfrm>
        </p:spPr>
        <p:txBody>
          <a:bodyPr>
            <a:normAutofit/>
          </a:bodyPr>
          <a:lstStyle/>
          <a:p>
            <a:r>
              <a:rPr lang="en-US" sz="2000" dirty="0" smtClean="0"/>
              <a:t>And it asks us to think whether, and if so, </a:t>
            </a:r>
            <a:r>
              <a:rPr lang="en-US" sz="2000" dirty="0" smtClean="0">
                <a:solidFill>
                  <a:srgbClr val="FF0000"/>
                </a:solidFill>
              </a:rPr>
              <a:t>how</a:t>
            </a:r>
            <a:r>
              <a:rPr lang="en-US" sz="2000" dirty="0" smtClean="0"/>
              <a:t> </a:t>
            </a:r>
            <a:br>
              <a:rPr lang="en-US" sz="2000" dirty="0" smtClean="0"/>
            </a:br>
            <a:r>
              <a:rPr lang="en-US" sz="2000" dirty="0" smtClean="0"/>
              <a:t> the state – and modes of resistance to it – </a:t>
            </a:r>
            <a:br>
              <a:rPr lang="en-US" sz="2000" dirty="0" smtClean="0"/>
            </a:br>
            <a:r>
              <a:rPr lang="en-US" sz="2000" dirty="0" smtClean="0"/>
              <a:t>have </a:t>
            </a:r>
            <a:r>
              <a:rPr lang="en-US" sz="2000" dirty="0" smtClean="0">
                <a:solidFill>
                  <a:srgbClr val="FF0000"/>
                </a:solidFill>
              </a:rPr>
              <a:t>changed</a:t>
            </a:r>
            <a:r>
              <a:rPr lang="en-US" sz="2000" dirty="0" smtClean="0"/>
              <a:t>…</a:t>
            </a:r>
            <a:endParaRPr lang="en-US" sz="2000" dirty="0"/>
          </a:p>
        </p:txBody>
      </p:sp>
      <p:sp>
        <p:nvSpPr>
          <p:cNvPr id="3" name="Content Placeholder 2"/>
          <p:cNvSpPr>
            <a:spLocks noGrp="1"/>
          </p:cNvSpPr>
          <p:nvPr>
            <p:ph sz="half" idx="1"/>
          </p:nvPr>
        </p:nvSpPr>
        <p:spPr>
          <a:xfrm>
            <a:off x="457200" y="457200"/>
            <a:ext cx="3240552" cy="5951868"/>
          </a:xfrm>
        </p:spPr>
        <p:txBody>
          <a:bodyPr>
            <a:noAutofit/>
          </a:bodyPr>
          <a:lstStyle/>
          <a:p>
            <a:pPr>
              <a:buNone/>
            </a:pPr>
            <a:r>
              <a:rPr lang="en-US" sz="1600" dirty="0" smtClean="0">
                <a:solidFill>
                  <a:srgbClr val="FF0000"/>
                </a:solidFill>
              </a:rPr>
              <a:t>History as Repetition vs. History as Change…</a:t>
            </a:r>
          </a:p>
          <a:p>
            <a:pPr>
              <a:buNone/>
            </a:pPr>
            <a:endParaRPr lang="en-US" sz="1600" dirty="0" smtClean="0">
              <a:solidFill>
                <a:srgbClr val="FF0000"/>
              </a:solidFill>
            </a:endParaRPr>
          </a:p>
          <a:p>
            <a:pPr>
              <a:buNone/>
            </a:pPr>
            <a:r>
              <a:rPr lang="en-US" sz="1600" dirty="0" smtClean="0">
                <a:solidFill>
                  <a:srgbClr val="FF0000"/>
                </a:solidFill>
              </a:rPr>
              <a:t>Showing change has a “de-naturalizing” effect…</a:t>
            </a:r>
          </a:p>
          <a:p>
            <a:pPr>
              <a:buNone/>
            </a:pPr>
            <a:r>
              <a:rPr lang="en-US" sz="1600" dirty="0" smtClean="0"/>
              <a:t>By showing how the ways the state “provides defense” and “secures the peace” change, </a:t>
            </a:r>
            <a:r>
              <a:rPr lang="en-US" sz="1600" dirty="0" smtClean="0">
                <a:solidFill>
                  <a:srgbClr val="FF0000"/>
                </a:solidFill>
              </a:rPr>
              <a:t>Walter shows us that these ways can also </a:t>
            </a:r>
            <a:r>
              <a:rPr lang="en-US" sz="1600" i="1" dirty="0" smtClean="0">
                <a:solidFill>
                  <a:srgbClr val="FF0000"/>
                </a:solidFill>
              </a:rPr>
              <a:t>be changed</a:t>
            </a:r>
            <a:r>
              <a:rPr lang="en-US" sz="1600" dirty="0">
                <a:solidFill>
                  <a:srgbClr val="FF0000"/>
                </a:solidFill>
              </a:rPr>
              <a:t>!</a:t>
            </a:r>
            <a:endParaRPr lang="en-US" sz="1600" dirty="0" smtClean="0">
              <a:solidFill>
                <a:srgbClr val="FF0000"/>
              </a:solidFill>
            </a:endParaRPr>
          </a:p>
          <a:p>
            <a:pPr>
              <a:buNone/>
            </a:pPr>
            <a:r>
              <a:rPr lang="en-US" sz="1600" dirty="0" smtClean="0"/>
              <a:t>Again, this de-naturalization often occurs in the film by means of the technique of montage</a:t>
            </a:r>
          </a:p>
          <a:p>
            <a:pPr>
              <a:buNone/>
            </a:pPr>
            <a:r>
              <a:rPr lang="en-US" sz="1600" dirty="0" smtClean="0"/>
              <a:t>“The Bomb and the Holocaust” sequence / One of the oddest montage sequences in the film…/ Analyze the sequence of images…</a:t>
            </a:r>
          </a:p>
          <a:p>
            <a:pPr>
              <a:buNone/>
            </a:pPr>
            <a:endParaRPr lang="en-US" sz="1600" dirty="0" smtClean="0"/>
          </a:p>
          <a:p>
            <a:pPr>
              <a:buNone/>
            </a:pPr>
            <a:r>
              <a:rPr lang="en-US" sz="1600" dirty="0" smtClean="0"/>
              <a:t>What do the Bomb and the Holocaust have to do with one another? </a:t>
            </a:r>
            <a:r>
              <a:rPr lang="en-US" sz="1600" dirty="0" err="1" smtClean="0">
                <a:sym typeface="Wingdings"/>
              </a:rPr>
              <a:t></a:t>
            </a:r>
            <a:endParaRPr lang="en-US" sz="1600" dirty="0" smtClean="0"/>
          </a:p>
          <a:p>
            <a:pPr>
              <a:buNone/>
            </a:pPr>
            <a:endParaRPr lang="en-US" sz="1800" dirty="0" smtClean="0"/>
          </a:p>
        </p:txBody>
      </p:sp>
      <p:sp>
        <p:nvSpPr>
          <p:cNvPr id="4" name="Content Placeholder 3"/>
          <p:cNvSpPr>
            <a:spLocks noGrp="1"/>
          </p:cNvSpPr>
          <p:nvPr>
            <p:ph sz="half" idx="2"/>
          </p:nvPr>
        </p:nvSpPr>
        <p:spPr/>
        <p:txBody>
          <a:bodyPr>
            <a:normAutofit/>
          </a:bodyPr>
          <a:lstStyle/>
          <a:p>
            <a:endParaRPr lang="en-US" smtClean="0"/>
          </a:p>
          <a:p>
            <a:endParaRPr lang="en-US" dirty="0"/>
          </a:p>
        </p:txBody>
      </p:sp>
      <p:pic>
        <p:nvPicPr>
          <p:cNvPr id="5" name="Theater_of_War Montage 2.mov">
            <a:hlinkClick r:id="" action="ppaction://media"/>
          </p:cNvPr>
          <p:cNvPicPr/>
          <p:nvPr>
            <a:videoFile r:link="rId2"/>
            <p:extLst>
              <p:ext uri="{DAA4B4D4-6D71-4841-9C94-3DE7FCFB9230}">
                <p14:media xmlns:p14="http://schemas.microsoft.com/office/powerpoint/2010/main" r:link="rId1"/>
              </p:ext>
            </p:extLst>
          </p:nvPr>
        </p:nvPicPr>
        <p:blipFill>
          <a:blip r:embed="rId4"/>
          <a:stretch>
            <a:fillRect/>
          </a:stretch>
        </p:blipFill>
        <p:spPr>
          <a:xfrm>
            <a:off x="3697752" y="1942089"/>
            <a:ext cx="4775018" cy="3410888"/>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video>
              <p:cMediaNode>
                <p:cTn id="32" fill="hold" display="0">
                  <p:stCondLst>
                    <p:cond delay="indefinite"/>
                  </p:stCondLst>
                  <p:endCondLst>
                    <p:cond evt="onNext" delay="0">
                      <p:tgtEl>
                        <p:sldTgt/>
                      </p:tgtEl>
                    </p:cond>
                    <p:cond evt="onPrev" delay="0">
                      <p:tgtEl>
                        <p:sldTgt/>
                      </p:tgtEl>
                    </p:cond>
                  </p:endCondLst>
                </p:cTn>
                <p:tgtEl>
                  <p:spTgt spid="5"/>
                </p:tgtEl>
              </p:cMediaNode>
            </p:video>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US" sz="2800" dirty="0" smtClean="0"/>
              <a:t>The Bomb and the Holocaust and the State</a:t>
            </a:r>
            <a:endParaRPr lang="en-US" sz="2800" dirty="0"/>
          </a:p>
        </p:txBody>
      </p:sp>
      <p:sp>
        <p:nvSpPr>
          <p:cNvPr id="6" name="Content Placeholder 5"/>
          <p:cNvSpPr>
            <a:spLocks noGrp="1"/>
          </p:cNvSpPr>
          <p:nvPr>
            <p:ph sz="half" idx="4294967295"/>
          </p:nvPr>
        </p:nvSpPr>
        <p:spPr>
          <a:xfrm>
            <a:off x="457200" y="1417638"/>
            <a:ext cx="4038600" cy="4839857"/>
          </a:xfrm>
        </p:spPr>
        <p:txBody>
          <a:bodyPr>
            <a:noAutofit/>
          </a:bodyPr>
          <a:lstStyle/>
          <a:p>
            <a:pPr>
              <a:buNone/>
            </a:pPr>
            <a:r>
              <a:rPr lang="en-US" sz="2000" dirty="0" smtClean="0"/>
              <a:t>What I am </a:t>
            </a:r>
            <a:r>
              <a:rPr lang="en-US" sz="2000" dirty="0" smtClean="0">
                <a:solidFill>
                  <a:srgbClr val="FF0000"/>
                </a:solidFill>
              </a:rPr>
              <a:t>not</a:t>
            </a:r>
            <a:r>
              <a:rPr lang="en-US" sz="2000" dirty="0" smtClean="0"/>
              <a:t> suggesting….</a:t>
            </a:r>
          </a:p>
          <a:p>
            <a:pPr>
              <a:buNone/>
            </a:pPr>
            <a:endParaRPr lang="en-US" sz="2000" dirty="0" smtClean="0"/>
          </a:p>
          <a:p>
            <a:pPr>
              <a:buNone/>
            </a:pPr>
            <a:r>
              <a:rPr lang="en-US" sz="2000" dirty="0" smtClean="0"/>
              <a:t>That Walter’s film thinks the state that detonates </a:t>
            </a:r>
            <a:r>
              <a:rPr lang="en-US" sz="2000" dirty="0" smtClean="0">
                <a:solidFill>
                  <a:srgbClr val="FF0000"/>
                </a:solidFill>
              </a:rPr>
              <a:t>an atom bomb in the interest of “self defense” </a:t>
            </a:r>
            <a:r>
              <a:rPr lang="en-US" sz="2000" dirty="0" smtClean="0"/>
              <a:t>is the same as the state that relies on </a:t>
            </a:r>
            <a:r>
              <a:rPr lang="en-US" sz="2000" dirty="0" smtClean="0">
                <a:solidFill>
                  <a:srgbClr val="FF0000"/>
                </a:solidFill>
              </a:rPr>
              <a:t>death camps to “keep the peace”</a:t>
            </a:r>
            <a:r>
              <a:rPr lang="en-US" sz="2000" dirty="0" smtClean="0"/>
              <a:t>…</a:t>
            </a:r>
          </a:p>
          <a:p>
            <a:pPr>
              <a:buNone/>
            </a:pPr>
            <a:endParaRPr lang="en-US" sz="2000" dirty="0" smtClean="0"/>
          </a:p>
          <a:p>
            <a:pPr>
              <a:buNone/>
            </a:pPr>
            <a:r>
              <a:rPr lang="en-US" sz="2000" dirty="0" smtClean="0"/>
              <a:t>Nor that the film might be advocating resistance to either one of these states (although it might be…).</a:t>
            </a:r>
          </a:p>
          <a:p>
            <a:pPr>
              <a:buNone/>
            </a:pPr>
            <a:endParaRPr lang="en-US" sz="2000" dirty="0" smtClean="0"/>
          </a:p>
        </p:txBody>
      </p:sp>
      <p:sp>
        <p:nvSpPr>
          <p:cNvPr id="10" name="Content Placeholder 9"/>
          <p:cNvSpPr>
            <a:spLocks noGrp="1"/>
          </p:cNvSpPr>
          <p:nvPr>
            <p:ph sz="half" idx="4294967295"/>
          </p:nvPr>
        </p:nvSpPr>
        <p:spPr>
          <a:xfrm>
            <a:off x="4648200" y="1417638"/>
            <a:ext cx="4038600" cy="4839857"/>
          </a:xfrm>
        </p:spPr>
        <p:txBody>
          <a:bodyPr>
            <a:normAutofit fontScale="55000" lnSpcReduction="20000"/>
          </a:bodyPr>
          <a:lstStyle/>
          <a:p>
            <a:pPr>
              <a:buNone/>
            </a:pPr>
            <a:r>
              <a:rPr lang="en-US" dirty="0" smtClean="0"/>
              <a:t>But the film definitely </a:t>
            </a:r>
            <a:r>
              <a:rPr lang="en-US" dirty="0" smtClean="0">
                <a:solidFill>
                  <a:srgbClr val="FF0000"/>
                </a:solidFill>
              </a:rPr>
              <a:t>is </a:t>
            </a:r>
            <a:r>
              <a:rPr lang="en-US" dirty="0" smtClean="0"/>
              <a:t>asking its viewers to take a step back and consider the </a:t>
            </a:r>
            <a:r>
              <a:rPr lang="en-US" dirty="0" smtClean="0">
                <a:solidFill>
                  <a:srgbClr val="FF0000"/>
                </a:solidFill>
              </a:rPr>
              <a:t>different forms that state power can take</a:t>
            </a:r>
            <a:r>
              <a:rPr lang="en-US" dirty="0" smtClean="0"/>
              <a:t>…</a:t>
            </a:r>
          </a:p>
          <a:p>
            <a:pPr>
              <a:buNone/>
            </a:pPr>
            <a:endParaRPr lang="en-US" dirty="0" smtClean="0"/>
          </a:p>
          <a:p>
            <a:pPr>
              <a:buNone/>
            </a:pPr>
            <a:r>
              <a:rPr lang="en-US" dirty="0" smtClean="0"/>
              <a:t> It thus asks us as viewers to become </a:t>
            </a:r>
            <a:r>
              <a:rPr lang="en-US" dirty="0" smtClean="0">
                <a:solidFill>
                  <a:srgbClr val="FF0000"/>
                </a:solidFill>
              </a:rPr>
              <a:t>“thinking human beings” </a:t>
            </a:r>
            <a:r>
              <a:rPr lang="en-US" dirty="0" smtClean="0"/>
              <a:t>(Helene </a:t>
            </a:r>
            <a:r>
              <a:rPr lang="en-US" dirty="0" err="1" smtClean="0"/>
              <a:t>Weigel</a:t>
            </a:r>
            <a:r>
              <a:rPr lang="en-US" dirty="0" smtClean="0"/>
              <a:t>) about the (</a:t>
            </a:r>
            <a:r>
              <a:rPr lang="en-US" dirty="0" err="1" smtClean="0"/>
              <a:t>in)visibility</a:t>
            </a:r>
            <a:r>
              <a:rPr lang="en-US" dirty="0" smtClean="0"/>
              <a:t> of the state’s control over us…</a:t>
            </a:r>
          </a:p>
          <a:p>
            <a:pPr>
              <a:buNone/>
            </a:pPr>
            <a:endParaRPr lang="en-US" dirty="0" smtClean="0"/>
          </a:p>
          <a:p>
            <a:pPr>
              <a:buNone/>
            </a:pPr>
            <a:r>
              <a:rPr lang="en-US" dirty="0" smtClean="0"/>
              <a:t>When read as a film that </a:t>
            </a:r>
            <a:r>
              <a:rPr lang="en-US" dirty="0" smtClean="0">
                <a:solidFill>
                  <a:srgbClr val="FF0000"/>
                </a:solidFill>
              </a:rPr>
              <a:t>de-naturalizes the ways the state keeps control both  to the outside and within</a:t>
            </a:r>
            <a:r>
              <a:rPr lang="en-US" dirty="0" smtClean="0"/>
              <a:t>, Walter’s “Theater of War” can be read as an “epic” essay film…</a:t>
            </a:r>
            <a:br>
              <a:rPr lang="en-US" dirty="0" smtClean="0"/>
            </a:br>
            <a:r>
              <a:rPr lang="en-US" dirty="0" smtClean="0"/>
              <a:t/>
            </a:r>
            <a:br>
              <a:rPr lang="en-US" dirty="0" smtClean="0"/>
            </a:br>
            <a:r>
              <a:rPr lang="en-US" dirty="0" smtClean="0"/>
              <a:t>NB again: “Epic” here refers to Brecht’s “epic theater,” NOT to Homer’s epic, the </a:t>
            </a:r>
            <a:r>
              <a:rPr lang="en-US" u="sng" dirty="0" smtClean="0"/>
              <a:t>Iliad</a:t>
            </a:r>
            <a:br>
              <a:rPr lang="en-US" u="sng" dirty="0" smtClean="0"/>
            </a:br>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normAutofit/>
          </a:bodyPr>
          <a:lstStyle/>
          <a:p>
            <a:r>
              <a:rPr lang="en-US" sz="3200" dirty="0" smtClean="0"/>
              <a:t>Thinking vs. Feeling?</a:t>
            </a:r>
            <a:endParaRPr lang="en-US" sz="3200" dirty="0"/>
          </a:p>
        </p:txBody>
      </p:sp>
      <p:sp>
        <p:nvSpPr>
          <p:cNvPr id="4" name="Content Placeholder 3"/>
          <p:cNvSpPr>
            <a:spLocks noGrp="1"/>
          </p:cNvSpPr>
          <p:nvPr>
            <p:ph sz="half" idx="1"/>
          </p:nvPr>
        </p:nvSpPr>
        <p:spPr>
          <a:xfrm>
            <a:off x="457200" y="1143000"/>
            <a:ext cx="4038600" cy="5021249"/>
          </a:xfrm>
        </p:spPr>
        <p:txBody>
          <a:bodyPr>
            <a:normAutofit fontScale="85000" lnSpcReduction="20000"/>
          </a:bodyPr>
          <a:lstStyle/>
          <a:p>
            <a:pPr>
              <a:buNone/>
            </a:pPr>
            <a:r>
              <a:rPr lang="en-US" dirty="0" smtClean="0"/>
              <a:t>“Theater of War” also shows people </a:t>
            </a:r>
            <a:r>
              <a:rPr lang="en-US" dirty="0" smtClean="0">
                <a:solidFill>
                  <a:srgbClr val="FF0000"/>
                </a:solidFill>
              </a:rPr>
              <a:t>feeling</a:t>
            </a:r>
            <a:r>
              <a:rPr lang="en-US" dirty="0" smtClean="0"/>
              <a:t> (</a:t>
            </a:r>
            <a:r>
              <a:rPr lang="en-US" dirty="0" err="1" smtClean="0"/>
              <a:t>Streep’s</a:t>
            </a:r>
            <a:r>
              <a:rPr lang="en-US" dirty="0" smtClean="0"/>
              <a:t> final speech: “Why? Why?”)</a:t>
            </a:r>
          </a:p>
          <a:p>
            <a:pPr>
              <a:buNone/>
            </a:pPr>
            <a:r>
              <a:rPr lang="en-US" dirty="0" smtClean="0"/>
              <a:t>And it is difficult not to feel pity when we watch </a:t>
            </a:r>
            <a:r>
              <a:rPr lang="en-US" dirty="0" err="1" smtClean="0"/>
              <a:t>Streep</a:t>
            </a:r>
            <a:r>
              <a:rPr lang="en-US" dirty="0" smtClean="0"/>
              <a:t> as Mother Courage deny Swiss Cheese and sing “The Lullaby” </a:t>
            </a:r>
            <a:r>
              <a:rPr lang="en-US" dirty="0" err="1" smtClean="0">
                <a:sym typeface="Wingdings"/>
              </a:rPr>
              <a:t></a:t>
            </a:r>
            <a:endParaRPr lang="en-US" dirty="0" smtClean="0"/>
          </a:p>
          <a:p>
            <a:pPr>
              <a:buNone/>
            </a:pPr>
            <a:r>
              <a:rPr lang="en-US" dirty="0" smtClean="0"/>
              <a:t>But the film also repeatedly juxtaposes </a:t>
            </a:r>
            <a:r>
              <a:rPr lang="en-US" dirty="0" err="1" smtClean="0">
                <a:solidFill>
                  <a:srgbClr val="FF0000"/>
                </a:solidFill>
              </a:rPr>
              <a:t>Streep’s</a:t>
            </a:r>
            <a:r>
              <a:rPr lang="en-US" dirty="0" smtClean="0">
                <a:solidFill>
                  <a:srgbClr val="FF0000"/>
                </a:solidFill>
              </a:rPr>
              <a:t> feelings </a:t>
            </a:r>
            <a:r>
              <a:rPr lang="en-US" dirty="0" smtClean="0"/>
              <a:t>(on stage and off stage…) (and</a:t>
            </a:r>
            <a:r>
              <a:rPr lang="en-US" dirty="0" smtClean="0">
                <a:solidFill>
                  <a:srgbClr val="FF0000"/>
                </a:solidFill>
              </a:rPr>
              <a:t> our feelings</a:t>
            </a:r>
            <a:r>
              <a:rPr lang="en-US" dirty="0" smtClean="0"/>
              <a:t> as we respond to her acting) to </a:t>
            </a:r>
            <a:r>
              <a:rPr lang="en-US" dirty="0" smtClean="0">
                <a:solidFill>
                  <a:srgbClr val="FF0000"/>
                </a:solidFill>
              </a:rPr>
              <a:t>a welter of people whom we see </a:t>
            </a:r>
            <a:r>
              <a:rPr lang="en-US" dirty="0" smtClean="0"/>
              <a:t>thinking</a:t>
            </a:r>
            <a:r>
              <a:rPr lang="en-US" dirty="0" smtClean="0">
                <a:solidFill>
                  <a:srgbClr val="FF0000"/>
                </a:solidFill>
              </a:rPr>
              <a:t> </a:t>
            </a:r>
            <a:r>
              <a:rPr lang="en-US" i="1" dirty="0" smtClean="0">
                <a:solidFill>
                  <a:srgbClr val="FF0000"/>
                </a:solidFill>
              </a:rPr>
              <a:t>in the film</a:t>
            </a:r>
            <a:r>
              <a:rPr lang="en-US" dirty="0" smtClean="0"/>
              <a:t>…</a:t>
            </a:r>
            <a:endParaRPr lang="en-US" dirty="0"/>
          </a:p>
        </p:txBody>
      </p:sp>
      <p:pic>
        <p:nvPicPr>
          <p:cNvPr id="6" name="Content Placeholder 5" descr="Screen Shot 2013-11-03 at 12.34.08 PM.png"/>
          <p:cNvPicPr>
            <a:picLocks noGrp="1" noChangeAspect="1"/>
          </p:cNvPicPr>
          <p:nvPr>
            <p:ph sz="half" idx="2"/>
          </p:nvPr>
        </p:nvPicPr>
        <p:blipFill>
          <a:blip r:embed="rId2"/>
          <a:srcRect l="3895" t="9990" r="30713" b="33374"/>
          <a:stretch>
            <a:fillRect/>
          </a:stretch>
        </p:blipFill>
        <p:spPr>
          <a:xfrm>
            <a:off x="4971143" y="1417638"/>
            <a:ext cx="3715657" cy="2011362"/>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descr="Screen Shot 2013-11-03 at 12.33.50 PM.png"/>
          <p:cNvPicPr>
            <a:picLocks noChangeAspect="1"/>
          </p:cNvPicPr>
          <p:nvPr/>
        </p:nvPicPr>
        <p:blipFill>
          <a:blip r:embed="rId3"/>
          <a:srcRect l="3865" t="7712" r="28793" b="28576"/>
          <a:stretch>
            <a:fillRect/>
          </a:stretch>
        </p:blipFill>
        <p:spPr>
          <a:xfrm>
            <a:off x="4971143" y="3967165"/>
            <a:ext cx="3715657" cy="2197084"/>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5729" y="274638"/>
            <a:ext cx="8229600" cy="1143000"/>
          </a:xfrm>
        </p:spPr>
        <p:txBody>
          <a:bodyPr>
            <a:noAutofit/>
          </a:bodyPr>
          <a:lstStyle/>
          <a:p>
            <a:r>
              <a:rPr lang="en-US" sz="2000" dirty="0" smtClean="0"/>
              <a:t>Thinking </a:t>
            </a:r>
            <a:r>
              <a:rPr lang="en-US" sz="2000" i="1" dirty="0" smtClean="0"/>
              <a:t>in the Film</a:t>
            </a:r>
            <a:r>
              <a:rPr lang="en-US" sz="2000" dirty="0" smtClean="0"/>
              <a:t>, “Theater of War” vs.</a:t>
            </a:r>
            <a:br>
              <a:rPr lang="en-US" sz="2000" dirty="0" smtClean="0"/>
            </a:br>
            <a:r>
              <a:rPr lang="en-US" sz="2000" dirty="0" smtClean="0"/>
              <a:t>the Thinking </a:t>
            </a:r>
            <a:r>
              <a:rPr lang="en-US" sz="2000" i="1" dirty="0" smtClean="0"/>
              <a:t>of the Film</a:t>
            </a:r>
            <a:r>
              <a:rPr lang="en-US" sz="2000" dirty="0" smtClean="0"/>
              <a:t>, “Theater of War” /</a:t>
            </a:r>
            <a:br>
              <a:rPr lang="en-US" sz="2000" dirty="0" smtClean="0"/>
            </a:br>
            <a:r>
              <a:rPr lang="en-US" sz="2000" dirty="0" smtClean="0"/>
              <a:t>Whose History and the Question of Talking Heads </a:t>
            </a:r>
            <a:endParaRPr lang="en-US" sz="2000" dirty="0"/>
          </a:p>
        </p:txBody>
      </p:sp>
      <p:sp>
        <p:nvSpPr>
          <p:cNvPr id="13" name="Content Placeholder 12"/>
          <p:cNvSpPr>
            <a:spLocks noGrp="1"/>
          </p:cNvSpPr>
          <p:nvPr>
            <p:ph sz="half" idx="1"/>
          </p:nvPr>
        </p:nvSpPr>
        <p:spPr>
          <a:xfrm>
            <a:off x="256429" y="274638"/>
            <a:ext cx="3646754" cy="4525963"/>
          </a:xfrm>
        </p:spPr>
        <p:txBody>
          <a:bodyPr>
            <a:noAutofit/>
          </a:bodyPr>
          <a:lstStyle/>
          <a:p>
            <a:pPr>
              <a:buNone/>
            </a:pPr>
            <a:r>
              <a:rPr lang="en-US" sz="1600" dirty="0" smtClean="0"/>
              <a:t>In Walter’s film, there are lots of </a:t>
            </a:r>
            <a:r>
              <a:rPr lang="en-US" sz="1600" dirty="0" smtClean="0">
                <a:solidFill>
                  <a:srgbClr val="FF0000"/>
                </a:solidFill>
              </a:rPr>
              <a:t>“talking heads” / the “witnesses” </a:t>
            </a:r>
            <a:r>
              <a:rPr lang="en-US" sz="1600" dirty="0" smtClean="0">
                <a:solidFill>
                  <a:srgbClr val="FFFFFF"/>
                </a:solidFill>
              </a:rPr>
              <a:t>who “think out loud” about Brecht and his play (both the 1949 and the 2006 production)…</a:t>
            </a:r>
          </a:p>
          <a:p>
            <a:pPr>
              <a:buNone/>
            </a:pPr>
            <a:endParaRPr lang="en-US" sz="1600" dirty="0" smtClean="0"/>
          </a:p>
          <a:p>
            <a:pPr>
              <a:buNone/>
            </a:pPr>
            <a:r>
              <a:rPr lang="en-US" sz="1600" dirty="0" smtClean="0"/>
              <a:t>By juxtaposing these “talking heads” to one another, Walter asks us to think about </a:t>
            </a:r>
            <a:r>
              <a:rPr lang="en-US" sz="1600" dirty="0" smtClean="0">
                <a:solidFill>
                  <a:srgbClr val="FF0000"/>
                </a:solidFill>
              </a:rPr>
              <a:t>what kind of “authority” each of these individuals has to tell his or her version of the “story” of Brecht and his play</a:t>
            </a:r>
            <a:r>
              <a:rPr lang="en-US" sz="1600" dirty="0" smtClean="0"/>
              <a:t> AND OF THE TWO PRODUCTIONS!</a:t>
            </a:r>
          </a:p>
          <a:p>
            <a:pPr>
              <a:buNone/>
            </a:pPr>
            <a:endParaRPr lang="en-US" sz="1600" dirty="0" smtClean="0"/>
          </a:p>
          <a:p>
            <a:pPr>
              <a:buNone/>
            </a:pPr>
            <a:r>
              <a:rPr lang="en-US" sz="1600" dirty="0" smtClean="0">
                <a:solidFill>
                  <a:srgbClr val="FF0000"/>
                </a:solidFill>
              </a:rPr>
              <a:t>The “Witnesses”</a:t>
            </a:r>
            <a:r>
              <a:rPr lang="en-US" sz="1600" dirty="0" smtClean="0"/>
              <a:t>: Oskar Eustis: Artistic Director / NY Public Theater / </a:t>
            </a:r>
            <a:r>
              <a:rPr lang="en-US" sz="1600" dirty="0" smtClean="0">
                <a:solidFill>
                  <a:srgbClr val="FF0000"/>
                </a:solidFill>
              </a:rPr>
              <a:t>Tony Kushner: Playwright / </a:t>
            </a:r>
            <a:r>
              <a:rPr lang="en-US" sz="1600" dirty="0" smtClean="0"/>
              <a:t>George C. Wolfe: Stage Director / Jay Cantor: Professor and novelist / </a:t>
            </a:r>
            <a:r>
              <a:rPr lang="en-US" sz="1600" dirty="0" smtClean="0">
                <a:solidFill>
                  <a:srgbClr val="FF0000"/>
                </a:solidFill>
              </a:rPr>
              <a:t>Carl Weber: Brecht collaborator / “Historical witness” / </a:t>
            </a:r>
            <a:r>
              <a:rPr lang="en-US" sz="1600" dirty="0" smtClean="0"/>
              <a:t>Meryl </a:t>
            </a:r>
            <a:r>
              <a:rPr lang="en-US" sz="1600" dirty="0" err="1" smtClean="0"/>
              <a:t>Streep</a:t>
            </a:r>
            <a:r>
              <a:rPr lang="en-US" sz="1600" dirty="0" smtClean="0"/>
              <a:t>: Actress / Marina </a:t>
            </a:r>
            <a:r>
              <a:rPr lang="en-US" sz="1600" dirty="0" err="1" smtClean="0"/>
              <a:t>Draghici</a:t>
            </a:r>
            <a:r>
              <a:rPr lang="en-US" sz="1600" dirty="0" smtClean="0"/>
              <a:t>: Costume Designer / Jeanine </a:t>
            </a:r>
            <a:r>
              <a:rPr lang="en-US" sz="1600" dirty="0" err="1" smtClean="0"/>
              <a:t>Tesori</a:t>
            </a:r>
            <a:r>
              <a:rPr lang="en-US" sz="1600" dirty="0" smtClean="0"/>
              <a:t>: Composer</a:t>
            </a:r>
          </a:p>
          <a:p>
            <a:pPr>
              <a:buNone/>
            </a:pPr>
            <a:endParaRPr lang="en-US" sz="1800" dirty="0"/>
          </a:p>
        </p:txBody>
      </p:sp>
      <p:pic>
        <p:nvPicPr>
          <p:cNvPr id="15" name="Content Placeholder 6" descr="Screen Shot 2013-05-27 at 9.28.31 PM.png"/>
          <p:cNvPicPr>
            <a:picLocks noChangeAspect="1"/>
          </p:cNvPicPr>
          <p:nvPr/>
        </p:nvPicPr>
        <p:blipFill>
          <a:blip r:embed="rId2"/>
          <a:srcRect t="5629" r="24528" b="21918"/>
          <a:stretch>
            <a:fillRect/>
          </a:stretch>
        </p:blipFill>
        <p:spPr>
          <a:xfrm>
            <a:off x="4534248" y="1925097"/>
            <a:ext cx="3848307" cy="21165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Content Placeholder 19" descr="Screen Shot 2013-11-02 at 10.39.32 PM.png"/>
          <p:cNvPicPr>
            <a:picLocks noGrp="1" noChangeAspect="1"/>
          </p:cNvPicPr>
          <p:nvPr>
            <p:ph sz="half" idx="2"/>
          </p:nvPr>
        </p:nvPicPr>
        <p:blipFill>
          <a:blip r:embed="rId3"/>
          <a:srcRect l="9434" t="4508" r="29877" b="39673"/>
          <a:stretch>
            <a:fillRect/>
          </a:stretch>
        </p:blipFill>
        <p:spPr>
          <a:xfrm>
            <a:off x="4534248" y="4290334"/>
            <a:ext cx="3874213" cy="2270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7" name="Content Placeholder 6"/>
          <p:cNvSpPr>
            <a:spLocks noGrp="1"/>
          </p:cNvSpPr>
          <p:nvPr>
            <p:ph idx="1"/>
          </p:nvPr>
        </p:nvSpPr>
        <p:spPr/>
        <p:txBody>
          <a:bodyPr>
            <a:normAutofit fontScale="85000" lnSpcReduction="20000"/>
          </a:bodyPr>
          <a:lstStyle/>
          <a:p>
            <a:pPr>
              <a:buNone/>
            </a:pPr>
            <a:r>
              <a:rPr lang="en-US" dirty="0" smtClean="0">
                <a:solidFill>
                  <a:srgbClr val="FF0000"/>
                </a:solidFill>
              </a:rPr>
              <a:t>MY (SECOND) THESIS</a:t>
            </a:r>
            <a:r>
              <a:rPr lang="en-US" dirty="0" smtClean="0"/>
              <a:t>: The </a:t>
            </a:r>
            <a:r>
              <a:rPr lang="en-US" dirty="0" smtClean="0">
                <a:solidFill>
                  <a:srgbClr val="FF0000"/>
                </a:solidFill>
              </a:rPr>
              <a:t>proliferation of “talking heads” </a:t>
            </a:r>
            <a:r>
              <a:rPr lang="en-US" dirty="0" smtClean="0"/>
              <a:t>and – through them – </a:t>
            </a:r>
            <a:r>
              <a:rPr lang="en-US" dirty="0" smtClean="0">
                <a:solidFill>
                  <a:srgbClr val="FF0000"/>
                </a:solidFill>
              </a:rPr>
              <a:t>the proliferation of versions of Brecht and his play</a:t>
            </a:r>
            <a:r>
              <a:rPr lang="en-US" dirty="0" smtClean="0"/>
              <a:t> suggest that the film itself is “thinking through” what the “truth” of Brecht’s play might be from a number of </a:t>
            </a:r>
            <a:r>
              <a:rPr lang="en-US" dirty="0" smtClean="0">
                <a:solidFill>
                  <a:srgbClr val="FF0000"/>
                </a:solidFill>
              </a:rPr>
              <a:t>different points of view</a:t>
            </a:r>
            <a:r>
              <a:rPr lang="en-US" dirty="0" smtClean="0"/>
              <a:t>…</a:t>
            </a:r>
          </a:p>
          <a:p>
            <a:endParaRPr lang="en-US" dirty="0" smtClean="0"/>
          </a:p>
          <a:p>
            <a:pPr>
              <a:buNone/>
            </a:pPr>
            <a:r>
              <a:rPr lang="en-US" dirty="0" smtClean="0"/>
              <a:t>Remember…</a:t>
            </a:r>
          </a:p>
          <a:p>
            <a:pPr>
              <a:buNone/>
            </a:pPr>
            <a:endParaRPr lang="en-US" dirty="0" smtClean="0"/>
          </a:p>
          <a:p>
            <a:pPr>
              <a:buNone/>
            </a:pPr>
            <a:r>
              <a:rPr lang="en-US" dirty="0" smtClean="0"/>
              <a:t>The Essay Film “tries to </a:t>
            </a:r>
            <a:r>
              <a:rPr lang="en-US" dirty="0" smtClean="0">
                <a:solidFill>
                  <a:srgbClr val="FF0000"/>
                </a:solidFill>
              </a:rPr>
              <a:t>multiply the entries</a:t>
            </a:r>
            <a:r>
              <a:rPr lang="en-US" dirty="0" smtClean="0"/>
              <a:t>…into the material it has elected” </a:t>
            </a:r>
          </a:p>
          <a:p>
            <a:pPr>
              <a:buNone/>
            </a:pPr>
            <a:r>
              <a:rPr lang="en-US" dirty="0" smtClean="0"/>
              <a:t>							 - Jean-Pierre </a:t>
            </a:r>
            <a:r>
              <a:rPr lang="en-US" dirty="0" err="1" smtClean="0"/>
              <a:t>Gorin</a:t>
            </a:r>
            <a:endParaRPr lang="en-US" dirty="0" smtClean="0"/>
          </a:p>
          <a:p>
            <a:endParaRPr lang="en-US" dirty="0" smtClean="0"/>
          </a:p>
          <a:p>
            <a:endParaRPr lang="en-US" dirty="0" smtClean="0"/>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019" y="457200"/>
            <a:ext cx="8229600" cy="1143000"/>
          </a:xfrm>
        </p:spPr>
        <p:txBody>
          <a:bodyPr>
            <a:noAutofit/>
          </a:bodyPr>
          <a:lstStyle/>
          <a:p>
            <a:r>
              <a:rPr lang="en-US" sz="2400" dirty="0" smtClean="0"/>
              <a:t>How Many “Entries”? </a:t>
            </a:r>
            <a:br>
              <a:rPr lang="en-US" sz="2400" dirty="0" smtClean="0"/>
            </a:br>
            <a:r>
              <a:rPr lang="en-US" sz="2400" dirty="0" smtClean="0"/>
              <a:t>How many truths…?</a:t>
            </a:r>
            <a:br>
              <a:rPr lang="en-US" sz="2400" dirty="0" smtClean="0"/>
            </a:br>
            <a:r>
              <a:rPr lang="en-US" sz="2400" dirty="0" smtClean="0"/>
              <a:t>#1: “Truth” in Black-and-White</a:t>
            </a:r>
            <a:br>
              <a:rPr lang="en-US" sz="2400" dirty="0" smtClean="0"/>
            </a:br>
            <a:endParaRPr lang="en-US" sz="2400" dirty="0"/>
          </a:p>
        </p:txBody>
      </p:sp>
      <p:sp>
        <p:nvSpPr>
          <p:cNvPr id="3" name="Content Placeholder 2"/>
          <p:cNvSpPr>
            <a:spLocks noGrp="1"/>
          </p:cNvSpPr>
          <p:nvPr>
            <p:ph sz="half" idx="1"/>
          </p:nvPr>
        </p:nvSpPr>
        <p:spPr>
          <a:xfrm>
            <a:off x="315140" y="457200"/>
            <a:ext cx="4038600" cy="6400800"/>
          </a:xfrm>
        </p:spPr>
        <p:txBody>
          <a:bodyPr>
            <a:normAutofit fontScale="62500" lnSpcReduction="20000"/>
          </a:bodyPr>
          <a:lstStyle/>
          <a:p>
            <a:pPr>
              <a:buNone/>
            </a:pPr>
            <a:r>
              <a:rPr lang="en-US" dirty="0"/>
              <a:t>I</a:t>
            </a:r>
            <a:r>
              <a:rPr lang="en-US" dirty="0" smtClean="0"/>
              <a:t>s the </a:t>
            </a:r>
            <a:r>
              <a:rPr lang="en-US" dirty="0" smtClean="0">
                <a:solidFill>
                  <a:srgbClr val="FF0000"/>
                </a:solidFill>
              </a:rPr>
              <a:t>“truth” </a:t>
            </a:r>
            <a:r>
              <a:rPr lang="en-US" dirty="0" smtClean="0"/>
              <a:t>of the play </a:t>
            </a:r>
            <a:r>
              <a:rPr lang="en-US" dirty="0" smtClean="0">
                <a:solidFill>
                  <a:srgbClr val="FF0000"/>
                </a:solidFill>
              </a:rPr>
              <a:t>its historical origin – and Brecht’s “intention”</a:t>
            </a:r>
            <a:r>
              <a:rPr lang="en-US" dirty="0" smtClean="0"/>
              <a:t>?</a:t>
            </a:r>
          </a:p>
          <a:p>
            <a:pPr>
              <a:buNone/>
            </a:pPr>
            <a:endParaRPr lang="en-US" dirty="0" smtClean="0"/>
          </a:p>
          <a:p>
            <a:pPr>
              <a:buNone/>
            </a:pPr>
            <a:r>
              <a:rPr lang="en-US" dirty="0" smtClean="0"/>
              <a:t>As this (complex) origin is visible in the historical war footage / post-1945 Berlin / the 1949 production / the Brecht family’s “home movies” / the HUAC hearings…</a:t>
            </a:r>
          </a:p>
          <a:p>
            <a:pPr>
              <a:buNone/>
            </a:pPr>
            <a:endParaRPr lang="en-US" dirty="0" smtClean="0"/>
          </a:p>
          <a:p>
            <a:pPr>
              <a:buNone/>
            </a:pPr>
            <a:r>
              <a:rPr lang="en-US" dirty="0" smtClean="0"/>
              <a:t>When the “talking heads” are filmed primarily in black-and-white, </a:t>
            </a:r>
            <a:r>
              <a:rPr lang="en-US" dirty="0" smtClean="0">
                <a:solidFill>
                  <a:srgbClr val="FF0000"/>
                </a:solidFill>
              </a:rPr>
              <a:t>they appear to be channeling these “origins”...</a:t>
            </a:r>
          </a:p>
          <a:p>
            <a:pPr>
              <a:buNone/>
            </a:pPr>
            <a:r>
              <a:rPr lang="en-US" dirty="0" smtClean="0"/>
              <a:t>The authority of the ‘modern’ “talking heads”</a:t>
            </a:r>
            <a:r>
              <a:rPr lang="en-US" dirty="0" smtClean="0">
                <a:solidFill>
                  <a:srgbClr val="FF0000"/>
                </a:solidFill>
              </a:rPr>
              <a:t> appears to be enhanced </a:t>
            </a:r>
            <a:r>
              <a:rPr lang="en-US" dirty="0" smtClean="0"/>
              <a:t>and their statements </a:t>
            </a:r>
            <a:r>
              <a:rPr lang="en-US" dirty="0" smtClean="0">
                <a:solidFill>
                  <a:srgbClr val="FF0000"/>
                </a:solidFill>
              </a:rPr>
              <a:t>appear to become more “authentic”/ “truer” </a:t>
            </a:r>
            <a:r>
              <a:rPr lang="en-US" dirty="0" smtClean="0"/>
              <a:t>by being filmed in </a:t>
            </a:r>
            <a:r>
              <a:rPr lang="en-US" dirty="0" smtClean="0">
                <a:solidFill>
                  <a:srgbClr val="FF0000"/>
                </a:solidFill>
              </a:rPr>
              <a:t>black-and-white…</a:t>
            </a:r>
          </a:p>
          <a:p>
            <a:pPr>
              <a:buNone/>
            </a:pPr>
            <a:endParaRPr lang="en-US" dirty="0" smtClean="0">
              <a:solidFill>
                <a:srgbClr val="FF0000"/>
              </a:solidFill>
            </a:endParaRPr>
          </a:p>
          <a:p>
            <a:pPr>
              <a:buNone/>
            </a:pPr>
            <a:r>
              <a:rPr lang="en-US" dirty="0" smtClean="0"/>
              <a:t>But the juxtaposition may also allow us to compare them (the ‘moderns’) to their “originals” as cultural workers </a:t>
            </a:r>
            <a:r>
              <a:rPr lang="en-US" dirty="0" smtClean="0">
                <a:solidFill>
                  <a:srgbClr val="FF0000"/>
                </a:solidFill>
              </a:rPr>
              <a:t>and as “feeling” vs. “thinking human beings”…</a:t>
            </a:r>
            <a:endParaRPr lang="en-US" dirty="0">
              <a:solidFill>
                <a:srgbClr val="FF0000"/>
              </a:solidFill>
            </a:endParaRPr>
          </a:p>
        </p:txBody>
      </p:sp>
      <p:sp>
        <p:nvSpPr>
          <p:cNvPr id="10" name="Content Placeholder 9"/>
          <p:cNvSpPr>
            <a:spLocks noGrp="1"/>
          </p:cNvSpPr>
          <p:nvPr>
            <p:ph sz="half" idx="2"/>
          </p:nvPr>
        </p:nvSpPr>
        <p:spPr/>
        <p:txBody>
          <a:bodyPr>
            <a:normAutofit fontScale="62500" lnSpcReduction="20000"/>
          </a:bodyPr>
          <a:lstStyle/>
          <a:p>
            <a:endParaRPr lang="en-US"/>
          </a:p>
        </p:txBody>
      </p:sp>
      <p:pic>
        <p:nvPicPr>
          <p:cNvPr id="8" name="Content Placeholder 4" descr="Screen Shot 2013-05-27 at 9.23.04 PM.png"/>
          <p:cNvPicPr>
            <a:picLocks noChangeAspect="1"/>
          </p:cNvPicPr>
          <p:nvPr/>
        </p:nvPicPr>
        <p:blipFill>
          <a:blip r:embed="rId2"/>
          <a:srcRect l="8962" t="5629" r="15094" b="18900"/>
          <a:stretch>
            <a:fillRect/>
          </a:stretch>
        </p:blipFill>
        <p:spPr>
          <a:xfrm>
            <a:off x="4815968" y="1600200"/>
            <a:ext cx="3589084" cy="2028613"/>
          </a:xfrm>
          <a:prstGeom prst="rect">
            <a:avLst/>
          </a:prstGeom>
        </p:spPr>
      </p:pic>
      <p:pic>
        <p:nvPicPr>
          <p:cNvPr id="9" name="Picture 8" descr="Screen Shot 2013-05-27 at 9.29.46 PM.png"/>
          <p:cNvPicPr>
            <a:picLocks noChangeAspect="1"/>
          </p:cNvPicPr>
          <p:nvPr/>
        </p:nvPicPr>
        <p:blipFill>
          <a:blip r:embed="rId3"/>
          <a:srcRect l="3160" t="6028" r="15174" b="17972"/>
          <a:stretch>
            <a:fillRect/>
          </a:stretch>
        </p:blipFill>
        <p:spPr>
          <a:xfrm>
            <a:off x="4815968" y="3744321"/>
            <a:ext cx="3581400" cy="2083059"/>
          </a:xfrm>
          <a:prstGeom prst="rect">
            <a:avLst/>
          </a:prstGeom>
        </p:spPr>
      </p:pic>
      <p:sp>
        <p:nvSpPr>
          <p:cNvPr id="11" name="TextBox 10"/>
          <p:cNvSpPr txBox="1"/>
          <p:nvPr/>
        </p:nvSpPr>
        <p:spPr>
          <a:xfrm>
            <a:off x="4353740" y="5840656"/>
            <a:ext cx="4219124" cy="584776"/>
          </a:xfrm>
          <a:prstGeom prst="rect">
            <a:avLst/>
          </a:prstGeom>
          <a:noFill/>
        </p:spPr>
        <p:txBody>
          <a:bodyPr wrap="none" rtlCol="0">
            <a:spAutoFit/>
          </a:bodyPr>
          <a:lstStyle/>
          <a:p>
            <a:r>
              <a:rPr lang="en-US" sz="1600" dirty="0" smtClean="0"/>
              <a:t>Two Mother </a:t>
            </a:r>
            <a:r>
              <a:rPr lang="en-US" sz="1600" dirty="0" err="1" smtClean="0"/>
              <a:t>Courages</a:t>
            </a:r>
            <a:r>
              <a:rPr lang="en-US" sz="1600" dirty="0" smtClean="0"/>
              <a:t> / Two amazing actresses /</a:t>
            </a:r>
          </a:p>
          <a:p>
            <a:r>
              <a:rPr lang="en-US" sz="1600" dirty="0" err="1" smtClean="0"/>
              <a:t>Weigel’s</a:t>
            </a:r>
            <a:r>
              <a:rPr lang="en-US" sz="1600" dirty="0" smtClean="0"/>
              <a:t> activism / </a:t>
            </a:r>
            <a:r>
              <a:rPr lang="en-US" sz="1600" dirty="0" err="1" smtClean="0"/>
              <a:t>Streep’s</a:t>
            </a:r>
            <a:r>
              <a:rPr lang="en-US" sz="1600" dirty="0" smtClean="0"/>
              <a:t> pathos…   </a:t>
            </a:r>
            <a:endParaRPr lang="en-US"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p:cNvSpPr>
            <a:spLocks noGrp="1"/>
          </p:cNvSpPr>
          <p:nvPr>
            <p:ph type="title"/>
          </p:nvPr>
        </p:nvSpPr>
        <p:spPr>
          <a:xfrm>
            <a:off x="177067" y="274638"/>
            <a:ext cx="8229600" cy="1143000"/>
          </a:xfrm>
        </p:spPr>
        <p:txBody>
          <a:bodyPr>
            <a:normAutofit/>
          </a:bodyPr>
          <a:lstStyle/>
          <a:p>
            <a:r>
              <a:rPr lang="en-US" sz="2000" dirty="0" smtClean="0"/>
              <a:t>More doubles / the playwrights (Brecht and Kushner) / the directors (Brecht and Wolfe) </a:t>
            </a:r>
            <a:r>
              <a:rPr lang="en-US" sz="2000" dirty="0" err="1" smtClean="0">
                <a:sym typeface="Wingdings"/>
              </a:rPr>
              <a:t></a:t>
            </a:r>
            <a:r>
              <a:rPr lang="en-US" sz="2000" dirty="0" smtClean="0">
                <a:sym typeface="Wingdings"/>
              </a:rPr>
              <a:t> </a:t>
            </a:r>
            <a:r>
              <a:rPr lang="en-US" sz="2000" dirty="0" smtClean="0">
                <a:solidFill>
                  <a:srgbClr val="FF0000"/>
                </a:solidFill>
                <a:sym typeface="Wingdings"/>
              </a:rPr>
              <a:t>Are the ‘moderns’ doing the same kind of “cultural work” that their “</a:t>
            </a:r>
            <a:r>
              <a:rPr lang="en-US" sz="2000" dirty="0" err="1" smtClean="0">
                <a:solidFill>
                  <a:srgbClr val="FF0000"/>
                </a:solidFill>
                <a:sym typeface="Wingdings"/>
              </a:rPr>
              <a:t>original(s</a:t>
            </a:r>
            <a:r>
              <a:rPr lang="en-US" sz="2000" dirty="0" smtClean="0">
                <a:solidFill>
                  <a:srgbClr val="FF0000"/>
                </a:solidFill>
                <a:sym typeface="Wingdings"/>
              </a:rPr>
              <a:t>)” did</a:t>
            </a:r>
            <a:r>
              <a:rPr lang="en-US" sz="2000" dirty="0" smtClean="0">
                <a:sym typeface="Wingdings"/>
              </a:rPr>
              <a:t>?</a:t>
            </a:r>
            <a:endParaRPr lang="en-US" sz="2000" dirty="0"/>
          </a:p>
        </p:txBody>
      </p:sp>
      <p:pic>
        <p:nvPicPr>
          <p:cNvPr id="7" name="Content Placeholder 6" descr="Screen Shot 2013-05-27 at 9.28.31 PM.png"/>
          <p:cNvPicPr>
            <a:picLocks noGrp="1" noChangeAspect="1"/>
          </p:cNvPicPr>
          <p:nvPr>
            <p:ph sz="half" idx="1"/>
          </p:nvPr>
        </p:nvPicPr>
        <p:blipFill>
          <a:blip r:embed="rId2"/>
          <a:srcRect t="6443" r="26495" b="27714"/>
          <a:stretch>
            <a:fillRect/>
          </a:stretch>
        </p:blipFill>
        <p:spPr>
          <a:xfrm>
            <a:off x="457200" y="1699327"/>
            <a:ext cx="3552032" cy="1988636"/>
          </a:xfrm>
        </p:spPr>
      </p:pic>
      <p:pic>
        <p:nvPicPr>
          <p:cNvPr id="19" name="Content Placeholder 18" descr="Screen Shot 2013-11-02 at 10.36.26 PM.png"/>
          <p:cNvPicPr>
            <a:picLocks noGrp="1" noChangeAspect="1"/>
          </p:cNvPicPr>
          <p:nvPr>
            <p:ph sz="half" idx="2"/>
          </p:nvPr>
        </p:nvPicPr>
        <p:blipFill>
          <a:blip r:embed="rId3"/>
          <a:srcRect l="15722" t="5629" r="6038" b="17367"/>
          <a:stretch>
            <a:fillRect/>
          </a:stretch>
        </p:blipFill>
        <p:spPr>
          <a:xfrm>
            <a:off x="4964023" y="1417638"/>
            <a:ext cx="3442644" cy="2117635"/>
          </a:xfrm>
        </p:spPr>
      </p:pic>
      <p:pic>
        <p:nvPicPr>
          <p:cNvPr id="15" name="Picture 14"/>
          <p:cNvPicPr>
            <a:picLocks noChangeAspect="1"/>
          </p:cNvPicPr>
          <p:nvPr/>
        </p:nvPicPr>
        <p:blipFill>
          <a:blip r:embed="rId4"/>
          <a:srcRect b="12745"/>
          <a:stretch>
            <a:fillRect/>
          </a:stretch>
        </p:blipFill>
        <p:spPr>
          <a:xfrm>
            <a:off x="693058" y="3875269"/>
            <a:ext cx="3552032" cy="2270945"/>
          </a:xfrm>
          <a:prstGeom prst="rect">
            <a:avLst/>
          </a:prstGeom>
        </p:spPr>
      </p:pic>
      <p:pic>
        <p:nvPicPr>
          <p:cNvPr id="8" name="Picture 7" descr="Screen Shot 2013-11-04 at 10.04.18 PM.png"/>
          <p:cNvPicPr>
            <a:picLocks noChangeAspect="1"/>
          </p:cNvPicPr>
          <p:nvPr/>
        </p:nvPicPr>
        <p:blipFill>
          <a:blip r:embed="rId5"/>
          <a:srcRect l="9127" t="6190" r="8064" b="18254"/>
          <a:stretch>
            <a:fillRect/>
          </a:stretch>
        </p:blipFill>
        <p:spPr>
          <a:xfrm>
            <a:off x="4964023" y="4062833"/>
            <a:ext cx="3653443" cy="208338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rmAutofit fontScale="90000"/>
          </a:bodyPr>
          <a:lstStyle/>
          <a:p>
            <a:r>
              <a:rPr lang="en-US" sz="2400" dirty="0" smtClean="0"/>
              <a:t>NB: There are also other forms of (both literal and figurative) black-and-white representation in “Theater of War” / Barbara Brecht-</a:t>
            </a:r>
            <a:r>
              <a:rPr lang="en-US" sz="2400" dirty="0" err="1" smtClean="0"/>
              <a:t>Schall’s</a:t>
            </a:r>
            <a:r>
              <a:rPr lang="en-US" sz="2400" dirty="0" smtClean="0"/>
              <a:t> </a:t>
            </a:r>
            <a:r>
              <a:rPr lang="en-US" sz="2400" dirty="0" err="1" smtClean="0"/>
              <a:t>Bertolt</a:t>
            </a:r>
            <a:r>
              <a:rPr lang="en-US" sz="2400" dirty="0" smtClean="0"/>
              <a:t> Brecht</a:t>
            </a:r>
            <a:endParaRPr lang="en-US" sz="2400" dirty="0"/>
          </a:p>
        </p:txBody>
      </p:sp>
      <p:pic>
        <p:nvPicPr>
          <p:cNvPr id="12" name="Content Placeholder 11" descr="Screen Shot 2013-11-02 at 10.51.02 PM.png"/>
          <p:cNvPicPr>
            <a:picLocks noGrp="1" noChangeAspect="1"/>
          </p:cNvPicPr>
          <p:nvPr>
            <p:ph sz="half" idx="1"/>
          </p:nvPr>
        </p:nvPicPr>
        <p:blipFill>
          <a:blip r:embed="rId2"/>
          <a:srcRect l="7226" t="8516" r="31734" b="34513"/>
          <a:stretch>
            <a:fillRect/>
          </a:stretch>
        </p:blipFill>
        <p:spPr>
          <a:xfrm>
            <a:off x="5138451" y="1867392"/>
            <a:ext cx="3553386" cy="2072807"/>
          </a:xfrm>
        </p:spPr>
      </p:pic>
      <p:sp>
        <p:nvSpPr>
          <p:cNvPr id="3" name="Content Placeholder 2"/>
          <p:cNvSpPr>
            <a:spLocks noGrp="1"/>
          </p:cNvSpPr>
          <p:nvPr>
            <p:ph sz="half" idx="2"/>
          </p:nvPr>
        </p:nvSpPr>
        <p:spPr>
          <a:xfrm>
            <a:off x="457200" y="1526715"/>
            <a:ext cx="4038600" cy="5080113"/>
          </a:xfrm>
        </p:spPr>
        <p:txBody>
          <a:bodyPr>
            <a:normAutofit fontScale="62500" lnSpcReduction="20000"/>
          </a:bodyPr>
          <a:lstStyle/>
          <a:p>
            <a:pPr>
              <a:buNone/>
            </a:pPr>
            <a:r>
              <a:rPr lang="en-US" dirty="0" smtClean="0"/>
              <a:t>Barbara Brecht-</a:t>
            </a:r>
            <a:r>
              <a:rPr lang="en-US" dirty="0" err="1" smtClean="0"/>
              <a:t>Schall’s</a:t>
            </a:r>
            <a:r>
              <a:rPr lang="en-US" dirty="0" smtClean="0"/>
              <a:t> account of her father, her mother, and their lives is pretty one-sided…</a:t>
            </a:r>
          </a:p>
          <a:p>
            <a:pPr>
              <a:buNone/>
            </a:pPr>
            <a:r>
              <a:rPr lang="en-US" dirty="0" smtClean="0"/>
              <a:t>No Elisabeth Hauptmann or </a:t>
            </a:r>
            <a:r>
              <a:rPr lang="en-US" dirty="0" err="1" smtClean="0"/>
              <a:t>Margarete</a:t>
            </a:r>
            <a:r>
              <a:rPr lang="en-US" dirty="0" smtClean="0"/>
              <a:t> </a:t>
            </a:r>
            <a:r>
              <a:rPr lang="en-US" dirty="0" err="1" smtClean="0"/>
              <a:t>Steffin</a:t>
            </a:r>
            <a:r>
              <a:rPr lang="en-US" dirty="0" smtClean="0"/>
              <a:t>, for example..</a:t>
            </a:r>
          </a:p>
          <a:p>
            <a:pPr>
              <a:buNone/>
            </a:pPr>
            <a:r>
              <a:rPr lang="en-US" dirty="0" smtClean="0"/>
              <a:t>No 1953 editorial endorsing the crackdown of the East German state on the workers…</a:t>
            </a:r>
          </a:p>
          <a:p>
            <a:pPr>
              <a:buNone/>
            </a:pPr>
            <a:r>
              <a:rPr lang="en-US" dirty="0" smtClean="0"/>
              <a:t>No “borrowings” or “plagiarism”…</a:t>
            </a:r>
          </a:p>
          <a:p>
            <a:pPr>
              <a:buNone/>
            </a:pPr>
            <a:r>
              <a:rPr lang="en-US" dirty="0" smtClean="0"/>
              <a:t>Such a re-presentation is to be expected when a daughter is talking about her father…</a:t>
            </a:r>
          </a:p>
          <a:p>
            <a:pPr>
              <a:buNone/>
            </a:pPr>
            <a:r>
              <a:rPr lang="en-US" dirty="0" smtClean="0"/>
              <a:t>But we know better!</a:t>
            </a:r>
          </a:p>
          <a:p>
            <a:pPr>
              <a:buNone/>
            </a:pPr>
            <a:r>
              <a:rPr lang="en-US" dirty="0" smtClean="0"/>
              <a:t>Hagiography </a:t>
            </a:r>
            <a:r>
              <a:rPr lang="en-US" dirty="0" err="1" smtClean="0">
                <a:sym typeface="Wingdings"/>
              </a:rPr>
              <a:t></a:t>
            </a:r>
            <a:r>
              <a:rPr lang="en-US" dirty="0" smtClean="0">
                <a:sym typeface="Wingdings"/>
              </a:rPr>
              <a:t> </a:t>
            </a:r>
            <a:r>
              <a:rPr lang="en-US" dirty="0" smtClean="0"/>
              <a:t>A biography of saints or venerated persons / thus: an idealizing or idolizing biography /a biography that praises someone too much</a:t>
            </a:r>
          </a:p>
          <a:p>
            <a:pPr>
              <a:buNone/>
            </a:pPr>
            <a:r>
              <a:rPr lang="en-US" dirty="0" smtClean="0">
                <a:solidFill>
                  <a:srgbClr val="FF0000"/>
                </a:solidFill>
              </a:rPr>
              <a:t>DOES WALTER ALSO KNOW BETTER?</a:t>
            </a:r>
          </a:p>
          <a:p>
            <a:endParaRPr lang="en-US" dirty="0"/>
          </a:p>
        </p:txBody>
      </p:sp>
      <p:pic>
        <p:nvPicPr>
          <p:cNvPr id="33" name="Picture 32" descr="Screen Shot 2013-11-02 at 10.54.57 PM.png"/>
          <p:cNvPicPr>
            <a:picLocks noChangeAspect="1"/>
          </p:cNvPicPr>
          <p:nvPr/>
        </p:nvPicPr>
        <p:blipFill>
          <a:blip r:embed="rId3"/>
          <a:srcRect l="7761" t="7082" r="25657" b="34064"/>
          <a:stretch>
            <a:fillRect/>
          </a:stretch>
        </p:blipFill>
        <p:spPr>
          <a:xfrm>
            <a:off x="5143488" y="4206736"/>
            <a:ext cx="3548349" cy="1960329"/>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6379" y="0"/>
            <a:ext cx="8229600" cy="1143000"/>
          </a:xfrm>
        </p:spPr>
        <p:txBody>
          <a:bodyPr>
            <a:normAutofit/>
          </a:bodyPr>
          <a:lstStyle/>
          <a:p>
            <a:r>
              <a:rPr lang="en-US" sz="3200" dirty="0" smtClean="0"/>
              <a:t>“Entry” #2: </a:t>
            </a:r>
            <a:br>
              <a:rPr lang="en-US" sz="3200" dirty="0" smtClean="0"/>
            </a:br>
            <a:r>
              <a:rPr lang="en-US" sz="3200" dirty="0" smtClean="0"/>
              <a:t>“Truth” (#2) in Color?</a:t>
            </a:r>
            <a:endParaRPr lang="en-US" sz="3200" dirty="0"/>
          </a:p>
        </p:txBody>
      </p:sp>
      <p:pic>
        <p:nvPicPr>
          <p:cNvPr id="5" name="Content Placeholder 4" descr="Screen Shot 2013-05-27 at 9.33.53 PM.png"/>
          <p:cNvPicPr>
            <a:picLocks noGrp="1" noChangeAspect="1"/>
          </p:cNvPicPr>
          <p:nvPr>
            <p:ph sz="half" idx="4294967295"/>
          </p:nvPr>
        </p:nvPicPr>
        <p:blipFill>
          <a:blip r:embed="rId2"/>
          <a:srcRect l="10173" t="3318" b="17556"/>
          <a:stretch>
            <a:fillRect/>
          </a:stretch>
        </p:blipFill>
        <p:spPr>
          <a:xfrm>
            <a:off x="457200" y="1437784"/>
            <a:ext cx="4191000" cy="2307333"/>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Screen Shot 2013-05-27 at 9.43.19 PM.png"/>
          <p:cNvPicPr>
            <a:picLocks noChangeAspect="1"/>
          </p:cNvPicPr>
          <p:nvPr/>
        </p:nvPicPr>
        <p:blipFill>
          <a:blip r:embed="rId3">
            <a:alphaModFix amt="92000"/>
            <a:lum bright="-2000" contrast="-11000"/>
          </a:blip>
          <a:srcRect l="7813" t="7194" r="11354" b="24806"/>
          <a:stretch>
            <a:fillRect/>
          </a:stretch>
        </p:blipFill>
        <p:spPr>
          <a:xfrm>
            <a:off x="5231120" y="4516049"/>
            <a:ext cx="3531044" cy="1856528"/>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descr="Screen Shot 2013-05-27 at 9.48.11 PM.png"/>
          <p:cNvPicPr>
            <a:picLocks noChangeAspect="1"/>
          </p:cNvPicPr>
          <p:nvPr/>
        </p:nvPicPr>
        <p:blipFill>
          <a:blip r:embed="rId4"/>
          <a:srcRect l="8385" t="6194" r="9114" b="20473"/>
          <a:stretch>
            <a:fillRect/>
          </a:stretch>
        </p:blipFill>
        <p:spPr>
          <a:xfrm>
            <a:off x="457200" y="4157132"/>
            <a:ext cx="3987802" cy="2215445"/>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5"/>
          <a:stretch>
            <a:fillRect/>
          </a:stretch>
        </p:blipFill>
        <p:spPr>
          <a:xfrm>
            <a:off x="5231119" y="2192530"/>
            <a:ext cx="3531045" cy="1964602"/>
          </a:xfrm>
          <a:prstGeom prst="rect">
            <a:avLst/>
          </a:prstGeom>
          <a:ln w="190500" cap="sq">
            <a:solidFill>
              <a:srgbClr val="C8C6BD"/>
            </a:solidFill>
            <a:prstDash val="solid"/>
            <a:miter lim="800000"/>
          </a:ln>
          <a:effectLst>
            <a:outerShdw blurRad="50800" dist="38100" dir="2700000" algn="tl" rotWithShape="0">
              <a:srgbClr val="000000">
                <a:alpha val="45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2" name="TextBox 11"/>
          <p:cNvSpPr txBox="1"/>
          <p:nvPr/>
        </p:nvSpPr>
        <p:spPr>
          <a:xfrm>
            <a:off x="4865851" y="481280"/>
            <a:ext cx="4111021" cy="1323439"/>
          </a:xfrm>
          <a:prstGeom prst="rect">
            <a:avLst/>
          </a:prstGeom>
          <a:noFill/>
        </p:spPr>
        <p:txBody>
          <a:bodyPr wrap="none" rtlCol="0">
            <a:spAutoFit/>
          </a:bodyPr>
          <a:lstStyle/>
          <a:p>
            <a:r>
              <a:rPr lang="en-US" sz="2000" dirty="0" smtClean="0"/>
              <a:t>Here, the “real” truth of Brecht’s play </a:t>
            </a:r>
          </a:p>
          <a:p>
            <a:r>
              <a:rPr lang="en-US" sz="2000" dirty="0"/>
              <a:t>w</a:t>
            </a:r>
            <a:r>
              <a:rPr lang="en-US" sz="2000" dirty="0" smtClean="0"/>
              <a:t>ould lie in its </a:t>
            </a:r>
            <a:r>
              <a:rPr lang="en-US" sz="2000" dirty="0" smtClean="0">
                <a:solidFill>
                  <a:srgbClr val="FF0000"/>
                </a:solidFill>
              </a:rPr>
              <a:t>reception</a:t>
            </a:r>
            <a:r>
              <a:rPr lang="en-US" sz="2000" dirty="0" smtClean="0"/>
              <a:t> / the </a:t>
            </a:r>
            <a:r>
              <a:rPr lang="en-US" sz="2000" dirty="0" smtClean="0">
                <a:solidFill>
                  <a:srgbClr val="FF0000"/>
                </a:solidFill>
              </a:rPr>
              <a:t>ideas</a:t>
            </a:r>
            <a:r>
              <a:rPr lang="en-US" sz="2000" dirty="0" smtClean="0"/>
              <a:t> it</a:t>
            </a:r>
          </a:p>
          <a:p>
            <a:r>
              <a:rPr lang="en-US" sz="2000" dirty="0" smtClean="0"/>
              <a:t>generates, but also the </a:t>
            </a:r>
            <a:r>
              <a:rPr lang="en-US" sz="2000" dirty="0" smtClean="0">
                <a:solidFill>
                  <a:srgbClr val="FF0000"/>
                </a:solidFill>
              </a:rPr>
              <a:t>feelings</a:t>
            </a:r>
            <a:r>
              <a:rPr lang="en-US" sz="2000" dirty="0" smtClean="0"/>
              <a:t> it </a:t>
            </a:r>
          </a:p>
          <a:p>
            <a:r>
              <a:rPr lang="en-US" sz="2000" dirty="0" smtClean="0"/>
              <a:t>provokes…</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Or (“entry” #3): Is the “truth” of Brecht’s ideas to be found not on stage, but on the streets?</a:t>
            </a:r>
            <a:endParaRPr lang="en-US" sz="3200" dirty="0"/>
          </a:p>
        </p:txBody>
      </p:sp>
      <p:pic>
        <p:nvPicPr>
          <p:cNvPr id="5" name="Content Placeholder 5" descr="Screen Shot 2013-05-27 at 9.35.00 PM.png"/>
          <p:cNvPicPr>
            <a:picLocks noChangeAspect="1"/>
          </p:cNvPicPr>
          <p:nvPr/>
        </p:nvPicPr>
        <p:blipFill>
          <a:blip r:embed="rId2"/>
          <a:srcRect l="7350" t="5629" r="7547" b="18899"/>
          <a:stretch>
            <a:fillRect/>
          </a:stretch>
        </p:blipFill>
        <p:spPr>
          <a:xfrm>
            <a:off x="1205802" y="1880438"/>
            <a:ext cx="6414868" cy="3555534"/>
          </a:xfrm>
          <a:prstGeom prst="rect">
            <a:avLst/>
          </a:prstGeom>
        </p:spPr>
      </p:pic>
      <p:sp>
        <p:nvSpPr>
          <p:cNvPr id="6" name="TextBox 5"/>
          <p:cNvSpPr txBox="1"/>
          <p:nvPr/>
        </p:nvSpPr>
        <p:spPr>
          <a:xfrm>
            <a:off x="2864299" y="5720617"/>
            <a:ext cx="4444773" cy="584776"/>
          </a:xfrm>
          <a:prstGeom prst="rect">
            <a:avLst/>
          </a:prstGeom>
          <a:noFill/>
        </p:spPr>
        <p:txBody>
          <a:bodyPr wrap="square" rtlCol="0">
            <a:spAutoFit/>
          </a:bodyPr>
          <a:lstStyle/>
          <a:p>
            <a:r>
              <a:rPr lang="en-US" sz="3200" dirty="0" smtClean="0"/>
              <a:t>Also in color…</a:t>
            </a:r>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65942"/>
            <a:ext cx="7772400" cy="1470025"/>
          </a:xfrm>
        </p:spPr>
        <p:txBody>
          <a:bodyPr>
            <a:noAutofit/>
          </a:bodyPr>
          <a:lstStyle/>
          <a:p>
            <a:r>
              <a:rPr lang="en-US" sz="2800" dirty="0" smtClean="0">
                <a:solidFill>
                  <a:srgbClr val="FF0000"/>
                </a:solidFill>
              </a:rPr>
              <a:t>A THIRD THESIS</a:t>
            </a:r>
            <a:r>
              <a:rPr lang="en-US" sz="2800" dirty="0" smtClean="0"/>
              <a:t>: The film, “Theater of War” (dir. Walter) (2008) makes the viewer aware of the </a:t>
            </a:r>
            <a:r>
              <a:rPr lang="en-US" sz="2800" i="1" dirty="0" smtClean="0">
                <a:solidFill>
                  <a:srgbClr val="FF0000"/>
                </a:solidFill>
              </a:rPr>
              <a:t>mediated</a:t>
            </a:r>
            <a:r>
              <a:rPr lang="en-US" sz="2800" i="1" dirty="0" smtClean="0"/>
              <a:t> </a:t>
            </a:r>
            <a:r>
              <a:rPr lang="en-US" sz="2800" dirty="0" smtClean="0"/>
              <a:t>nature of </a:t>
            </a:r>
            <a:r>
              <a:rPr lang="en-US" sz="2800" dirty="0" smtClean="0">
                <a:solidFill>
                  <a:srgbClr val="FF0000"/>
                </a:solidFill>
              </a:rPr>
              <a:t>“truth” in history </a:t>
            </a:r>
            <a:r>
              <a:rPr lang="en-US" sz="2800" dirty="0" smtClean="0"/>
              <a:t>– who was Brecht really, and what did he really believe? How can we best understand his ideas?– by </a:t>
            </a:r>
            <a:r>
              <a:rPr lang="en-US" sz="2800" dirty="0" smtClean="0">
                <a:solidFill>
                  <a:srgbClr val="FF0000"/>
                </a:solidFill>
              </a:rPr>
              <a:t>juxtaposing black-and-white scenes to scenes in color</a:t>
            </a:r>
            <a:r>
              <a:rPr lang="en-US" sz="2800" dirty="0" smtClean="0"/>
              <a:t>…</a:t>
            </a:r>
            <a:br>
              <a:rPr lang="en-US" sz="2800" dirty="0" smtClean="0"/>
            </a:br>
            <a:r>
              <a:rPr lang="en-US" sz="3200" dirty="0" smtClean="0"/>
              <a:t/>
            </a:r>
            <a:br>
              <a:rPr lang="en-US" sz="3200" dirty="0" smtClean="0"/>
            </a:br>
            <a:r>
              <a:rPr lang="en-US" sz="2800" dirty="0" smtClean="0"/>
              <a:t>It thus uses its </a:t>
            </a:r>
            <a:r>
              <a:rPr lang="en-US" sz="2800" dirty="0" err="1" smtClean="0">
                <a:solidFill>
                  <a:srgbClr val="FF0000"/>
                </a:solidFill>
              </a:rPr>
              <a:t>mediality</a:t>
            </a:r>
            <a:r>
              <a:rPr lang="en-US" sz="2800" dirty="0" smtClean="0"/>
              <a:t> to create a</a:t>
            </a:r>
            <a:r>
              <a:rPr lang="en-US" sz="2800" dirty="0" smtClean="0">
                <a:solidFill>
                  <a:srgbClr val="FF0000"/>
                </a:solidFill>
              </a:rPr>
              <a:t> pattern </a:t>
            </a:r>
            <a:r>
              <a:rPr lang="en-US" sz="2800" dirty="0" smtClean="0"/>
              <a:t>of black-and-white vs. color shots so that the audience can </a:t>
            </a:r>
            <a:r>
              <a:rPr lang="en-US" sz="2800" dirty="0" smtClean="0">
                <a:solidFill>
                  <a:srgbClr val="FF0000"/>
                </a:solidFill>
              </a:rPr>
              <a:t>think about </a:t>
            </a:r>
            <a:r>
              <a:rPr lang="en-US" sz="2800" dirty="0" smtClean="0"/>
              <a:t>what is considered “true” in this movie – and </a:t>
            </a:r>
            <a:r>
              <a:rPr lang="en-US" sz="2800" dirty="0"/>
              <a:t>i</a:t>
            </a:r>
            <a:r>
              <a:rPr lang="en-US" sz="2800" dirty="0" smtClean="0"/>
              <a:t>n (</a:t>
            </a:r>
            <a:r>
              <a:rPr lang="en-US" sz="2800" dirty="0" err="1" smtClean="0"/>
              <a:t>hi)story</a:t>
            </a:r>
            <a:r>
              <a:rPr lang="en-US" sz="2800" dirty="0" smtClean="0"/>
              <a:t> in general…</a:t>
            </a:r>
            <a:endParaRPr lang="en-US" sz="2800" dirty="0"/>
          </a:p>
        </p:txBody>
      </p:sp>
      <p:sp>
        <p:nvSpPr>
          <p:cNvPr id="5" name="Subtitle 4"/>
          <p:cNvSpPr>
            <a:spLocks noGrp="1"/>
          </p:cNvSpPr>
          <p:nvPr>
            <p:ph type="subTitle" idx="1"/>
          </p:nvPr>
        </p:nvSpPr>
        <p:spPr>
          <a:xfrm>
            <a:off x="1371600" y="4229100"/>
            <a:ext cx="6400800" cy="1752600"/>
          </a:xfrm>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98893"/>
            <a:ext cx="8229600" cy="1143000"/>
          </a:xfrm>
        </p:spPr>
        <p:txBody>
          <a:bodyPr>
            <a:noAutofit/>
          </a:bodyPr>
          <a:lstStyle/>
          <a:p>
            <a:r>
              <a:rPr lang="en-US" sz="2400" dirty="0" smtClean="0"/>
              <a:t>Of course, “Theater of War” is relying not just on its “medium” to do this work ( = the work of making the viewer think about truth in history), but also on its </a:t>
            </a:r>
            <a:r>
              <a:rPr lang="en-US" sz="2400" dirty="0" smtClean="0">
                <a:solidFill>
                  <a:srgbClr val="FF0000"/>
                </a:solidFill>
              </a:rPr>
              <a:t>genre…</a:t>
            </a:r>
            <a:endParaRPr lang="en-US" sz="2400" dirty="0"/>
          </a:p>
        </p:txBody>
      </p:sp>
      <p:sp>
        <p:nvSpPr>
          <p:cNvPr id="4" name="Content Placeholder 3"/>
          <p:cNvSpPr>
            <a:spLocks noGrp="1"/>
          </p:cNvSpPr>
          <p:nvPr>
            <p:ph idx="1"/>
          </p:nvPr>
        </p:nvSpPr>
        <p:spPr>
          <a:xfrm>
            <a:off x="457200" y="2279217"/>
            <a:ext cx="8229600" cy="4098257"/>
          </a:xfrm>
        </p:spPr>
        <p:txBody>
          <a:bodyPr>
            <a:normAutofit fontScale="92500"/>
          </a:bodyPr>
          <a:lstStyle/>
          <a:p>
            <a:pPr>
              <a:buNone/>
            </a:pPr>
            <a:r>
              <a:rPr lang="en-US" sz="2824" dirty="0" smtClean="0"/>
              <a:t>The Essay Film…</a:t>
            </a:r>
          </a:p>
          <a:p>
            <a:pPr>
              <a:buNone/>
            </a:pPr>
            <a:r>
              <a:rPr lang="en-US" sz="2824" dirty="0" smtClean="0"/>
              <a:t>Again:</a:t>
            </a:r>
          </a:p>
          <a:p>
            <a:pPr>
              <a:buNone/>
            </a:pPr>
            <a:r>
              <a:rPr lang="en-US" sz="2824" dirty="0" smtClean="0"/>
              <a:t> “Elastic” and “porous” genre that is “cheerfully impure” and “poaches on the territory of other…forms of film”</a:t>
            </a:r>
          </a:p>
          <a:p>
            <a:pPr>
              <a:buNone/>
            </a:pPr>
            <a:r>
              <a:rPr lang="en-US" sz="2824" dirty="0" smtClean="0"/>
              <a:t>A “digressive” and “playful” genre that contains “multi-angled perspectives”…</a:t>
            </a:r>
          </a:p>
          <a:p>
            <a:pPr>
              <a:buNone/>
            </a:pPr>
            <a:r>
              <a:rPr lang="en-US" sz="2824" dirty="0" smtClean="0"/>
              <a:t>And guided by a “meandering intelligence that tries to multiply the entries…into the material it has elected”…</a:t>
            </a:r>
          </a:p>
          <a:p>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2800" dirty="0" smtClean="0">
                <a:solidFill>
                  <a:srgbClr val="FF0000"/>
                </a:solidFill>
              </a:rPr>
              <a:t>MY (FINAL) THESIS</a:t>
            </a:r>
            <a:r>
              <a:rPr lang="en-US" sz="2800" dirty="0" smtClean="0"/>
              <a:t>: John Walter’s “Theater of War” (2008) is – as an essay film conscious of its genre – asking </a:t>
            </a:r>
            <a:r>
              <a:rPr lang="en-US" sz="2800" dirty="0" smtClean="0">
                <a:solidFill>
                  <a:srgbClr val="FF0000"/>
                </a:solidFill>
              </a:rPr>
              <a:t>each of its viewers / each of us </a:t>
            </a:r>
            <a:r>
              <a:rPr lang="en-US" sz="2800" dirty="0" smtClean="0"/>
              <a:t>to be his / her own “directing intelligence” as he or she engages the “material elected”</a:t>
            </a:r>
            <a:br>
              <a:rPr lang="en-US" sz="2800" dirty="0" smtClean="0"/>
            </a:br>
            <a:r>
              <a:rPr lang="en-US" sz="2800" dirty="0" smtClean="0"/>
              <a:t> </a:t>
            </a:r>
            <a:br>
              <a:rPr lang="en-US" sz="2800" dirty="0" smtClean="0"/>
            </a:br>
            <a:r>
              <a:rPr lang="en-US" sz="2800" dirty="0" smtClean="0"/>
              <a:t>– here, the “theater of war” (both the 2006 production and in general) – </a:t>
            </a:r>
            <a:br>
              <a:rPr lang="en-US" sz="2800" dirty="0" smtClean="0"/>
            </a:br>
            <a:r>
              <a:rPr lang="en-US" sz="2800" dirty="0" smtClean="0"/>
              <a:t/>
            </a:r>
            <a:br>
              <a:rPr lang="en-US" sz="2800" dirty="0" smtClean="0"/>
            </a:br>
            <a:r>
              <a:rPr lang="en-US" sz="2800" dirty="0" smtClean="0"/>
              <a:t>by modeling for us how </a:t>
            </a:r>
            <a:r>
              <a:rPr lang="en-US" sz="2800" dirty="0" smtClean="0">
                <a:solidFill>
                  <a:srgbClr val="FF0000"/>
                </a:solidFill>
              </a:rPr>
              <a:t>one individual (Walter) </a:t>
            </a:r>
            <a:r>
              <a:rPr lang="en-US" sz="2800" dirty="0" smtClean="0"/>
              <a:t>has sorted through / selected / organized / shaped a number of different “stories” about that “theater”…</a:t>
            </a:r>
            <a:endParaRPr lang="en-US" sz="2800" dirty="0"/>
          </a:p>
        </p:txBody>
      </p:sp>
      <p:sp>
        <p:nvSpPr>
          <p:cNvPr id="5" name="Subtitle 4"/>
          <p:cNvSpPr>
            <a:spLocks noGrp="1"/>
          </p:cNvSpPr>
          <p:nvPr>
            <p:ph type="subTitle" idx="1"/>
          </p:nvPr>
        </p:nvSpPr>
        <p:spPr>
          <a:xfrm>
            <a:off x="1371600" y="2130425"/>
            <a:ext cx="6400800" cy="1752600"/>
          </a:xfrm>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2400" dirty="0" smtClean="0"/>
              <a:t>Different medium and genre for different times </a:t>
            </a:r>
            <a:r>
              <a:rPr lang="en-US" sz="2400" dirty="0" err="1" smtClean="0">
                <a:sym typeface="Wingdings"/>
              </a:rPr>
              <a:t></a:t>
            </a:r>
            <a:r>
              <a:rPr lang="en-US" sz="2400" dirty="0" smtClean="0">
                <a:sym typeface="Wingdings"/>
              </a:rPr>
              <a:t> </a:t>
            </a:r>
            <a:r>
              <a:rPr lang="en-US" sz="2400" dirty="0" smtClean="0"/>
              <a:t>From “Epic Theater” to the “Essay Film” </a:t>
            </a:r>
            <a:r>
              <a:rPr lang="en-US" sz="2400" dirty="0" smtClean="0">
                <a:sym typeface="Wingdings"/>
              </a:rPr>
              <a:t>/ </a:t>
            </a:r>
            <a:r>
              <a:rPr lang="en-US" sz="2400" dirty="0" smtClean="0"/>
              <a:t>From </a:t>
            </a:r>
            <a:r>
              <a:rPr lang="en-US" sz="2400" dirty="0" smtClean="0">
                <a:solidFill>
                  <a:srgbClr val="FF0000"/>
                </a:solidFill>
              </a:rPr>
              <a:t>Collective</a:t>
            </a:r>
            <a:r>
              <a:rPr lang="en-US" sz="2400" dirty="0" smtClean="0"/>
              <a:t> Action </a:t>
            </a:r>
            <a:r>
              <a:rPr lang="en-US" sz="2400" dirty="0" err="1" smtClean="0">
                <a:sym typeface="Wingdings"/>
              </a:rPr>
              <a:t></a:t>
            </a:r>
            <a:r>
              <a:rPr lang="en-US" sz="2400" dirty="0" smtClean="0">
                <a:sym typeface="Wingdings"/>
              </a:rPr>
              <a:t> Promoting the </a:t>
            </a:r>
            <a:r>
              <a:rPr lang="en-US" sz="2400" dirty="0" smtClean="0">
                <a:solidFill>
                  <a:srgbClr val="FF0000"/>
                </a:solidFill>
                <a:sym typeface="Wingdings"/>
              </a:rPr>
              <a:t>Agency of Each </a:t>
            </a:r>
            <a:r>
              <a:rPr lang="en-US" sz="2400" dirty="0" smtClean="0">
                <a:solidFill>
                  <a:srgbClr val="FF0000"/>
                </a:solidFill>
              </a:rPr>
              <a:t>Individual’s Directing Intelligence</a:t>
            </a:r>
            <a:r>
              <a:rPr lang="en-US" sz="2400" dirty="0" smtClean="0"/>
              <a:t> </a:t>
            </a:r>
            <a:endParaRPr lang="en-US" sz="2400" dirty="0"/>
          </a:p>
        </p:txBody>
      </p:sp>
      <p:pic>
        <p:nvPicPr>
          <p:cNvPr id="6" name="Picture 5"/>
          <p:cNvPicPr>
            <a:picLocks noChangeAspect="1"/>
          </p:cNvPicPr>
          <p:nvPr/>
        </p:nvPicPr>
        <p:blipFill>
          <a:blip r:embed="rId2"/>
          <a:stretch>
            <a:fillRect/>
          </a:stretch>
        </p:blipFill>
        <p:spPr>
          <a:xfrm>
            <a:off x="457200" y="1753453"/>
            <a:ext cx="2794000" cy="4076700"/>
          </a:xfrm>
          <a:prstGeom prst="rect">
            <a:avLst/>
          </a:prstGeom>
        </p:spPr>
      </p:pic>
      <p:pic>
        <p:nvPicPr>
          <p:cNvPr id="7" name="Picture 6"/>
          <p:cNvPicPr>
            <a:picLocks noChangeAspect="1"/>
          </p:cNvPicPr>
          <p:nvPr/>
        </p:nvPicPr>
        <p:blipFill>
          <a:blip r:embed="rId3"/>
          <a:stretch>
            <a:fillRect/>
          </a:stretch>
        </p:blipFill>
        <p:spPr>
          <a:xfrm>
            <a:off x="4664187" y="1828880"/>
            <a:ext cx="4022613" cy="4001273"/>
          </a:xfrm>
          <a:prstGeom prst="rect">
            <a:avLst/>
          </a:prstGeom>
        </p:spPr>
      </p:pic>
      <p:sp>
        <p:nvSpPr>
          <p:cNvPr id="8" name="TextBox 7"/>
          <p:cNvSpPr txBox="1"/>
          <p:nvPr/>
        </p:nvSpPr>
        <p:spPr>
          <a:xfrm>
            <a:off x="3684955" y="3406325"/>
            <a:ext cx="652821" cy="523220"/>
          </a:xfrm>
          <a:prstGeom prst="rect">
            <a:avLst/>
          </a:prstGeom>
          <a:noFill/>
        </p:spPr>
        <p:txBody>
          <a:bodyPr wrap="square" rtlCol="0">
            <a:spAutoFit/>
          </a:bodyPr>
          <a:lstStyle/>
          <a:p>
            <a:r>
              <a:rPr lang="en-US" sz="2800" dirty="0" err="1" smtClean="0">
                <a:sym typeface="Wingdings"/>
              </a:rPr>
              <a:t></a:t>
            </a:r>
            <a:endParaRPr lang="en-US" sz="2800" dirty="0"/>
          </a:p>
        </p:txBody>
      </p:sp>
      <p:sp>
        <p:nvSpPr>
          <p:cNvPr id="9" name="TextBox 8"/>
          <p:cNvSpPr txBox="1"/>
          <p:nvPr/>
        </p:nvSpPr>
        <p:spPr>
          <a:xfrm>
            <a:off x="457200" y="6003155"/>
            <a:ext cx="2695532" cy="369332"/>
          </a:xfrm>
          <a:prstGeom prst="rect">
            <a:avLst/>
          </a:prstGeom>
          <a:noFill/>
        </p:spPr>
        <p:txBody>
          <a:bodyPr wrap="none" rtlCol="0">
            <a:spAutoFit/>
          </a:bodyPr>
          <a:lstStyle/>
          <a:p>
            <a:r>
              <a:rPr lang="en-US" dirty="0" err="1" smtClean="0"/>
              <a:t>Bertolt</a:t>
            </a:r>
            <a:r>
              <a:rPr lang="en-US" dirty="0" smtClean="0"/>
              <a:t> Brecht (1898-1956)</a:t>
            </a:r>
            <a:endParaRPr lang="en-US" dirty="0"/>
          </a:p>
        </p:txBody>
      </p:sp>
      <p:sp>
        <p:nvSpPr>
          <p:cNvPr id="10" name="TextBox 9"/>
          <p:cNvSpPr txBox="1"/>
          <p:nvPr/>
        </p:nvSpPr>
        <p:spPr>
          <a:xfrm>
            <a:off x="5543346" y="6003155"/>
            <a:ext cx="2197687" cy="369332"/>
          </a:xfrm>
          <a:prstGeom prst="rect">
            <a:avLst/>
          </a:prstGeom>
          <a:noFill/>
        </p:spPr>
        <p:txBody>
          <a:bodyPr wrap="none" rtlCol="0">
            <a:spAutoFit/>
          </a:bodyPr>
          <a:lstStyle/>
          <a:p>
            <a:r>
              <a:rPr lang="en-US" dirty="0" smtClean="0"/>
              <a:t>John Walter (</a:t>
            </a:r>
            <a:r>
              <a:rPr lang="en-US" dirty="0" err="1" smtClean="0"/>
              <a:t>b</a:t>
            </a:r>
            <a:r>
              <a:rPr lang="en-US" dirty="0" smtClean="0"/>
              <a:t>. 1961)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700" y="274638"/>
            <a:ext cx="8229600" cy="1143000"/>
          </a:xfrm>
        </p:spPr>
        <p:txBody>
          <a:bodyPr>
            <a:normAutofit/>
          </a:bodyPr>
          <a:lstStyle/>
          <a:p>
            <a:r>
              <a:rPr lang="en-US" sz="2400" dirty="0" smtClean="0"/>
              <a:t>The Essay Film as a Model </a:t>
            </a:r>
            <a:br>
              <a:rPr lang="en-US" sz="2400" dirty="0" smtClean="0"/>
            </a:br>
            <a:r>
              <a:rPr lang="en-US" sz="2400" dirty="0" smtClean="0"/>
              <a:t>for Thinking about War…</a:t>
            </a:r>
            <a:endParaRPr lang="en-US" sz="2400" dirty="0"/>
          </a:p>
        </p:txBody>
      </p:sp>
      <p:sp>
        <p:nvSpPr>
          <p:cNvPr id="3" name="Content Placeholder 2"/>
          <p:cNvSpPr>
            <a:spLocks noGrp="1"/>
          </p:cNvSpPr>
          <p:nvPr>
            <p:ph sz="half" idx="1"/>
          </p:nvPr>
        </p:nvSpPr>
        <p:spPr>
          <a:xfrm>
            <a:off x="457200" y="274638"/>
            <a:ext cx="3694209" cy="5960647"/>
          </a:xfrm>
        </p:spPr>
        <p:txBody>
          <a:bodyPr>
            <a:noAutofit/>
          </a:bodyPr>
          <a:lstStyle/>
          <a:p>
            <a:pPr>
              <a:buNone/>
            </a:pPr>
            <a:r>
              <a:rPr lang="en-US" sz="1600" dirty="0" smtClean="0"/>
              <a:t>Rather than espousing a particular “ideological affiliation,” </a:t>
            </a:r>
            <a:r>
              <a:rPr lang="en-US" sz="1600" dirty="0" smtClean="0">
                <a:solidFill>
                  <a:srgbClr val="FF0000"/>
                </a:solidFill>
              </a:rPr>
              <a:t>the essay film performs “humanistic inquiry” </a:t>
            </a:r>
            <a:r>
              <a:rPr lang="en-US" sz="1600" dirty="0" smtClean="0"/>
              <a:t>(Andrew Tracy) for our times…</a:t>
            </a:r>
          </a:p>
          <a:p>
            <a:pPr>
              <a:buNone/>
            </a:pPr>
            <a:r>
              <a:rPr lang="en-US" sz="1600" dirty="0" smtClean="0"/>
              <a:t>It represents itself inquiring into its “material”</a:t>
            </a:r>
            <a:r>
              <a:rPr lang="en-US" sz="1600" dirty="0" smtClean="0">
                <a:solidFill>
                  <a:srgbClr val="FF0000"/>
                </a:solidFill>
              </a:rPr>
              <a:t> from a variety of different directions and at a number of different levels</a:t>
            </a:r>
            <a:r>
              <a:rPr lang="en-US" sz="1600" dirty="0" smtClean="0"/>
              <a:t>…</a:t>
            </a:r>
          </a:p>
          <a:p>
            <a:pPr>
              <a:buNone/>
            </a:pPr>
            <a:r>
              <a:rPr lang="en-US" sz="1600" dirty="0" smtClean="0"/>
              <a:t>The film asks: </a:t>
            </a:r>
          </a:p>
          <a:p>
            <a:pPr>
              <a:buNone/>
            </a:pPr>
            <a:r>
              <a:rPr lang="en-US" sz="1600" dirty="0" smtClean="0"/>
              <a:t>What would </a:t>
            </a:r>
            <a:r>
              <a:rPr lang="en-US" sz="1600" dirty="0" smtClean="0">
                <a:solidFill>
                  <a:srgbClr val="FF0000"/>
                </a:solidFill>
              </a:rPr>
              <a:t>you as an individual </a:t>
            </a:r>
            <a:r>
              <a:rPr lang="en-US" sz="1600" dirty="0" smtClean="0"/>
              <a:t>have to understand to understand </a:t>
            </a:r>
            <a:r>
              <a:rPr lang="en-US" sz="1600" dirty="0" smtClean="0">
                <a:solidFill>
                  <a:srgbClr val="FF0000"/>
                </a:solidFill>
              </a:rPr>
              <a:t>the 2006 production</a:t>
            </a:r>
            <a:r>
              <a:rPr lang="en-US" sz="1600" dirty="0" smtClean="0"/>
              <a:t> (with </a:t>
            </a:r>
            <a:r>
              <a:rPr lang="en-US" sz="1600" dirty="0" err="1" smtClean="0"/>
              <a:t>Streep</a:t>
            </a:r>
            <a:r>
              <a:rPr lang="en-US" sz="1600" dirty="0" smtClean="0"/>
              <a:t> starring) of </a:t>
            </a:r>
            <a:r>
              <a:rPr lang="en-US" sz="1600" dirty="0" smtClean="0">
                <a:solidFill>
                  <a:srgbClr val="FF0000"/>
                </a:solidFill>
              </a:rPr>
              <a:t>Brecht’s 1939 play</a:t>
            </a:r>
            <a:r>
              <a:rPr lang="en-US" sz="1600" dirty="0" smtClean="0"/>
              <a:t> about the </a:t>
            </a:r>
            <a:r>
              <a:rPr lang="en-US" sz="1600" dirty="0" smtClean="0">
                <a:solidFill>
                  <a:srgbClr val="FF0000"/>
                </a:solidFill>
              </a:rPr>
              <a:t>Thirty Years’ War (1618-48) </a:t>
            </a:r>
            <a:r>
              <a:rPr lang="en-US" sz="1600" dirty="0" smtClean="0"/>
              <a:t>that was produced in </a:t>
            </a:r>
            <a:r>
              <a:rPr lang="en-US" sz="1600" dirty="0" smtClean="0">
                <a:solidFill>
                  <a:srgbClr val="FF0000"/>
                </a:solidFill>
              </a:rPr>
              <a:t>1949</a:t>
            </a:r>
            <a:r>
              <a:rPr lang="en-US" sz="1600" dirty="0" smtClean="0"/>
              <a:t>, in a </a:t>
            </a:r>
            <a:r>
              <a:rPr lang="en-US" sz="1600" dirty="0" smtClean="0">
                <a:solidFill>
                  <a:srgbClr val="FF0000"/>
                </a:solidFill>
              </a:rPr>
              <a:t>city (Berlin)</a:t>
            </a:r>
            <a:r>
              <a:rPr lang="en-US" sz="1600" dirty="0" smtClean="0"/>
              <a:t> brought to its knees by a rogue sovereign state (Nazi Germany), in </a:t>
            </a:r>
            <a:r>
              <a:rPr lang="en-US" sz="1600" dirty="0" smtClean="0">
                <a:solidFill>
                  <a:srgbClr val="FF0000"/>
                </a:solidFill>
              </a:rPr>
              <a:t>a city (NYC) </a:t>
            </a:r>
            <a:r>
              <a:rPr lang="en-US" sz="1600" dirty="0" smtClean="0"/>
              <a:t>paralyzed in 2006 by </a:t>
            </a:r>
            <a:r>
              <a:rPr lang="en-US" sz="1600" dirty="0" smtClean="0">
                <a:solidFill>
                  <a:srgbClr val="FF0000"/>
                </a:solidFill>
              </a:rPr>
              <a:t>anti-war demonstrations </a:t>
            </a:r>
            <a:r>
              <a:rPr lang="en-US" sz="1600" dirty="0" smtClean="0"/>
              <a:t>that themselves had precedents in another wartime era (</a:t>
            </a:r>
            <a:r>
              <a:rPr lang="en-US" sz="1600" dirty="0" smtClean="0">
                <a:solidFill>
                  <a:srgbClr val="FF0000"/>
                </a:solidFill>
              </a:rPr>
              <a:t>Viet Nam War / 1969</a:t>
            </a:r>
            <a:r>
              <a:rPr lang="en-US" sz="1600" dirty="0" smtClean="0"/>
              <a:t>) demonstrations, when the state security apparatus looked different…?</a:t>
            </a:r>
          </a:p>
          <a:p>
            <a:endParaRPr lang="en-US" sz="1800" dirty="0" smtClean="0"/>
          </a:p>
          <a:p>
            <a:endParaRPr lang="en-US" sz="1800" dirty="0" smtClean="0"/>
          </a:p>
          <a:p>
            <a:endParaRPr lang="en-US" sz="1800" dirty="0" smtClean="0"/>
          </a:p>
        </p:txBody>
      </p:sp>
      <p:graphicFrame>
        <p:nvGraphicFramePr>
          <p:cNvPr id="13" name="Content Placeholder 12"/>
          <p:cNvGraphicFramePr>
            <a:graphicFrameLocks noGrp="1"/>
          </p:cNvGraphicFramePr>
          <p:nvPr>
            <p:ph sz="half" idx="2"/>
          </p:nvPr>
        </p:nvGraphicFramePr>
        <p:xfrm>
          <a:off x="4648200" y="1417636"/>
          <a:ext cx="4038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648200" y="5802997"/>
            <a:ext cx="4104083" cy="646331"/>
          </a:xfrm>
          <a:prstGeom prst="rect">
            <a:avLst/>
          </a:prstGeom>
          <a:noFill/>
        </p:spPr>
        <p:txBody>
          <a:bodyPr wrap="none" rtlCol="0">
            <a:spAutoFit/>
          </a:bodyPr>
          <a:lstStyle/>
          <a:p>
            <a:r>
              <a:rPr lang="en-US" dirty="0" smtClean="0"/>
              <a:t>And its multiple “determinations” and the </a:t>
            </a:r>
          </a:p>
          <a:p>
            <a:r>
              <a:rPr lang="en-US" dirty="0" smtClean="0"/>
              <a:t>possibility of agency…</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424" y="274638"/>
            <a:ext cx="8229600" cy="1143000"/>
          </a:xfrm>
        </p:spPr>
        <p:txBody>
          <a:bodyPr>
            <a:normAutofit fontScale="90000"/>
          </a:bodyPr>
          <a:lstStyle/>
          <a:p>
            <a:r>
              <a:rPr lang="en-US" dirty="0" smtClean="0"/>
              <a:t>HCC (Fall, 2014): </a:t>
            </a:r>
            <a:br>
              <a:rPr lang="en-US" dirty="0" smtClean="0"/>
            </a:br>
            <a:r>
              <a:rPr lang="en-US" dirty="0" smtClean="0"/>
              <a:t>Weeks 4 through 6-7</a:t>
            </a:r>
            <a:endParaRPr lang="en-US" dirty="0"/>
          </a:p>
        </p:txBody>
      </p:sp>
      <p:sp>
        <p:nvSpPr>
          <p:cNvPr id="3" name="Content Placeholder 2"/>
          <p:cNvSpPr>
            <a:spLocks noGrp="1"/>
          </p:cNvSpPr>
          <p:nvPr>
            <p:ph sz="half" idx="1"/>
          </p:nvPr>
        </p:nvSpPr>
        <p:spPr/>
        <p:txBody>
          <a:bodyPr/>
          <a:lstStyle/>
          <a:p>
            <a:endParaRPr lang="en-US" smtClean="0"/>
          </a:p>
          <a:p>
            <a:endParaRPr lang="en-US" smtClean="0"/>
          </a:p>
          <a:p>
            <a:endParaRPr lang="en-US" dirty="0" smtClean="0"/>
          </a:p>
        </p:txBody>
      </p:sp>
      <p:sp>
        <p:nvSpPr>
          <p:cNvPr id="11" name="Content Placeholder 10"/>
          <p:cNvSpPr>
            <a:spLocks noGrp="1"/>
          </p:cNvSpPr>
          <p:nvPr>
            <p:ph sz="half" idx="2"/>
          </p:nvPr>
        </p:nvSpPr>
        <p:spPr/>
        <p:txBody>
          <a:bodyPr/>
          <a:lstStyle/>
          <a:p>
            <a:endParaRPr lang="en-US"/>
          </a:p>
        </p:txBody>
      </p:sp>
      <p:graphicFrame>
        <p:nvGraphicFramePr>
          <p:cNvPr id="9" name="Diagram 8"/>
          <p:cNvGraphicFramePr/>
          <p:nvPr/>
        </p:nvGraphicFramePr>
        <p:xfrm>
          <a:off x="3188448" y="1744211"/>
          <a:ext cx="5955552" cy="3952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374491" y="546551"/>
            <a:ext cx="3353865" cy="6186308"/>
          </a:xfrm>
          <a:prstGeom prst="rect">
            <a:avLst/>
          </a:prstGeom>
        </p:spPr>
        <p:txBody>
          <a:bodyPr wrap="square">
            <a:spAutoFit/>
          </a:bodyPr>
          <a:lstStyle/>
          <a:p>
            <a:pPr>
              <a:buNone/>
            </a:pPr>
            <a:r>
              <a:rPr lang="en-US" sz="1400" dirty="0" smtClean="0"/>
              <a:t>We started with </a:t>
            </a:r>
            <a:r>
              <a:rPr lang="en-US" sz="1400" dirty="0" smtClean="0">
                <a:solidFill>
                  <a:srgbClr val="FF0000"/>
                </a:solidFill>
              </a:rPr>
              <a:t>the Thirty Years’ War</a:t>
            </a:r>
            <a:r>
              <a:rPr lang="en-US" sz="1400" dirty="0" smtClean="0"/>
              <a:t> / then we looked at several re-presentations of that war </a:t>
            </a:r>
            <a:r>
              <a:rPr lang="en-US" sz="1400" dirty="0" smtClean="0">
                <a:solidFill>
                  <a:srgbClr val="FF0000"/>
                </a:solidFill>
              </a:rPr>
              <a:t>(1668 </a:t>
            </a:r>
            <a:r>
              <a:rPr lang="en-US" sz="1400" dirty="0" err="1" smtClean="0">
                <a:solidFill>
                  <a:srgbClr val="FF0000"/>
                </a:solidFill>
                <a:sym typeface="Wingdings"/>
              </a:rPr>
              <a:t></a:t>
            </a:r>
            <a:r>
              <a:rPr lang="en-US" sz="1400" dirty="0" smtClean="0">
                <a:solidFill>
                  <a:srgbClr val="FF0000"/>
                </a:solidFill>
                <a:sym typeface="Wingdings"/>
              </a:rPr>
              <a:t> 1939/1949 </a:t>
            </a:r>
            <a:r>
              <a:rPr lang="en-US" sz="1400" dirty="0" err="1" smtClean="0">
                <a:solidFill>
                  <a:srgbClr val="FF0000"/>
                </a:solidFill>
                <a:sym typeface="Wingdings"/>
              </a:rPr>
              <a:t></a:t>
            </a:r>
            <a:r>
              <a:rPr lang="en-US" sz="1400" dirty="0" smtClean="0">
                <a:solidFill>
                  <a:srgbClr val="FF0000"/>
                </a:solidFill>
                <a:sym typeface="Wingdings"/>
              </a:rPr>
              <a:t> 2006 </a:t>
            </a:r>
            <a:r>
              <a:rPr lang="en-US" sz="1400" dirty="0" err="1" smtClean="0">
                <a:solidFill>
                  <a:srgbClr val="FF0000"/>
                </a:solidFill>
                <a:sym typeface="Wingdings"/>
              </a:rPr>
              <a:t></a:t>
            </a:r>
            <a:r>
              <a:rPr lang="en-US" sz="1400" dirty="0" smtClean="0">
                <a:solidFill>
                  <a:srgbClr val="FF0000"/>
                </a:solidFill>
                <a:sym typeface="Wingdings"/>
              </a:rPr>
              <a:t> 2008)</a:t>
            </a:r>
            <a:r>
              <a:rPr lang="en-US" sz="1400" dirty="0" smtClean="0">
                <a:sym typeface="Wingdings"/>
              </a:rPr>
              <a:t>…</a:t>
            </a:r>
          </a:p>
          <a:p>
            <a:pPr>
              <a:buNone/>
            </a:pPr>
            <a:endParaRPr lang="en-US" sz="1400" dirty="0" smtClean="0">
              <a:sym typeface="Wingdings"/>
            </a:endParaRPr>
          </a:p>
          <a:p>
            <a:pPr>
              <a:buNone/>
            </a:pPr>
            <a:r>
              <a:rPr lang="en-US" sz="1400" dirty="0" smtClean="0">
                <a:sym typeface="Wingdings"/>
              </a:rPr>
              <a:t>Each re-presentation embedded in a dense set of “determining” networks that we have to “essay” (from French: “essayer,” to try) to understand…</a:t>
            </a:r>
          </a:p>
          <a:p>
            <a:pPr>
              <a:buNone/>
            </a:pPr>
            <a:endParaRPr lang="en-US" sz="1400" dirty="0" smtClean="0"/>
          </a:p>
          <a:p>
            <a:r>
              <a:rPr lang="en-US" sz="1400" dirty="0" smtClean="0">
                <a:solidFill>
                  <a:srgbClr val="FF0000"/>
                </a:solidFill>
              </a:rPr>
              <a:t>MY HYPOTHESIS</a:t>
            </a:r>
            <a:r>
              <a:rPr lang="en-US" sz="1400" dirty="0" smtClean="0"/>
              <a:t>: You may look differently at the Thirty Years’ War now after you’ve thought about Brecht’s and Walter’s re-presentations…</a:t>
            </a:r>
          </a:p>
          <a:p>
            <a:r>
              <a:rPr lang="en-US" sz="1400" dirty="0" smtClean="0">
                <a:solidFill>
                  <a:srgbClr val="FF0000"/>
                </a:solidFill>
              </a:rPr>
              <a:t>Was it a “war of state-building” that led to the totalitarian state? </a:t>
            </a:r>
          </a:p>
          <a:p>
            <a:r>
              <a:rPr lang="en-US" sz="1400" dirty="0" smtClean="0"/>
              <a:t>Maybe we should look for forms of </a:t>
            </a:r>
            <a:r>
              <a:rPr lang="en-US" sz="1400" dirty="0" smtClean="0">
                <a:solidFill>
                  <a:srgbClr val="FF0000"/>
                </a:solidFill>
              </a:rPr>
              <a:t>resistance</a:t>
            </a:r>
            <a:r>
              <a:rPr lang="en-US" sz="1400" dirty="0" smtClean="0"/>
              <a:t> to that state back then / </a:t>
            </a:r>
            <a:r>
              <a:rPr lang="en-US" sz="1400" dirty="0" smtClean="0">
                <a:solidFill>
                  <a:srgbClr val="FF0000"/>
                </a:solidFill>
              </a:rPr>
              <a:t>HINT: In religion (the hermit)…</a:t>
            </a:r>
          </a:p>
          <a:p>
            <a:r>
              <a:rPr lang="en-US" sz="1400" dirty="0" smtClean="0"/>
              <a:t>Brecht and Walter pay scant attention to </a:t>
            </a:r>
            <a:r>
              <a:rPr lang="en-US" sz="1400" dirty="0" smtClean="0">
                <a:solidFill>
                  <a:srgbClr val="FF0000"/>
                </a:solidFill>
              </a:rPr>
              <a:t>the role of religion as an act of resistance to – or as fomenting – war</a:t>
            </a:r>
            <a:r>
              <a:rPr lang="en-US" sz="1400" dirty="0" smtClean="0"/>
              <a:t>…</a:t>
            </a:r>
          </a:p>
          <a:p>
            <a:pPr>
              <a:buNone/>
            </a:pPr>
            <a:r>
              <a:rPr lang="en-US" sz="1400" dirty="0" smtClean="0"/>
              <a:t>We do…</a:t>
            </a:r>
          </a:p>
          <a:p>
            <a:pPr>
              <a:buNone/>
            </a:pPr>
            <a:r>
              <a:rPr lang="en-US" sz="1400" dirty="0" smtClean="0"/>
              <a:t>So maybe we should actually </a:t>
            </a:r>
            <a:r>
              <a:rPr lang="en-US" sz="1400" dirty="0" smtClean="0">
                <a:solidFill>
                  <a:srgbClr val="FF0000"/>
                </a:solidFill>
              </a:rPr>
              <a:t>start again </a:t>
            </a:r>
            <a:r>
              <a:rPr lang="en-US" sz="1400" dirty="0" smtClean="0"/>
              <a:t>and take another look at the role of religion in the Thirty Years’ War and the Peace…</a:t>
            </a:r>
          </a:p>
          <a:p>
            <a:pPr>
              <a:buNone/>
            </a:pPr>
            <a:endParaRPr lang="en-US" sz="1600" dirty="0" smtClean="0"/>
          </a:p>
          <a:p>
            <a:pPr>
              <a:buNone/>
            </a:pPr>
            <a:endParaRPr lang="en-US" sz="1600" dirty="0" smtClean="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we – and you – have to move on…</a:t>
            </a:r>
            <a:endParaRPr lang="en-US" dirty="0"/>
          </a:p>
        </p:txBody>
      </p:sp>
      <p:sp>
        <p:nvSpPr>
          <p:cNvPr id="3" name="Content Placeholder 2"/>
          <p:cNvSpPr>
            <a:spLocks noGrp="1"/>
          </p:cNvSpPr>
          <p:nvPr>
            <p:ph idx="1"/>
          </p:nvPr>
        </p:nvSpPr>
        <p:spPr>
          <a:xfrm>
            <a:off x="457200" y="1600200"/>
            <a:ext cx="8229600" cy="3519117"/>
          </a:xfrm>
        </p:spPr>
        <p:txBody>
          <a:bodyPr>
            <a:normAutofit fontScale="85000" lnSpcReduction="10000"/>
          </a:bodyPr>
          <a:lstStyle/>
          <a:p>
            <a:pPr>
              <a:buNone/>
            </a:pPr>
            <a:endParaRPr lang="en-US" dirty="0" smtClean="0"/>
          </a:p>
          <a:p>
            <a:pPr>
              <a:buNone/>
            </a:pPr>
            <a:r>
              <a:rPr lang="en-US" dirty="0" smtClean="0"/>
              <a:t>Beginning on Wednesday / Thursday, you will be in the good hands of Prof. Georges van den </a:t>
            </a:r>
            <a:r>
              <a:rPr lang="en-US" dirty="0" err="1" smtClean="0"/>
              <a:t>Abbeele</a:t>
            </a:r>
            <a:r>
              <a:rPr lang="en-US" dirty="0" smtClean="0"/>
              <a:t>, reading Sun Tzu, Machiavelli, and Michael </a:t>
            </a:r>
            <a:r>
              <a:rPr lang="en-US" dirty="0" err="1" smtClean="0"/>
              <a:t>Walzer</a:t>
            </a:r>
            <a:r>
              <a:rPr lang="en-US" dirty="0" smtClean="0"/>
              <a:t>…</a:t>
            </a:r>
          </a:p>
          <a:p>
            <a:pPr>
              <a:buNone/>
            </a:pPr>
            <a:endParaRPr lang="en-US" dirty="0" smtClean="0"/>
          </a:p>
          <a:p>
            <a:pPr>
              <a:buNone/>
            </a:pPr>
            <a:r>
              <a:rPr lang="en-US" dirty="0" smtClean="0"/>
              <a:t>These will be more </a:t>
            </a:r>
            <a:r>
              <a:rPr lang="en-US" dirty="0" smtClean="0">
                <a:solidFill>
                  <a:srgbClr val="FF0000"/>
                </a:solidFill>
              </a:rPr>
              <a:t>theoretical texts </a:t>
            </a:r>
            <a:r>
              <a:rPr lang="en-US" dirty="0" smtClean="0"/>
              <a:t>about leadership in war, war’s strategies and means, and definitions of “just” and “unjust war”…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But I’ll be there – here! – listening with you!</a:t>
            </a:r>
          </a:p>
          <a:p>
            <a:pPr>
              <a:buNone/>
            </a:pPr>
            <a:endParaRPr lang="en-US" dirty="0" smtClean="0"/>
          </a:p>
          <a:p>
            <a:pPr>
              <a:buNone/>
            </a:pPr>
            <a:r>
              <a:rPr lang="en-US" dirty="0" smtClean="0"/>
              <a:t>So we can talk!</a:t>
            </a:r>
          </a:p>
          <a:p>
            <a:pPr>
              <a:buNone/>
            </a:pPr>
            <a:endParaRPr lang="en-US" dirty="0" smtClean="0"/>
          </a:p>
          <a:p>
            <a:pPr>
              <a:buNone/>
            </a:pPr>
            <a:r>
              <a:rPr lang="en-US" dirty="0" smtClean="0"/>
              <a:t>Thanks for listening…</a:t>
            </a:r>
          </a:p>
          <a:p>
            <a:pPr>
              <a:buNone/>
            </a:pPr>
            <a:endParaRPr lang="en-US" dirty="0" smtClean="0"/>
          </a:p>
          <a:p>
            <a:pPr>
              <a:buNone/>
            </a:pPr>
            <a:r>
              <a:rPr lang="en-US" dirty="0" smtClean="0"/>
              <a:t>And thanks for being “thinking human beings”!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1"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1"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11545</TotalTime>
  <Words>3491</Words>
  <Application>Microsoft Macintosh PowerPoint</Application>
  <PresentationFormat>On-screen Show (4:3)</PresentationFormat>
  <Paragraphs>219</Paragraphs>
  <Slides>34</Slides>
  <Notes>0</Notes>
  <HiddenSlides>0</HiddenSlides>
  <MMClips>5</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HCC, Fall 2014: Weeks 4 through 6-7 /  Re-Presenting History /  Re-Presenting the Thirty Years’ War</vt:lpstr>
      <vt:lpstr>Point of View / Genre / Medium</vt:lpstr>
      <vt:lpstr>I’ve suggested that sometimes the point of view from which the res gestae of the past are seen and re-presented as (hi)story is actually the message!</vt:lpstr>
      <vt:lpstr>Likewise, medium and genre are often part of the message because of the way they “shape” the story / Remember this juxtaposition from week 4?</vt:lpstr>
      <vt:lpstr>PowerPoint Presentation</vt:lpstr>
      <vt:lpstr>A related theme in which I have been interested has  been how we might think about the “conditions” of both individual and collective “agency” and “self-determination” created by the rise of the apparatus of territorial state sovereignty that in principle guarantees “peace” and “defense”…  as that form of the state began to emerge around 1648 – thus after the Thirty Years’ War and the Treaty of Westphalia – and then travelled forward in time…</vt:lpstr>
      <vt:lpstr> </vt:lpstr>
      <vt:lpstr>Last time…</vt:lpstr>
      <vt:lpstr>A bit of a review… The “Essay Film”</vt:lpstr>
      <vt:lpstr>Theme #1: Are all wars the same? Theme #2: The Visibility of the State in “Theater of War” / The State as a Determinant of Action</vt:lpstr>
      <vt:lpstr>In response to the hand of the state as a means of “defense” that we see in the world in the film, we are also invited to consider several forms of (collective) “agency” that resist these “determining conditions” (as they are associated with the state)…</vt:lpstr>
      <vt:lpstr>Via the juxtaposition of 1969 to 2006, Walter is asking us to think about the historical variation in the forms used to resist the state and in the forms that the state’s response to such resistance takes! </vt:lpstr>
      <vt:lpstr>From 1969   2006 / Two different kinds of “security” / “keeping the peace” / From police batons to traffic cops… / Has the state just rolled over and played dead? Or is it just fulfilling its “duties” differently? / The War on Terror / The Homeland Security Helicopter Fly-overs / the crew and cast response…</vt:lpstr>
      <vt:lpstr>MY THESIS: By showing us acts of resistance in the film and the state’s differential responses, Walter is trying to get us to think about how the “cultural work” of making and watching a film (in 2008 / now) could or could not be understood as an act of resistance to the wars in which the state engages ‘in our names’ (wars of “defense” to the outside and “wars” to guarantee the peace within)?   MY QUESTION: Where is this resistance occurring and what could the state’s response possibly be? </vt:lpstr>
      <vt:lpstr>Kushner’s Take and Walter’s Take (via montage) on the Cultural Work of the Playwright or Poet as Resistance / Theater and the Streets</vt:lpstr>
      <vt:lpstr>Thus:  Just as Walter’s “Theater of War” relentlessly asks us (via montage) to compare the two productions of Mother Courage and her Children in 1949 and 2006, so too does it ask us (via montage) to compare the presence of the state and collective vs. individual complicity with or resistance to that state in 1939 / 1949  1969  2006  2008 (the time of the film…)</vt:lpstr>
      <vt:lpstr>And it asks us to think whether, and if so, how   the state – and modes of resistance to it –  have changed…</vt:lpstr>
      <vt:lpstr>The Bomb and the Holocaust and the State</vt:lpstr>
      <vt:lpstr>Thinking vs. Feeling?</vt:lpstr>
      <vt:lpstr>Thinking in the Film, “Theater of War” vs. the Thinking of the Film, “Theater of War” / Whose History and the Question of Talking Heads </vt:lpstr>
      <vt:lpstr>PowerPoint Presentation</vt:lpstr>
      <vt:lpstr>How Many “Entries”?  How many truths…? #1: “Truth” in Black-and-White </vt:lpstr>
      <vt:lpstr>More doubles / the playwrights (Brecht and Kushner) / the directors (Brecht and Wolfe)  Are the ‘moderns’ doing the same kind of “cultural work” that their “original(s)” did?</vt:lpstr>
      <vt:lpstr>NB: There are also other forms of (both literal and figurative) black-and-white representation in “Theater of War” / Barbara Brecht-Schall’s Bertolt Brecht</vt:lpstr>
      <vt:lpstr>“Entry” #2:  “Truth” (#2) in Color?</vt:lpstr>
      <vt:lpstr>Or (“entry” #3): Is the “truth” of Brecht’s ideas to be found not on stage, but on the streets?</vt:lpstr>
      <vt:lpstr>A THIRD THESIS: The film, “Theater of War” (dir. Walter) (2008) makes the viewer aware of the mediated nature of “truth” in history – who was Brecht really, and what did he really believe? How can we best understand his ideas?– by juxtaposing black-and-white scenes to scenes in color…  It thus uses its mediality to create a pattern of black-and-white vs. color shots so that the audience can think about what is considered “true” in this movie – and in (hi)story in general…</vt:lpstr>
      <vt:lpstr>Of course, “Theater of War” is relying not just on its “medium” to do this work ( = the work of making the viewer think about truth in history), but also on its genre…</vt:lpstr>
      <vt:lpstr>MY (FINAL) THESIS: John Walter’s “Theater of War” (2008) is – as an essay film conscious of its genre – asking each of its viewers / each of us to be his / her own “directing intelligence” as he or she engages the “material elected”   – here, the “theater of war” (both the 2006 production and in general) –   by modeling for us how one individual (Walter) has sorted through / selected / organized / shaped a number of different “stories” about that “theater”…</vt:lpstr>
      <vt:lpstr>Different medium and genre for different times  From “Epic Theater” to the “Essay Film” / From Collective Action  Promoting the Agency of Each Individual’s Directing Intelligence </vt:lpstr>
      <vt:lpstr>The Essay Film as a Model  for Thinking about War…</vt:lpstr>
      <vt:lpstr>HCC (Fall, 2014):  Weeks 4 through 6-7</vt:lpstr>
      <vt:lpstr>But we – and you – have to move 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Kazumo Washizuka</cp:lastModifiedBy>
  <cp:revision>90</cp:revision>
  <dcterms:created xsi:type="dcterms:W3CDTF">2014-11-13T22:44:33Z</dcterms:created>
  <dcterms:modified xsi:type="dcterms:W3CDTF">2014-11-17T06:31:14Z</dcterms:modified>
</cp:coreProperties>
</file>