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mp4" ContentType="video/unknown"/>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304" r:id="rId3"/>
    <p:sldId id="258" r:id="rId4"/>
    <p:sldId id="259" r:id="rId5"/>
    <p:sldId id="292" r:id="rId6"/>
    <p:sldId id="295" r:id="rId7"/>
    <p:sldId id="293" r:id="rId8"/>
    <p:sldId id="307" r:id="rId9"/>
    <p:sldId id="294" r:id="rId10"/>
    <p:sldId id="308" r:id="rId11"/>
    <p:sldId id="260" r:id="rId12"/>
    <p:sldId id="309" r:id="rId13"/>
    <p:sldId id="296" r:id="rId14"/>
    <p:sldId id="306" r:id="rId15"/>
    <p:sldId id="283" r:id="rId16"/>
    <p:sldId id="284" r:id="rId17"/>
    <p:sldId id="262" r:id="rId18"/>
    <p:sldId id="263" r:id="rId19"/>
    <p:sldId id="270" r:id="rId20"/>
    <p:sldId id="286" r:id="rId21"/>
    <p:sldId id="310" r:id="rId22"/>
    <p:sldId id="302" r:id="rId23"/>
    <p:sldId id="301" r:id="rId24"/>
    <p:sldId id="303" r:id="rId25"/>
    <p:sldId id="269" r:id="rId26"/>
    <p:sldId id="264" r:id="rId27"/>
    <p:sldId id="285" r:id="rId2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showComments="0">
  <p:normalViewPr>
    <p:restoredLeft sz="15620"/>
    <p:restoredTop sz="90000" autoAdjust="0"/>
  </p:normalViewPr>
  <p:slideViewPr>
    <p:cSldViewPr>
      <p:cViewPr varScale="1">
        <p:scale>
          <a:sx n="57" d="100"/>
          <a:sy n="57" d="100"/>
        </p:scale>
        <p:origin x="-201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1EB75C-7F90-0646-982D-F611E575490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0EE8EB-728F-0948-83C4-B6064123916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58609A-AA73-254B-8C05-88F11450BC9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61CEEC-7C9B-9542-B607-64B14A55B52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AD4EAD4-DCF0-F941-801B-C5D5A0CC5A6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B6ABF9F-5F5E-774B-8B5D-7E559E8B0B7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47696AF-99F1-F24F-A522-8C5CD68CEF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54F0FD-03FD-E943-98E0-6407C9A7FAD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07A622-E6FA-524F-8141-EAC5B9A2134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560649-F963-AD45-8507-D0F9DA4341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4A5688-4FFA-364F-B0D3-C9288D1B0D5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E67CCDF-7A5C-834D-B455-40A71C2DE93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CE655AF-98C0-FF4D-A7E1-2EFE6D52F3D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2693C11-2BB3-3241-8813-4598892CFF2C}"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5pPr>
      <a:lvl6pPr marL="457200" algn="ctr" rtl="0" fontAlgn="base">
        <a:spcBef>
          <a:spcPct val="0"/>
        </a:spcBef>
        <a:spcAft>
          <a:spcPct val="0"/>
        </a:spcAft>
        <a:defRPr sz="4400">
          <a:solidFill>
            <a:schemeClr val="tx2"/>
          </a:solidFill>
          <a:latin typeface="Times" pitchFamily="-107" charset="0"/>
        </a:defRPr>
      </a:lvl6pPr>
      <a:lvl7pPr marL="914400" algn="ctr" rtl="0" fontAlgn="base">
        <a:spcBef>
          <a:spcPct val="0"/>
        </a:spcBef>
        <a:spcAft>
          <a:spcPct val="0"/>
        </a:spcAft>
        <a:defRPr sz="4400">
          <a:solidFill>
            <a:schemeClr val="tx2"/>
          </a:solidFill>
          <a:latin typeface="Times" pitchFamily="-107" charset="0"/>
        </a:defRPr>
      </a:lvl7pPr>
      <a:lvl8pPr marL="1371600" algn="ctr" rtl="0" fontAlgn="base">
        <a:spcBef>
          <a:spcPct val="0"/>
        </a:spcBef>
        <a:spcAft>
          <a:spcPct val="0"/>
        </a:spcAft>
        <a:defRPr sz="4400">
          <a:solidFill>
            <a:schemeClr val="tx2"/>
          </a:solidFill>
          <a:latin typeface="Times" pitchFamily="-107" charset="0"/>
        </a:defRPr>
      </a:lvl8pPr>
      <a:lvl9pPr marL="1828800" algn="ctr" rtl="0" fontAlgn="base">
        <a:spcBef>
          <a:spcPct val="0"/>
        </a:spcBef>
        <a:spcAft>
          <a:spcPct val="0"/>
        </a:spcAft>
        <a:defRPr sz="4400">
          <a:solidFill>
            <a:schemeClr val="tx2"/>
          </a:solidFill>
          <a:latin typeface="Times" pitchFamily="-107"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7"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7"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10.xml"/><Relationship Id="rId2"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10.xml"/><Relationship Id="rId2"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jpeg"/><Relationship Id="rId3"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image" Target="../media/image18.png"/><Relationship Id="rId1" Type="http://schemas.microsoft.com/office/2007/relationships/media" Target="../media/media1.mp4"/><Relationship Id="rId2" Type="http://schemas.openxmlformats.org/officeDocument/2006/relationships/video" Target="../media/media1.mp4"/></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image" Target="../media/image20.png"/><Relationship Id="rId1" Type="http://schemas.microsoft.com/office/2007/relationships/media" Target="../media/media2.mp4"/><Relationship Id="rId2" Type="http://schemas.openxmlformats.org/officeDocument/2006/relationships/video" Target="../media/media2.mp4"/></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1" Type="http://schemas.openxmlformats.org/officeDocument/2006/relationships/slideLayout" Target="../slideLayouts/slideLayout12.xml"/><Relationship Id="rId2"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image" Target="../media/image25.png"/><Relationship Id="rId1" Type="http://schemas.microsoft.com/office/2007/relationships/media" Target="../media/media3.mp4"/><Relationship Id="rId2" Type="http://schemas.openxmlformats.org/officeDocument/2006/relationships/video" Target="../media/media3.mp4"/></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image" Target="../media/image26.png"/><Relationship Id="rId1" Type="http://schemas.microsoft.com/office/2007/relationships/media" Target="file://localhost/Users/brianthill/Desktop/videos%20for%20lecture/1943%20WAAC%20Recruiting%20Film%20We're%20In%20The%20Army%20Now%20(full).mov" TargetMode="External"/><Relationship Id="rId2" Type="http://schemas.openxmlformats.org/officeDocument/2006/relationships/video" Target="file://localhost/Users/brianthill/Desktop/videos%20for%20lecture/1943%20WAAC%20Recruiting%20Film%20We're%20In%20The%20Army%20Now%20(full).mo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13.xml"/><Relationship Id="rId2" Type="http://schemas.openxmlformats.org/officeDocument/2006/relationships/image" Target="../media/image2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6.gif"/><Relationship Id="rId4" Type="http://schemas.openxmlformats.org/officeDocument/2006/relationships/image" Target="../media/image37.gif"/><Relationship Id="rId1" Type="http://schemas.openxmlformats.org/officeDocument/2006/relationships/slideLayout" Target="../slideLayouts/slideLayout2.xml"/><Relationship Id="rId2" Type="http://schemas.openxmlformats.org/officeDocument/2006/relationships/image" Target="../media/image35.gif"/></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41.jpeg"/><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oleObject" Target="NO%20NAME:Lecture%205%20Notes.docx!OLE_LINK2" TargetMode="External"/><Relationship Id="rId4" Type="http://schemas.openxmlformats.org/officeDocument/2006/relationships/image" Target="../media/image44.png"/><Relationship Id="rId5" Type="http://schemas.openxmlformats.org/officeDocument/2006/relationships/image" Target="../media/image45.gi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oleObject" Target="NO%20NAME:Lecture%205%20Notes.docx!OLE_LINK3" TargetMode="External"/><Relationship Id="rId5" Type="http://schemas.openxmlformats.org/officeDocument/2006/relationships/image" Target="../media/image46.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eg"/><Relationship Id="rId5" Type="http://schemas.openxmlformats.org/officeDocument/2006/relationships/image" Target="../media/image52.jpeg"/><Relationship Id="rId1" Type="http://schemas.openxmlformats.org/officeDocument/2006/relationships/slideLayout" Target="../slideLayouts/slideLayout12.xml"/><Relationship Id="rId2"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gif"/><Relationship Id="rId1" Type="http://schemas.openxmlformats.org/officeDocument/2006/relationships/slideLayout" Target="../slideLayouts/slideLayout6.xml"/><Relationship Id="rId2"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0"/>
            <a:ext cx="7772400" cy="685800"/>
          </a:xfrm>
        </p:spPr>
        <p:txBody>
          <a:bodyPr/>
          <a:lstStyle/>
          <a:p>
            <a:pPr eaLnBrk="1" hangingPunct="1"/>
            <a:r>
              <a:rPr lang="en-US" sz="3200" dirty="0" smtClean="0">
                <a:ea typeface="ＭＳ Ｐゴシック" charset="-128"/>
                <a:cs typeface="ＭＳ Ｐゴシック" charset="-128"/>
              </a:rPr>
              <a:t>Women in the Military</a:t>
            </a:r>
          </a:p>
        </p:txBody>
      </p:sp>
      <p:sp>
        <p:nvSpPr>
          <p:cNvPr id="15363" name="Rectangle 3"/>
          <p:cNvSpPr>
            <a:spLocks noGrp="1" noChangeArrowheads="1"/>
          </p:cNvSpPr>
          <p:nvPr>
            <p:ph type="subTitle" idx="1"/>
          </p:nvPr>
        </p:nvSpPr>
        <p:spPr>
          <a:xfrm>
            <a:off x="1371600" y="2895600"/>
            <a:ext cx="6400800" cy="2743200"/>
          </a:xfrm>
        </p:spPr>
        <p:txBody>
          <a:bodyPr/>
          <a:lstStyle/>
          <a:p>
            <a:pPr eaLnBrk="1" hangingPunct="1"/>
            <a:r>
              <a:rPr lang="en-US" sz="2400" dirty="0" smtClean="0">
                <a:ea typeface="ＭＳ Ｐゴシック" charset="-128"/>
                <a:cs typeface="ＭＳ Ｐゴシック" charset="-128"/>
              </a:rPr>
              <a:t>Lecture 5</a:t>
            </a:r>
          </a:p>
        </p:txBody>
      </p:sp>
      <p:pic>
        <p:nvPicPr>
          <p:cNvPr id="4" name="Picture 3" descr="images.jpg"/>
          <p:cNvPicPr>
            <a:picLocks noChangeAspect="1"/>
          </p:cNvPicPr>
          <p:nvPr/>
        </p:nvPicPr>
        <p:blipFill>
          <a:blip r:embed="rId2"/>
          <a:stretch>
            <a:fillRect/>
          </a:stretch>
        </p:blipFill>
        <p:spPr>
          <a:xfrm>
            <a:off x="457200" y="228600"/>
            <a:ext cx="3048000" cy="2133600"/>
          </a:xfrm>
          <a:prstGeom prst="rect">
            <a:avLst/>
          </a:prstGeom>
        </p:spPr>
      </p:pic>
      <p:pic>
        <p:nvPicPr>
          <p:cNvPr id="5" name="Picture 4" descr="WAAC_Uniforms.jpg"/>
          <p:cNvPicPr>
            <a:picLocks noChangeAspect="1"/>
          </p:cNvPicPr>
          <p:nvPr/>
        </p:nvPicPr>
        <p:blipFill>
          <a:blip r:embed="rId3"/>
          <a:stretch>
            <a:fillRect/>
          </a:stretch>
        </p:blipFill>
        <p:spPr>
          <a:xfrm>
            <a:off x="5562600" y="0"/>
            <a:ext cx="3135389" cy="2514600"/>
          </a:xfrm>
          <a:prstGeom prst="rect">
            <a:avLst/>
          </a:prstGeom>
        </p:spPr>
      </p:pic>
      <p:pic>
        <p:nvPicPr>
          <p:cNvPr id="6" name="Picture 5"/>
          <p:cNvPicPr>
            <a:picLocks noChangeAspect="1" noChangeArrowheads="1"/>
          </p:cNvPicPr>
          <p:nvPr/>
        </p:nvPicPr>
        <p:blipFill>
          <a:blip r:embed="rId4"/>
          <a:srcRect/>
          <a:stretch>
            <a:fillRect/>
          </a:stretch>
        </p:blipFill>
        <p:spPr bwMode="auto">
          <a:xfrm>
            <a:off x="228600" y="3505200"/>
            <a:ext cx="3200400" cy="2971800"/>
          </a:xfrm>
          <a:prstGeom prst="rect">
            <a:avLst/>
          </a:prstGeom>
          <a:noFill/>
          <a:ln w="9525">
            <a:noFill/>
            <a:miter lim="800000"/>
            <a:headEnd/>
            <a:tailEnd/>
          </a:ln>
          <a:effectLst/>
        </p:spPr>
      </p:pic>
      <p:pic>
        <p:nvPicPr>
          <p:cNvPr id="7" name="Picture 6" descr="776c9c8743e4b6c6a520e26384c0585a.jpg"/>
          <p:cNvPicPr>
            <a:picLocks noChangeAspect="1"/>
          </p:cNvPicPr>
          <p:nvPr/>
        </p:nvPicPr>
        <p:blipFill>
          <a:blip r:embed="rId5"/>
          <a:stretch>
            <a:fillRect/>
          </a:stretch>
        </p:blipFill>
        <p:spPr>
          <a:xfrm>
            <a:off x="3886200" y="3352800"/>
            <a:ext cx="4953000" cy="3276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sz="3200" dirty="0" smtClean="0"/>
              <a:t>Women Have Served in Every American war</a:t>
            </a:r>
            <a:endParaRPr lang="en-US" sz="3200" dirty="0"/>
          </a:p>
        </p:txBody>
      </p:sp>
      <p:sp>
        <p:nvSpPr>
          <p:cNvPr id="3" name="Content Placeholder 2"/>
          <p:cNvSpPr>
            <a:spLocks noGrp="1"/>
          </p:cNvSpPr>
          <p:nvPr>
            <p:ph idx="1"/>
          </p:nvPr>
        </p:nvSpPr>
        <p:spPr>
          <a:xfrm>
            <a:off x="457200" y="762000"/>
            <a:ext cx="7772400" cy="3505200"/>
          </a:xfrm>
        </p:spPr>
        <p:txBody>
          <a:bodyPr/>
          <a:lstStyle/>
          <a:p>
            <a:pPr>
              <a:buNone/>
            </a:pPr>
            <a:r>
              <a:rPr lang="en-US" dirty="0" smtClean="0"/>
              <a:t>	</a:t>
            </a:r>
            <a:endParaRPr lang="en-US" dirty="0"/>
          </a:p>
        </p:txBody>
      </p:sp>
      <p:sp>
        <p:nvSpPr>
          <p:cNvPr id="4" name="TextBox 3"/>
          <p:cNvSpPr txBox="1"/>
          <p:nvPr/>
        </p:nvSpPr>
        <p:spPr>
          <a:xfrm>
            <a:off x="228600" y="1295400"/>
            <a:ext cx="8610600" cy="2554545"/>
          </a:xfrm>
          <a:prstGeom prst="rect">
            <a:avLst/>
          </a:prstGeom>
          <a:noFill/>
        </p:spPr>
        <p:txBody>
          <a:bodyPr wrap="square" rtlCol="0">
            <a:spAutoFit/>
          </a:bodyPr>
          <a:lstStyle/>
          <a:p>
            <a:r>
              <a:rPr lang="en-US" sz="2000" dirty="0" smtClean="0"/>
              <a:t>They served as nurses, cooks, spies, even soldiers.</a:t>
            </a:r>
          </a:p>
          <a:p>
            <a:r>
              <a:rPr lang="en-US" sz="2000" dirty="0" smtClean="0"/>
              <a:t>Some even dressed the part of soldiers and fought:</a:t>
            </a:r>
          </a:p>
          <a:p>
            <a:r>
              <a:rPr lang="en-US" sz="2000" dirty="0" smtClean="0"/>
              <a:t>Deborah Sampson as Robert </a:t>
            </a:r>
            <a:r>
              <a:rPr lang="en-US" sz="2000" dirty="0" err="1" smtClean="0"/>
              <a:t>Shurtleff</a:t>
            </a:r>
            <a:r>
              <a:rPr lang="en-US" sz="2000" dirty="0" smtClean="0"/>
              <a:t> in the </a:t>
            </a:r>
            <a:r>
              <a:rPr lang="en-US" sz="2000" dirty="0" err="1" smtClean="0"/>
              <a:t>Rev.War</a:t>
            </a:r>
            <a:r>
              <a:rPr lang="en-US" sz="2000" dirty="0" smtClean="0"/>
              <a:t> (1775-83)</a:t>
            </a:r>
          </a:p>
          <a:p>
            <a:r>
              <a:rPr lang="en-US" sz="2000" dirty="0" err="1"/>
              <a:t>SarahElizabeth</a:t>
            </a:r>
            <a:r>
              <a:rPr lang="en-US" sz="2000" dirty="0"/>
              <a:t> </a:t>
            </a:r>
            <a:r>
              <a:rPr lang="en-US" sz="2000" dirty="0" err="1"/>
              <a:t>Newcom</a:t>
            </a:r>
            <a:r>
              <a:rPr lang="en-US" sz="2000" dirty="0"/>
              <a:t> as Bill </a:t>
            </a:r>
            <a:r>
              <a:rPr lang="en-US" sz="2000" dirty="0" err="1"/>
              <a:t>Newcom</a:t>
            </a:r>
            <a:r>
              <a:rPr lang="en-US" sz="2000" dirty="0"/>
              <a:t> </a:t>
            </a:r>
          </a:p>
          <a:p>
            <a:r>
              <a:rPr lang="en-US" sz="2000" dirty="0"/>
              <a:t>in the Mexican </a:t>
            </a:r>
            <a:r>
              <a:rPr lang="en-US" sz="2000" dirty="0" smtClean="0"/>
              <a:t>War (1846-48)</a:t>
            </a:r>
            <a:endParaRPr lang="en-US" sz="2000" dirty="0"/>
          </a:p>
          <a:p>
            <a:r>
              <a:rPr lang="en-US" sz="2000" dirty="0" smtClean="0"/>
              <a:t>Sarah </a:t>
            </a:r>
            <a:r>
              <a:rPr lang="en-US" sz="2000" dirty="0" err="1" smtClean="0"/>
              <a:t>Wakeman</a:t>
            </a:r>
            <a:r>
              <a:rPr lang="en-US" sz="2000" dirty="0" smtClean="0"/>
              <a:t> as Lyons </a:t>
            </a:r>
            <a:r>
              <a:rPr lang="en-US" sz="2000" dirty="0" err="1" smtClean="0"/>
              <a:t>Wakeman</a:t>
            </a:r>
            <a:r>
              <a:rPr lang="en-US" sz="2000" dirty="0"/>
              <a:t> </a:t>
            </a:r>
            <a:r>
              <a:rPr lang="en-US" sz="2000" dirty="0" smtClean="0"/>
              <a:t>in the Civil War (1861-65)</a:t>
            </a:r>
          </a:p>
          <a:p>
            <a:r>
              <a:rPr lang="en-US" sz="2000" dirty="0" smtClean="0"/>
              <a:t>Dr. Mary Walker, Civil War physician was taken prisoner and is still the only woman to receive the National Medal of Honor.</a:t>
            </a:r>
          </a:p>
        </p:txBody>
      </p:sp>
      <p:pic>
        <p:nvPicPr>
          <p:cNvPr id="5" name="Picture 4" descr="Screen Shot 2015-04-13 at 9.26.4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914400"/>
            <a:ext cx="2235200" cy="3276600"/>
          </a:xfrm>
          <a:prstGeom prst="rect">
            <a:avLst/>
          </a:prstGeom>
        </p:spPr>
      </p:pic>
      <p:pic>
        <p:nvPicPr>
          <p:cNvPr id="8" name="Picture 7" descr="Screen Shot 2015-04-14 at 4.05.5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4419600"/>
            <a:ext cx="4572000" cy="2403746"/>
          </a:xfrm>
          <a:prstGeom prst="rect">
            <a:avLst/>
          </a:prstGeom>
        </p:spPr>
      </p:pic>
      <p:sp>
        <p:nvSpPr>
          <p:cNvPr id="9" name="TextBox 8"/>
          <p:cNvSpPr txBox="1"/>
          <p:nvPr/>
        </p:nvSpPr>
        <p:spPr>
          <a:xfrm>
            <a:off x="6781800" y="4267200"/>
            <a:ext cx="2362200" cy="400110"/>
          </a:xfrm>
          <a:prstGeom prst="rect">
            <a:avLst/>
          </a:prstGeom>
          <a:noFill/>
        </p:spPr>
        <p:txBody>
          <a:bodyPr wrap="square" rtlCol="0">
            <a:spAutoFit/>
          </a:bodyPr>
          <a:lstStyle/>
          <a:p>
            <a:r>
              <a:rPr lang="en-US" sz="2000" dirty="0" smtClean="0"/>
              <a:t>Sarah </a:t>
            </a:r>
            <a:r>
              <a:rPr lang="en-US" sz="2000" dirty="0" err="1" smtClean="0"/>
              <a:t>Wakeman</a:t>
            </a:r>
            <a:endParaRPr lang="en-US" sz="2000" dirty="0"/>
          </a:p>
        </p:txBody>
      </p:sp>
      <p:sp>
        <p:nvSpPr>
          <p:cNvPr id="10" name="TextBox 9"/>
          <p:cNvSpPr txBox="1"/>
          <p:nvPr/>
        </p:nvSpPr>
        <p:spPr>
          <a:xfrm>
            <a:off x="4876800" y="4724400"/>
            <a:ext cx="3276600" cy="1938992"/>
          </a:xfrm>
          <a:prstGeom prst="rect">
            <a:avLst/>
          </a:prstGeom>
          <a:noFill/>
        </p:spPr>
        <p:txBody>
          <a:bodyPr wrap="square" rtlCol="0">
            <a:spAutoFit/>
          </a:bodyPr>
          <a:lstStyle/>
          <a:p>
            <a:r>
              <a:rPr lang="en-US" sz="2000" dirty="0"/>
              <a:t>Revolutionary War folk hero Molly Pitcher was really several women. (see http://</a:t>
            </a:r>
            <a:r>
              <a:rPr lang="en-US" sz="2000" dirty="0" err="1"/>
              <a:t>www.archives.gov</a:t>
            </a:r>
            <a:r>
              <a:rPr lang="en-US" sz="2000" dirty="0"/>
              <a:t>/publications/prologue/1999/summer/</a:t>
            </a:r>
            <a:r>
              <a:rPr lang="en-US" sz="2000" dirty="0" err="1" smtClean="0"/>
              <a:t>pitcher.html</a:t>
            </a:r>
            <a:r>
              <a:rPr lang="en-US" sz="2000" dirty="0" smtClean="0"/>
              <a:t>)</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0"/>
            <a:ext cx="7772400" cy="990600"/>
          </a:xfrm>
        </p:spPr>
        <p:txBody>
          <a:bodyPr/>
          <a:lstStyle/>
          <a:p>
            <a:pPr eaLnBrk="1" hangingPunct="1"/>
            <a:r>
              <a:rPr lang="en-US" sz="3200" dirty="0">
                <a:ea typeface="ＭＳ Ｐゴシック" charset="-128"/>
                <a:cs typeface="ＭＳ Ｐゴシック" charset="-128"/>
              </a:rPr>
              <a:t>1500 women volunteered in the Spanish American </a:t>
            </a:r>
            <a:r>
              <a:rPr lang="en-US" sz="3200" dirty="0" smtClean="0">
                <a:ea typeface="ＭＳ Ｐゴシック" charset="-128"/>
                <a:cs typeface="ＭＳ Ｐゴシック" charset="-128"/>
              </a:rPr>
              <a:t>War (1898)</a:t>
            </a:r>
            <a:endParaRPr lang="en-US" sz="3200" dirty="0">
              <a:ea typeface="ＭＳ Ｐゴシック" charset="-128"/>
              <a:cs typeface="ＭＳ Ｐゴシック" charset="-128"/>
            </a:endParaRPr>
          </a:p>
        </p:txBody>
      </p:sp>
      <p:pic>
        <p:nvPicPr>
          <p:cNvPr id="16387" name="Picture 4" descr="WwS-Nrs5-t.jpg                                                 000298C8Macintosh HD                   BB606D11:"/>
          <p:cNvPicPr>
            <a:picLocks noGrp="1" noChangeAspect="1" noChangeArrowheads="1"/>
          </p:cNvPicPr>
          <p:nvPr>
            <p:ph idx="1"/>
          </p:nvPr>
        </p:nvPicPr>
        <p:blipFill>
          <a:blip r:embed="rId2"/>
          <a:srcRect/>
          <a:stretch>
            <a:fillRect/>
          </a:stretch>
        </p:blipFill>
        <p:spPr>
          <a:xfrm>
            <a:off x="1981200" y="1066800"/>
            <a:ext cx="5008563" cy="4114800"/>
          </a:xfrm>
        </p:spPr>
      </p:pic>
      <p:sp>
        <p:nvSpPr>
          <p:cNvPr id="4" name="TextBox 3"/>
          <p:cNvSpPr txBox="1"/>
          <p:nvPr/>
        </p:nvSpPr>
        <p:spPr>
          <a:xfrm>
            <a:off x="685800" y="5410200"/>
            <a:ext cx="7315200" cy="707886"/>
          </a:xfrm>
          <a:prstGeom prst="rect">
            <a:avLst/>
          </a:prstGeom>
          <a:noFill/>
        </p:spPr>
        <p:txBody>
          <a:bodyPr wrap="square" rtlCol="0">
            <a:spAutoFit/>
          </a:bodyPr>
          <a:lstStyle/>
          <a:p>
            <a:r>
              <a:rPr lang="en-US" sz="2000" dirty="0" smtClean="0"/>
              <a:t>1901 Army Nurse Corps established</a:t>
            </a:r>
          </a:p>
          <a:p>
            <a:r>
              <a:rPr lang="en-US" sz="2000" dirty="0" smtClean="0"/>
              <a:t>1908 Navy Nurse Corps established</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0"/>
            <a:ext cx="7772400" cy="1828800"/>
          </a:xfrm>
        </p:spPr>
        <p:txBody>
          <a:bodyPr/>
          <a:lstStyle/>
          <a:p>
            <a:pPr eaLnBrk="1" hangingPunct="1"/>
            <a:r>
              <a:rPr lang="en-US" sz="3200" dirty="0">
                <a:ea typeface="ＭＳ Ｐゴシック" charset="-128"/>
                <a:cs typeface="ＭＳ Ｐゴシック" charset="-128"/>
              </a:rPr>
              <a:t>36,000 in World War </a:t>
            </a:r>
            <a:r>
              <a:rPr lang="en-US" sz="3200" dirty="0" smtClean="0">
                <a:ea typeface="ＭＳ Ｐゴシック" charset="-128"/>
                <a:cs typeface="ＭＳ Ｐゴシック" charset="-128"/>
              </a:rPr>
              <a:t>I (1917-1918)</a:t>
            </a:r>
            <a:br>
              <a:rPr lang="en-US" sz="3200" dirty="0" smtClean="0">
                <a:ea typeface="ＭＳ Ｐゴシック" charset="-128"/>
                <a:cs typeface="ＭＳ Ｐゴシック" charset="-128"/>
              </a:rPr>
            </a:br>
            <a:r>
              <a:rPr lang="en-US" sz="3200" dirty="0" smtClean="0">
                <a:ea typeface="ＭＳ Ｐゴシック" charset="-128"/>
                <a:cs typeface="ＭＳ Ｐゴシック" charset="-128"/>
              </a:rPr>
              <a:t>(</a:t>
            </a:r>
            <a:r>
              <a:rPr lang="en-US" sz="2400" dirty="0" smtClean="0">
                <a:ea typeface="ＭＳ Ｐゴシック" charset="-128"/>
                <a:cs typeface="ＭＳ Ｐゴシック" charset="-128"/>
              </a:rPr>
              <a:t>400 of these die in line of duty)</a:t>
            </a:r>
            <a:endParaRPr lang="en-US" sz="3200" dirty="0">
              <a:ea typeface="ＭＳ Ｐゴシック" charset="-128"/>
              <a:cs typeface="ＭＳ Ｐゴシック" charset="-128"/>
            </a:endParaRPr>
          </a:p>
        </p:txBody>
      </p:sp>
      <p:pic>
        <p:nvPicPr>
          <p:cNvPr id="17411" name="Picture 4" descr="WV0177.6.009.jpg                                               000298C8Macintosh HD                   BB606D11:"/>
          <p:cNvPicPr>
            <a:picLocks noGrp="1" noChangeAspect="1" noChangeArrowheads="1"/>
          </p:cNvPicPr>
          <p:nvPr>
            <p:ph idx="1"/>
          </p:nvPr>
        </p:nvPicPr>
        <p:blipFill>
          <a:blip r:embed="rId2"/>
          <a:srcRect/>
          <a:stretch>
            <a:fillRect/>
          </a:stretch>
        </p:blipFill>
        <p:spPr>
          <a:xfrm>
            <a:off x="152400" y="1524000"/>
            <a:ext cx="4038600" cy="3810000"/>
          </a:xfrm>
        </p:spPr>
      </p:pic>
      <p:pic>
        <p:nvPicPr>
          <p:cNvPr id="4" name="Picture 3" descr="195.jpg"/>
          <p:cNvPicPr>
            <a:picLocks noChangeAspect="1"/>
          </p:cNvPicPr>
          <p:nvPr/>
        </p:nvPicPr>
        <p:blipFill>
          <a:blip r:embed="rId3"/>
          <a:stretch>
            <a:fillRect/>
          </a:stretch>
        </p:blipFill>
        <p:spPr>
          <a:xfrm>
            <a:off x="4419600" y="1524000"/>
            <a:ext cx="4354068" cy="5029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152400"/>
            <a:ext cx="7772400" cy="838200"/>
          </a:xfrm>
        </p:spPr>
        <p:txBody>
          <a:bodyPr/>
          <a:lstStyle/>
          <a:p>
            <a:r>
              <a:rPr lang="en-US" sz="2400" dirty="0" smtClean="0"/>
              <a:t>The Government Organizes a Massive Effort to Attract Women into the Workforce.</a:t>
            </a:r>
            <a:endParaRPr lang="en-US" sz="2400" dirty="0"/>
          </a:p>
        </p:txBody>
      </p:sp>
      <p:sp>
        <p:nvSpPr>
          <p:cNvPr id="8" name="Vertical Text Placeholder 7"/>
          <p:cNvSpPr>
            <a:spLocks noGrp="1"/>
          </p:cNvSpPr>
          <p:nvPr>
            <p:ph type="body" orient="vert" idx="1"/>
          </p:nvPr>
        </p:nvSpPr>
        <p:spPr>
          <a:xfrm>
            <a:off x="685800" y="1066800"/>
            <a:ext cx="7772400" cy="5029200"/>
          </a:xfrm>
        </p:spPr>
        <p:txBody>
          <a:bodyPr/>
          <a:lstStyle/>
          <a:p>
            <a:endParaRPr lang="en-US" dirty="0"/>
          </a:p>
        </p:txBody>
      </p:sp>
      <p:pic>
        <p:nvPicPr>
          <p:cNvPr id="9" name="Picture 8" descr="propoganda_22.jpg"/>
          <p:cNvPicPr>
            <a:picLocks noChangeAspect="1"/>
          </p:cNvPicPr>
          <p:nvPr/>
        </p:nvPicPr>
        <p:blipFill>
          <a:blip r:embed="rId2"/>
          <a:stretch>
            <a:fillRect/>
          </a:stretch>
        </p:blipFill>
        <p:spPr>
          <a:xfrm>
            <a:off x="0" y="1828800"/>
            <a:ext cx="2895600" cy="3917950"/>
          </a:xfrm>
          <a:prstGeom prst="rect">
            <a:avLst/>
          </a:prstGeom>
        </p:spPr>
      </p:pic>
      <p:pic>
        <p:nvPicPr>
          <p:cNvPr id="10" name="Picture 9" descr="propoganda_26.jpg"/>
          <p:cNvPicPr>
            <a:picLocks noChangeAspect="1"/>
          </p:cNvPicPr>
          <p:nvPr/>
        </p:nvPicPr>
        <p:blipFill>
          <a:blip r:embed="rId3"/>
          <a:stretch>
            <a:fillRect/>
          </a:stretch>
        </p:blipFill>
        <p:spPr>
          <a:xfrm>
            <a:off x="6362700" y="1828800"/>
            <a:ext cx="2781300" cy="4013200"/>
          </a:xfrm>
          <a:prstGeom prst="rect">
            <a:avLst/>
          </a:prstGeom>
        </p:spPr>
      </p:pic>
      <p:pic>
        <p:nvPicPr>
          <p:cNvPr id="11" name="Picture 10" descr="propoganda_16.jpg"/>
          <p:cNvPicPr>
            <a:picLocks noChangeAspect="1"/>
          </p:cNvPicPr>
          <p:nvPr/>
        </p:nvPicPr>
        <p:blipFill>
          <a:blip r:embed="rId4"/>
          <a:stretch>
            <a:fillRect/>
          </a:stretch>
        </p:blipFill>
        <p:spPr>
          <a:xfrm>
            <a:off x="3276600" y="990600"/>
            <a:ext cx="2673350" cy="4038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0"/>
            <a:ext cx="7772400" cy="914400"/>
          </a:xfrm>
        </p:spPr>
        <p:txBody>
          <a:bodyPr/>
          <a:lstStyle/>
          <a:p>
            <a:r>
              <a:rPr lang="en-US" sz="2400" dirty="0" smtClean="0"/>
              <a:t>Women Flocked to the Factories producing the planes, jeeps, and bombs for the war</a:t>
            </a:r>
            <a:endParaRPr lang="en-US" sz="2400" dirty="0"/>
          </a:p>
        </p:txBody>
      </p:sp>
      <p:sp>
        <p:nvSpPr>
          <p:cNvPr id="4" name="Vertical Text Placeholder 3"/>
          <p:cNvSpPr>
            <a:spLocks noGrp="1"/>
          </p:cNvSpPr>
          <p:nvPr>
            <p:ph type="body" orient="vert" idx="1"/>
          </p:nvPr>
        </p:nvSpPr>
        <p:spPr>
          <a:xfrm>
            <a:off x="685800" y="914400"/>
            <a:ext cx="7772400" cy="5181600"/>
          </a:xfrm>
        </p:spPr>
        <p:txBody>
          <a:bodyPr/>
          <a:lstStyle/>
          <a:p>
            <a:endParaRPr lang="en-US" dirty="0"/>
          </a:p>
        </p:txBody>
      </p:sp>
      <p:pic>
        <p:nvPicPr>
          <p:cNvPr id="5" name="Picture 4" descr="rosie-riveter.jpg"/>
          <p:cNvPicPr>
            <a:picLocks noChangeAspect="1"/>
          </p:cNvPicPr>
          <p:nvPr/>
        </p:nvPicPr>
        <p:blipFill>
          <a:blip r:embed="rId2"/>
          <a:stretch>
            <a:fillRect/>
          </a:stretch>
        </p:blipFill>
        <p:spPr>
          <a:xfrm>
            <a:off x="152400" y="838200"/>
            <a:ext cx="2895600" cy="2743200"/>
          </a:xfrm>
          <a:prstGeom prst="rect">
            <a:avLst/>
          </a:prstGeom>
        </p:spPr>
      </p:pic>
      <p:pic>
        <p:nvPicPr>
          <p:cNvPr id="6" name="Picture 5" descr="X28626.jpg"/>
          <p:cNvPicPr>
            <a:picLocks noChangeAspect="1"/>
          </p:cNvPicPr>
          <p:nvPr/>
        </p:nvPicPr>
        <p:blipFill>
          <a:blip r:embed="rId3"/>
          <a:stretch>
            <a:fillRect/>
          </a:stretch>
        </p:blipFill>
        <p:spPr>
          <a:xfrm>
            <a:off x="381000" y="3581400"/>
            <a:ext cx="2654969" cy="2975810"/>
          </a:xfrm>
          <a:prstGeom prst="rect">
            <a:avLst/>
          </a:prstGeom>
        </p:spPr>
      </p:pic>
      <p:pic>
        <p:nvPicPr>
          <p:cNvPr id="7" name="Picture 6" descr="2339073617_3b27cdf95c.jpg"/>
          <p:cNvPicPr>
            <a:picLocks noChangeAspect="1"/>
          </p:cNvPicPr>
          <p:nvPr/>
        </p:nvPicPr>
        <p:blipFill>
          <a:blip r:embed="rId4"/>
          <a:stretch>
            <a:fillRect/>
          </a:stretch>
        </p:blipFill>
        <p:spPr>
          <a:xfrm>
            <a:off x="3886200" y="1752600"/>
            <a:ext cx="4089400" cy="3479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02_Rosie-the-Riveter.jpg"/>
          <p:cNvPicPr>
            <a:picLocks noGrp="1" noChangeAspect="1"/>
          </p:cNvPicPr>
          <p:nvPr>
            <p:ph/>
          </p:nvPr>
        </p:nvPicPr>
        <p:blipFill>
          <a:blip r:embed="rId2"/>
          <a:srcRect l="-41031" r="-41031"/>
          <a:stretch>
            <a:fillRect/>
          </a:stretch>
        </p:blipFill>
        <p:spPr>
          <a:xfrm>
            <a:off x="2819400" y="381000"/>
            <a:ext cx="7772400" cy="5486400"/>
          </a:xfrm>
        </p:spPr>
      </p:pic>
      <p:pic>
        <p:nvPicPr>
          <p:cNvPr id="6" name="Picture 5" descr="01_Rosie-the-Riveter.jpg"/>
          <p:cNvPicPr>
            <a:picLocks noChangeAspect="1"/>
          </p:cNvPicPr>
          <p:nvPr/>
        </p:nvPicPr>
        <p:blipFill>
          <a:blip r:embed="rId3"/>
          <a:stretch>
            <a:fillRect/>
          </a:stretch>
        </p:blipFill>
        <p:spPr>
          <a:xfrm>
            <a:off x="381000" y="533400"/>
            <a:ext cx="3924300" cy="5080000"/>
          </a:xfrm>
          <a:prstGeom prst="rect">
            <a:avLst/>
          </a:prstGeom>
        </p:spPr>
      </p:pic>
      <p:sp>
        <p:nvSpPr>
          <p:cNvPr id="7" name="TextBox 6"/>
          <p:cNvSpPr txBox="1"/>
          <p:nvPr/>
        </p:nvSpPr>
        <p:spPr>
          <a:xfrm>
            <a:off x="381000" y="5715000"/>
            <a:ext cx="3886200" cy="830997"/>
          </a:xfrm>
          <a:prstGeom prst="rect">
            <a:avLst/>
          </a:prstGeom>
          <a:noFill/>
        </p:spPr>
        <p:txBody>
          <a:bodyPr wrap="square" rtlCol="0">
            <a:spAutoFit/>
          </a:bodyPr>
          <a:lstStyle/>
          <a:p>
            <a:r>
              <a:rPr lang="en-US" dirty="0" smtClean="0"/>
              <a:t>J. Howard Miller of Westinghouse</a:t>
            </a:r>
            <a:endParaRPr lang="en-US" dirty="0"/>
          </a:p>
        </p:txBody>
      </p:sp>
      <p:sp>
        <p:nvSpPr>
          <p:cNvPr id="8" name="TextBox 7"/>
          <p:cNvSpPr txBox="1"/>
          <p:nvPr/>
        </p:nvSpPr>
        <p:spPr>
          <a:xfrm>
            <a:off x="4648200" y="5943600"/>
            <a:ext cx="4114800" cy="830997"/>
          </a:xfrm>
          <a:prstGeom prst="rect">
            <a:avLst/>
          </a:prstGeom>
          <a:noFill/>
        </p:spPr>
        <p:txBody>
          <a:bodyPr wrap="square" rtlCol="0">
            <a:spAutoFit/>
          </a:bodyPr>
          <a:lstStyle/>
          <a:p>
            <a:r>
              <a:rPr lang="en-US" dirty="0" smtClean="0"/>
              <a:t>Norman Rockwell, May 29, 1943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r>
              <a:rPr lang="en-US" dirty="0"/>
              <a:t>Rosie the Riveter song, precursor to Rockwell’s Image</a:t>
            </a:r>
          </a:p>
        </p:txBody>
      </p:sp>
      <p:pic>
        <p:nvPicPr>
          <p:cNvPr id="3" name="Rosie the Riveter So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219200"/>
            <a:ext cx="8128000" cy="4572000"/>
          </a:xfrm>
          <a:prstGeom prst="rect">
            <a:avLst/>
          </a:prstGeom>
        </p:spPr>
      </p:pic>
    </p:spTree>
    <p:extLst>
      <p:ext uri="{BB962C8B-B14F-4D97-AF65-F5344CB8AC3E}">
        <p14:creationId xmlns:p14="http://schemas.microsoft.com/office/powerpoint/2010/main" val="82548392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Michelangelo-Buonarroti_Isaiah-1509-Norman-Rockwell_Rosie-the-Riveter-1943.jpg"/>
          <p:cNvPicPr>
            <a:picLocks noGrp="1" noChangeAspect="1"/>
          </p:cNvPicPr>
          <p:nvPr>
            <p:ph/>
          </p:nvPr>
        </p:nvPicPr>
        <p:blipFill>
          <a:blip r:embed="rId2"/>
          <a:srcRect t="-5119" b="-5119"/>
          <a:stretch>
            <a:fillRect/>
          </a:stretch>
        </p:blipFill>
        <p:spPr>
          <a:xfrm>
            <a:off x="685800" y="0"/>
            <a:ext cx="7772400" cy="5486400"/>
          </a:xfrm>
        </p:spPr>
      </p:pic>
      <p:sp>
        <p:nvSpPr>
          <p:cNvPr id="4" name="TextBox 3"/>
          <p:cNvSpPr txBox="1"/>
          <p:nvPr/>
        </p:nvSpPr>
        <p:spPr>
          <a:xfrm>
            <a:off x="685800" y="5562600"/>
            <a:ext cx="3962400" cy="461665"/>
          </a:xfrm>
          <a:prstGeom prst="rect">
            <a:avLst/>
          </a:prstGeom>
          <a:noFill/>
        </p:spPr>
        <p:txBody>
          <a:bodyPr wrap="square" rtlCol="0">
            <a:spAutoFit/>
          </a:bodyPr>
          <a:lstStyle/>
          <a:p>
            <a:r>
              <a:rPr lang="en-US" dirty="0" smtClean="0"/>
              <a:t>Michelangelo’s Isaiah</a:t>
            </a:r>
            <a:endParaRPr lang="en-US" dirty="0"/>
          </a:p>
        </p:txBody>
      </p:sp>
      <p:sp>
        <p:nvSpPr>
          <p:cNvPr id="5" name="TextBox 4"/>
          <p:cNvSpPr txBox="1"/>
          <p:nvPr/>
        </p:nvSpPr>
        <p:spPr>
          <a:xfrm>
            <a:off x="5105400" y="5562600"/>
            <a:ext cx="3124200" cy="461665"/>
          </a:xfrm>
          <a:prstGeom prst="rect">
            <a:avLst/>
          </a:prstGeom>
          <a:noFill/>
        </p:spPr>
        <p:txBody>
          <a:bodyPr wrap="square" rtlCol="0">
            <a:spAutoFit/>
          </a:bodyPr>
          <a:lstStyle/>
          <a:p>
            <a:r>
              <a:rPr lang="en-US" dirty="0" smtClean="0"/>
              <a:t>Rockwell’s Rosie</a:t>
            </a:r>
            <a:endParaRPr lang="en-US" dirty="0"/>
          </a:p>
        </p:txBody>
      </p:sp>
      <p:sp>
        <p:nvSpPr>
          <p:cNvPr id="6" name="TextBox 5"/>
          <p:cNvSpPr txBox="1"/>
          <p:nvPr/>
        </p:nvSpPr>
        <p:spPr>
          <a:xfrm>
            <a:off x="228600" y="6248401"/>
            <a:ext cx="8534400" cy="646331"/>
          </a:xfrm>
          <a:prstGeom prst="rect">
            <a:avLst/>
          </a:prstGeom>
          <a:noFill/>
        </p:spPr>
        <p:txBody>
          <a:bodyPr wrap="square" rtlCol="0">
            <a:spAutoFit/>
          </a:bodyPr>
          <a:lstStyle/>
          <a:p>
            <a:r>
              <a:rPr lang="en-US" sz="1800" dirty="0" smtClean="0"/>
              <a:t>For more on this, see Sheridan Harvey’s research (http://</a:t>
            </a:r>
            <a:r>
              <a:rPr lang="en-US" sz="1800" dirty="0" err="1" smtClean="0"/>
              <a:t>www.loc.gov/rr/program/journey/rosie.html</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r>
              <a:rPr lang="en-US" dirty="0" smtClean="0"/>
              <a:t>Ford Motor Recruitment Film</a:t>
            </a:r>
            <a:endParaRPr lang="en-US" dirty="0"/>
          </a:p>
        </p:txBody>
      </p:sp>
      <p:pic>
        <p:nvPicPr>
          <p:cNvPr id="3" name="Women On The Warpath (1943).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69536170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sz="quarter"/>
          </p:nvPr>
        </p:nvSpPr>
        <p:spPr>
          <a:xfrm>
            <a:off x="0" y="0"/>
            <a:ext cx="9144000" cy="1219200"/>
          </a:xfrm>
        </p:spPr>
        <p:txBody>
          <a:bodyPr/>
          <a:lstStyle/>
          <a:p>
            <a:pPr eaLnBrk="1" hangingPunct="1"/>
            <a:r>
              <a:rPr lang="en-US" sz="2800" dirty="0">
                <a:ea typeface="ＭＳ Ｐゴシック" charset="-128"/>
                <a:cs typeface="ＭＳ Ｐゴシック" charset="-128"/>
              </a:rPr>
              <a:t>400,000</a:t>
            </a:r>
            <a:r>
              <a:rPr lang="en-US" sz="2800" dirty="0" smtClean="0">
                <a:ea typeface="ＭＳ Ｐゴシック" charset="-128"/>
                <a:cs typeface="ＭＳ Ｐゴシック" charset="-128"/>
              </a:rPr>
              <a:t> women enlist in the </a:t>
            </a:r>
            <a:r>
              <a:rPr lang="en-US" sz="2800" dirty="0" err="1" smtClean="0">
                <a:ea typeface="ＭＳ Ｐゴシック" charset="-128"/>
                <a:cs typeface="ＭＳ Ｐゴシック" charset="-128"/>
              </a:rPr>
              <a:t>WACs</a:t>
            </a:r>
            <a:r>
              <a:rPr lang="en-US" sz="2800" dirty="0" smtClean="0">
                <a:ea typeface="ＭＳ Ｐゴシック" charset="-128"/>
                <a:cs typeface="ＭＳ Ｐゴシック" charset="-128"/>
              </a:rPr>
              <a:t>, WAVES, </a:t>
            </a:r>
            <a:r>
              <a:rPr lang="en-US" sz="2800" dirty="0" err="1" smtClean="0">
                <a:ea typeface="ＭＳ Ｐゴシック" charset="-128"/>
                <a:cs typeface="ＭＳ Ｐゴシック" charset="-128"/>
              </a:rPr>
              <a:t>SPARs</a:t>
            </a:r>
            <a:r>
              <a:rPr lang="en-US" sz="2800" dirty="0" smtClean="0">
                <a:ea typeface="ＭＳ Ｐゴシック" charset="-128"/>
                <a:cs typeface="ＭＳ Ｐゴシック" charset="-128"/>
              </a:rPr>
              <a:t>, &amp; the Marine Corps Women’s Reserve </a:t>
            </a:r>
            <a:endParaRPr lang="en-US" sz="2800" dirty="0">
              <a:ea typeface="ＭＳ Ｐゴシック" charset="-128"/>
              <a:cs typeface="ＭＳ Ｐゴシック" charset="-128"/>
            </a:endParaRPr>
          </a:p>
        </p:txBody>
      </p:sp>
      <p:pic>
        <p:nvPicPr>
          <p:cNvPr id="18435" name="Picture 7" descr="WAAC-poster_2.jpg                                              000298C8Macintosh HD                   BB606D11:"/>
          <p:cNvPicPr>
            <a:picLocks noGrp="1" noChangeAspect="1" noChangeArrowheads="1"/>
          </p:cNvPicPr>
          <p:nvPr>
            <p:ph sz="quarter" idx="1"/>
          </p:nvPr>
        </p:nvPicPr>
        <p:blipFill>
          <a:blip r:embed="rId2"/>
          <a:srcRect/>
          <a:stretch>
            <a:fillRect/>
          </a:stretch>
        </p:blipFill>
        <p:spPr>
          <a:xfrm>
            <a:off x="1295400" y="990600"/>
            <a:ext cx="2743200" cy="2819400"/>
          </a:xfrm>
        </p:spPr>
      </p:pic>
      <p:pic>
        <p:nvPicPr>
          <p:cNvPr id="18436" name="Picture 8" descr="WAAC-poster_3.jpg                                              000298C8Macintosh HD                   BB606D11:"/>
          <p:cNvPicPr>
            <a:picLocks noGrp="1" noChangeAspect="1" noChangeArrowheads="1"/>
          </p:cNvPicPr>
          <p:nvPr>
            <p:ph sz="quarter" idx="2"/>
          </p:nvPr>
        </p:nvPicPr>
        <p:blipFill>
          <a:blip r:embed="rId3"/>
          <a:srcRect/>
          <a:stretch>
            <a:fillRect/>
          </a:stretch>
        </p:blipFill>
        <p:spPr>
          <a:xfrm>
            <a:off x="4953000" y="990600"/>
            <a:ext cx="2667000" cy="2819400"/>
          </a:xfrm>
        </p:spPr>
      </p:pic>
      <p:pic>
        <p:nvPicPr>
          <p:cNvPr id="18437" name="Picture 9" descr="waac.poster.jpg                                                000298C8Macintosh HD                   BB606D11:"/>
          <p:cNvPicPr>
            <a:picLocks noGrp="1" noChangeAspect="1" noChangeArrowheads="1"/>
          </p:cNvPicPr>
          <p:nvPr>
            <p:ph sz="quarter" idx="3"/>
          </p:nvPr>
        </p:nvPicPr>
        <p:blipFill>
          <a:blip r:embed="rId4"/>
          <a:srcRect/>
          <a:stretch>
            <a:fillRect/>
          </a:stretch>
        </p:blipFill>
        <p:spPr>
          <a:xfrm>
            <a:off x="1295400" y="3962400"/>
            <a:ext cx="2743200" cy="2895600"/>
          </a:xfrm>
        </p:spPr>
      </p:pic>
      <p:pic>
        <p:nvPicPr>
          <p:cNvPr id="18438" name="Picture 10" descr="MSS044.7.A024.jpg                                              000298C8Macintosh HD                   BB606D11:"/>
          <p:cNvPicPr>
            <a:picLocks noGrp="1" noChangeAspect="1" noChangeArrowheads="1"/>
          </p:cNvPicPr>
          <p:nvPr>
            <p:ph sz="quarter" idx="4"/>
          </p:nvPr>
        </p:nvPicPr>
        <p:blipFill>
          <a:blip r:embed="rId5"/>
          <a:srcRect/>
          <a:stretch>
            <a:fillRect/>
          </a:stretch>
        </p:blipFill>
        <p:spPr>
          <a:xfrm>
            <a:off x="4953001" y="3962400"/>
            <a:ext cx="2667000" cy="2895600"/>
          </a:xfr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752600"/>
          </a:xfrm>
        </p:spPr>
        <p:txBody>
          <a:bodyPr/>
          <a:lstStyle/>
          <a:p>
            <a:r>
              <a:rPr lang="en-US" sz="2400" dirty="0"/>
              <a:t>As women showed that they could excel </a:t>
            </a:r>
            <a:r>
              <a:rPr lang="en-US" sz="2400" dirty="0" smtClean="0"/>
              <a:t>in jobs </a:t>
            </a:r>
            <a:r>
              <a:rPr lang="en-US" sz="2400" dirty="0"/>
              <a:t>they had never before done, their counterparts who enlisted showed </a:t>
            </a:r>
            <a:r>
              <a:rPr lang="en-US" sz="2400" dirty="0" err="1" smtClean="0"/>
              <a:t>theirexpertise</a:t>
            </a:r>
            <a:r>
              <a:rPr lang="en-US" sz="2400" dirty="0" smtClean="0"/>
              <a:t> </a:t>
            </a:r>
            <a:r>
              <a:rPr lang="en-US" sz="2400" dirty="0"/>
              <a:t>as well and “free a man to fight”</a:t>
            </a:r>
          </a:p>
        </p:txBody>
      </p:sp>
      <p:sp>
        <p:nvSpPr>
          <p:cNvPr id="3" name="Content Placeholder 2"/>
          <p:cNvSpPr>
            <a:spLocks noGrp="1"/>
          </p:cNvSpPr>
          <p:nvPr>
            <p:ph sz="quarter" idx="1"/>
          </p:nvPr>
        </p:nvSpPr>
        <p:spPr>
          <a:xfrm>
            <a:off x="685800" y="3886200"/>
            <a:ext cx="3810000" cy="76200"/>
          </a:xfrm>
        </p:spPr>
        <p:txBody>
          <a:bodyPr/>
          <a:lstStyle/>
          <a:p>
            <a:endParaRPr lang="en-US" dirty="0"/>
          </a:p>
        </p:txBody>
      </p:sp>
      <p:sp>
        <p:nvSpPr>
          <p:cNvPr id="4" name="Content Placeholder 3"/>
          <p:cNvSpPr>
            <a:spLocks noGrp="1"/>
          </p:cNvSpPr>
          <p:nvPr>
            <p:ph sz="quarter" idx="2"/>
          </p:nvPr>
        </p:nvSpPr>
        <p:spPr>
          <a:xfrm flipV="1">
            <a:off x="4648200" y="3962399"/>
            <a:ext cx="3810000" cy="45719"/>
          </a:xfrm>
        </p:spPr>
        <p:txBody>
          <a:bodyPr/>
          <a:lstStyle/>
          <a:p>
            <a:endParaRPr lang="en-US" dirty="0"/>
          </a:p>
        </p:txBody>
      </p:sp>
      <p:pic>
        <p:nvPicPr>
          <p:cNvPr id="7" name="American Women in WW2 - US Army Girls - Its Your War Too 1944 Full Length Educational Film.mp4">
            <a:hlinkClick r:id="" action="ppaction://media"/>
          </p:cNvPr>
          <p:cNvPicPr>
            <a:picLocks noGrp="1" noChangeAspect="1"/>
          </p:cNvPicPr>
          <p:nvPr>
            <p:ph sz="quarter" idx="3"/>
            <a:videoFile r:link="rId2"/>
            <p:extLst>
              <p:ext uri="{DAA4B4D4-6D71-4841-9C94-3DE7FCFB9230}">
                <p14:media xmlns:p14="http://schemas.microsoft.com/office/powerpoint/2010/main" r:embed="rId1"/>
              </p:ext>
            </p:extLst>
          </p:nvPr>
        </p:nvPicPr>
        <p:blipFill>
          <a:blip r:embed="rId4"/>
          <a:stretch>
            <a:fillRect/>
          </a:stretch>
        </p:blipFill>
        <p:spPr>
          <a:xfrm>
            <a:off x="1447800" y="2286000"/>
            <a:ext cx="6096000" cy="4114800"/>
          </a:xfrm>
        </p:spPr>
      </p:pic>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74670758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endParaRPr lang="en-US" sz="2400" dirty="0"/>
          </a:p>
        </p:txBody>
      </p:sp>
      <p:sp>
        <p:nvSpPr>
          <p:cNvPr id="3" name="Vertical Text Placeholder 2"/>
          <p:cNvSpPr>
            <a:spLocks noGrp="1"/>
          </p:cNvSpPr>
          <p:nvPr>
            <p:ph type="body" orient="vert" idx="1"/>
          </p:nvPr>
        </p:nvSpPr>
        <p:spPr/>
        <p:txBody>
          <a:bodyPr/>
          <a:lstStyle/>
          <a:p>
            <a:endParaRPr lang="en-US"/>
          </a:p>
        </p:txBody>
      </p:sp>
      <p:pic>
        <p:nvPicPr>
          <p:cNvPr id="4" name="1943 WAAC Recruiting Film We're In The Army Now (full).mov">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457200" y="1676400"/>
            <a:ext cx="8128000" cy="4572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p:nvPr>
        </p:nvSpPr>
        <p:spPr>
          <a:xfrm>
            <a:off x="0" y="228600"/>
            <a:ext cx="3810000" cy="5867400"/>
          </a:xfrm>
        </p:spPr>
        <p:txBody>
          <a:bodyPr/>
          <a:lstStyle/>
          <a:p>
            <a:pPr>
              <a:buNone/>
            </a:pPr>
            <a:r>
              <a:rPr lang="en-US" sz="1800" dirty="0" smtClean="0"/>
              <a:t>Over there, over there</a:t>
            </a:r>
          </a:p>
          <a:p>
            <a:pPr>
              <a:buNone/>
            </a:pPr>
            <a:r>
              <a:rPr lang="en-US" sz="1800" dirty="0" smtClean="0"/>
              <a:t>Send the word to the boys over there</a:t>
            </a:r>
          </a:p>
          <a:p>
            <a:pPr>
              <a:buNone/>
            </a:pPr>
            <a:r>
              <a:rPr lang="en-US" sz="1800" dirty="0" smtClean="0"/>
              <a:t>That the </a:t>
            </a:r>
            <a:r>
              <a:rPr lang="en-US" sz="1800" dirty="0" err="1" smtClean="0"/>
              <a:t>WACs</a:t>
            </a:r>
            <a:r>
              <a:rPr lang="en-US" sz="1800" dirty="0" smtClean="0"/>
              <a:t> are coming, </a:t>
            </a:r>
          </a:p>
          <a:p>
            <a:pPr>
              <a:buNone/>
            </a:pPr>
            <a:r>
              <a:rPr lang="en-US" sz="1800" dirty="0" smtClean="0"/>
              <a:t>the </a:t>
            </a:r>
            <a:r>
              <a:rPr lang="en-US" sz="1800" dirty="0" err="1" smtClean="0"/>
              <a:t>WACs</a:t>
            </a:r>
            <a:r>
              <a:rPr lang="en-US" sz="1800" dirty="0" smtClean="0"/>
              <a:t> are coming</a:t>
            </a:r>
          </a:p>
          <a:p>
            <a:pPr>
              <a:buNone/>
            </a:pPr>
            <a:r>
              <a:rPr lang="en-US" sz="1800" dirty="0" smtClean="0"/>
              <a:t>To get in everybody’s hair.</a:t>
            </a:r>
          </a:p>
          <a:p>
            <a:pPr>
              <a:buNone/>
            </a:pPr>
            <a:r>
              <a:rPr lang="en-US" sz="1800" dirty="0" smtClean="0"/>
              <a:t>We will aid in the raid</a:t>
            </a:r>
          </a:p>
          <a:p>
            <a:pPr>
              <a:buNone/>
            </a:pPr>
            <a:r>
              <a:rPr lang="en-US" sz="1800" dirty="0" smtClean="0"/>
              <a:t>That our men make to win in Berlin.</a:t>
            </a:r>
          </a:p>
          <a:p>
            <a:pPr>
              <a:buNone/>
            </a:pPr>
            <a:r>
              <a:rPr lang="en-US" sz="1800" dirty="0" smtClean="0"/>
              <a:t>We’ll be over, we’re coming over</a:t>
            </a:r>
          </a:p>
          <a:p>
            <a:pPr>
              <a:buNone/>
            </a:pPr>
            <a:r>
              <a:rPr lang="en-US" sz="1800" dirty="0" smtClean="0"/>
              <a:t>And we won’t be back </a:t>
            </a:r>
          </a:p>
          <a:p>
            <a:pPr>
              <a:buNone/>
            </a:pPr>
            <a:r>
              <a:rPr lang="en-US" sz="1800" dirty="0" smtClean="0"/>
              <a:t>Till they crack up over there.</a:t>
            </a:r>
          </a:p>
          <a:p>
            <a:pPr>
              <a:buNone/>
            </a:pPr>
            <a:endParaRPr lang="en-US" sz="1800" dirty="0" smtClean="0"/>
          </a:p>
          <a:p>
            <a:pPr>
              <a:buNone/>
            </a:pPr>
            <a:r>
              <a:rPr lang="en-US" sz="1800" dirty="0" smtClean="0"/>
              <a:t>Petticoat soldiers marching </a:t>
            </a:r>
          </a:p>
          <a:p>
            <a:pPr>
              <a:buNone/>
            </a:pPr>
            <a:r>
              <a:rPr lang="en-US" sz="1800" dirty="0" smtClean="0"/>
              <a:t>In step to victory.</a:t>
            </a:r>
          </a:p>
          <a:p>
            <a:pPr>
              <a:buNone/>
            </a:pPr>
            <a:r>
              <a:rPr lang="en-US" sz="1800" dirty="0" smtClean="0"/>
              <a:t>Petticoat soldiers marching </a:t>
            </a:r>
          </a:p>
          <a:p>
            <a:pPr>
              <a:buNone/>
            </a:pPr>
            <a:r>
              <a:rPr lang="en-US" sz="1800" dirty="0" smtClean="0"/>
              <a:t>With heart and spirit free;</a:t>
            </a:r>
          </a:p>
          <a:p>
            <a:pPr>
              <a:buNone/>
            </a:pPr>
            <a:r>
              <a:rPr lang="en-US" sz="1800" dirty="0" err="1" smtClean="0"/>
              <a:t>Er</a:t>
            </a:r>
            <a:r>
              <a:rPr lang="en-US" sz="1800" dirty="0" smtClean="0"/>
              <a:t> there’s been an army</a:t>
            </a:r>
          </a:p>
          <a:p>
            <a:pPr>
              <a:buNone/>
            </a:pPr>
            <a:r>
              <a:rPr lang="en-US" sz="1800" dirty="0" smtClean="0"/>
              <a:t>To fight off every foe;</a:t>
            </a:r>
          </a:p>
          <a:p>
            <a:pPr>
              <a:buNone/>
            </a:pPr>
            <a:r>
              <a:rPr lang="en-US" sz="1800" dirty="0" smtClean="0"/>
              <a:t>Now we have joined the forces</a:t>
            </a:r>
          </a:p>
          <a:p>
            <a:pPr>
              <a:buNone/>
            </a:pPr>
            <a:r>
              <a:rPr lang="en-US" sz="1800" dirty="0" smtClean="0"/>
              <a:t>And go where ‘</a:t>
            </a:r>
            <a:r>
              <a:rPr lang="en-US" sz="1800" dirty="0" err="1" smtClean="0"/>
              <a:t>er</a:t>
            </a:r>
            <a:r>
              <a:rPr lang="en-US" sz="1800" dirty="0" smtClean="0"/>
              <a:t> they go.</a:t>
            </a:r>
          </a:p>
        </p:txBody>
      </p:sp>
      <p:sp>
        <p:nvSpPr>
          <p:cNvPr id="5" name="TextBox 4"/>
          <p:cNvSpPr txBox="1"/>
          <p:nvPr/>
        </p:nvSpPr>
        <p:spPr>
          <a:xfrm>
            <a:off x="4648200" y="381000"/>
            <a:ext cx="3892046" cy="2862323"/>
          </a:xfrm>
          <a:prstGeom prst="rect">
            <a:avLst/>
          </a:prstGeom>
          <a:noFill/>
        </p:spPr>
        <p:txBody>
          <a:bodyPr wrap="square" rtlCol="0">
            <a:spAutoFit/>
          </a:bodyPr>
          <a:lstStyle/>
          <a:p>
            <a:r>
              <a:rPr lang="en-US" sz="1800" dirty="0" smtClean="0"/>
              <a:t>And you can bet we’ll do</a:t>
            </a:r>
          </a:p>
          <a:p>
            <a:r>
              <a:rPr lang="en-US" sz="1800" dirty="0" smtClean="0"/>
              <a:t>Our part for Uncle Sam,</a:t>
            </a:r>
          </a:p>
          <a:p>
            <a:r>
              <a:rPr lang="en-US" sz="1800" dirty="0" smtClean="0"/>
              <a:t>For we’re all set and keeping fit,</a:t>
            </a:r>
          </a:p>
          <a:p>
            <a:r>
              <a:rPr lang="en-US" sz="1800" dirty="0" smtClean="0"/>
              <a:t>Yes Sir!  Yes Ma’am!</a:t>
            </a:r>
          </a:p>
          <a:p>
            <a:r>
              <a:rPr lang="en-US" sz="1800" dirty="0" smtClean="0"/>
              <a:t>We’ll always serve our country</a:t>
            </a:r>
          </a:p>
          <a:p>
            <a:r>
              <a:rPr lang="en-US" sz="1800" dirty="0" smtClean="0"/>
              <a:t>In every cause it backs.</a:t>
            </a:r>
          </a:p>
          <a:p>
            <a:r>
              <a:rPr lang="en-US" sz="1800" dirty="0" smtClean="0"/>
              <a:t>We don’t tote guns or bayonets.</a:t>
            </a:r>
          </a:p>
          <a:p>
            <a:r>
              <a:rPr lang="en-US" sz="1800" dirty="0" smtClean="0"/>
              <a:t>Our powder comes in compact sets.</a:t>
            </a:r>
          </a:p>
          <a:p>
            <a:r>
              <a:rPr lang="en-US" sz="1800" dirty="0" smtClean="0"/>
              <a:t>We’re petticoat soldiers,</a:t>
            </a:r>
          </a:p>
          <a:p>
            <a:r>
              <a:rPr lang="en-US" sz="1800" dirty="0" smtClean="0"/>
              <a:t>Wacky </a:t>
            </a:r>
            <a:r>
              <a:rPr lang="en-US" sz="1800" dirty="0" err="1" smtClean="0"/>
              <a:t>WAACs</a:t>
            </a:r>
            <a:r>
              <a:rPr lang="en-US" sz="1800" dirty="0" smtClean="0"/>
              <a:t>.</a:t>
            </a:r>
            <a:endParaRPr lang="en-US" sz="1800" dirty="0"/>
          </a:p>
        </p:txBody>
      </p:sp>
      <p:sp>
        <p:nvSpPr>
          <p:cNvPr id="2" name="TextBox 1"/>
          <p:cNvSpPr txBox="1"/>
          <p:nvPr/>
        </p:nvSpPr>
        <p:spPr>
          <a:xfrm>
            <a:off x="4648200" y="3810000"/>
            <a:ext cx="4191000" cy="2308324"/>
          </a:xfrm>
          <a:prstGeom prst="rect">
            <a:avLst/>
          </a:prstGeom>
          <a:noFill/>
        </p:spPr>
        <p:txBody>
          <a:bodyPr wrap="square" rtlCol="0">
            <a:spAutoFit/>
          </a:bodyPr>
          <a:lstStyle/>
          <a:p>
            <a:r>
              <a:rPr lang="en-US" sz="1800" dirty="0" smtClean="0"/>
              <a:t>This is the song of a F.I. Muse</a:t>
            </a:r>
          </a:p>
          <a:p>
            <a:r>
              <a:rPr lang="en-US" sz="1800" dirty="0" smtClean="0"/>
              <a:t>Lumbering along in G.I. shoes</a:t>
            </a:r>
          </a:p>
          <a:p>
            <a:r>
              <a:rPr lang="en-US" sz="1800" dirty="0" smtClean="0"/>
              <a:t>Sung to a sort of G.I tune</a:t>
            </a:r>
          </a:p>
          <a:p>
            <a:r>
              <a:rPr lang="en-US" sz="1800" dirty="0" smtClean="0"/>
              <a:t>Under the G.I. southern moon</a:t>
            </a:r>
          </a:p>
          <a:p>
            <a:r>
              <a:rPr lang="en-US" sz="1800" dirty="0" smtClean="0"/>
              <a:t>Gee I’m loaded with G.I. clothes,</a:t>
            </a:r>
          </a:p>
          <a:p>
            <a:r>
              <a:rPr lang="en-US" sz="1800" dirty="0" smtClean="0"/>
              <a:t>Gee I’m tired of G.I. hose,</a:t>
            </a:r>
          </a:p>
          <a:p>
            <a:r>
              <a:rPr lang="en-US" sz="1800" dirty="0" smtClean="0"/>
              <a:t>Gee Hon, I’m sick of G. I. issue</a:t>
            </a:r>
          </a:p>
          <a:p>
            <a:r>
              <a:rPr lang="en-US" sz="1800" dirty="0" smtClean="0"/>
              <a:t>And, oh my darling, G. I miss you. </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Rusian Snipers.jpg"/>
          <p:cNvPicPr>
            <a:picLocks noGrp="1" noChangeAspect="1"/>
          </p:cNvPicPr>
          <p:nvPr>
            <p:ph/>
          </p:nvPr>
        </p:nvPicPr>
        <p:blipFill>
          <a:blip r:embed="rId2"/>
          <a:srcRect l="1070" r="1070"/>
          <a:stretch>
            <a:fillRect/>
          </a:stretch>
        </p:blipFill>
        <p:spPr>
          <a:xfrm flipV="1">
            <a:off x="3429000" y="2133599"/>
            <a:ext cx="2590800" cy="76199"/>
          </a:xfrm>
        </p:spPr>
      </p:pic>
      <p:pic>
        <p:nvPicPr>
          <p:cNvPr id="9" name="Picture 8" descr="11489_hero_thumb.jpg"/>
          <p:cNvPicPr>
            <a:picLocks noChangeAspect="1"/>
          </p:cNvPicPr>
          <p:nvPr/>
        </p:nvPicPr>
        <p:blipFill>
          <a:blip r:embed="rId3"/>
          <a:stretch>
            <a:fillRect/>
          </a:stretch>
        </p:blipFill>
        <p:spPr>
          <a:xfrm>
            <a:off x="6400800" y="457200"/>
            <a:ext cx="2476500" cy="4019550"/>
          </a:xfrm>
          <a:prstGeom prst="rect">
            <a:avLst/>
          </a:prstGeom>
        </p:spPr>
      </p:pic>
      <p:pic>
        <p:nvPicPr>
          <p:cNvPr id="10" name="Picture 9" descr="1919-1943.jpg"/>
          <p:cNvPicPr>
            <a:picLocks noChangeAspect="1"/>
          </p:cNvPicPr>
          <p:nvPr/>
        </p:nvPicPr>
        <p:blipFill>
          <a:blip r:embed="rId4"/>
          <a:stretch>
            <a:fillRect/>
          </a:stretch>
        </p:blipFill>
        <p:spPr>
          <a:xfrm>
            <a:off x="228600" y="457200"/>
            <a:ext cx="2997200" cy="3962400"/>
          </a:xfrm>
          <a:prstGeom prst="rect">
            <a:avLst/>
          </a:prstGeom>
        </p:spPr>
      </p:pic>
      <p:sp>
        <p:nvSpPr>
          <p:cNvPr id="11" name="TextBox 10"/>
          <p:cNvSpPr txBox="1"/>
          <p:nvPr/>
        </p:nvSpPr>
        <p:spPr>
          <a:xfrm>
            <a:off x="228600" y="4724400"/>
            <a:ext cx="2971800" cy="1015663"/>
          </a:xfrm>
          <a:prstGeom prst="rect">
            <a:avLst/>
          </a:prstGeom>
          <a:noFill/>
        </p:spPr>
        <p:txBody>
          <a:bodyPr wrap="square" rtlCol="0">
            <a:spAutoFit/>
          </a:bodyPr>
          <a:lstStyle/>
          <a:p>
            <a:r>
              <a:rPr lang="en-US" sz="2000" dirty="0" smtClean="0"/>
              <a:t>Cornelia Foot, WASP, first female aviator to die while on active duty</a:t>
            </a:r>
            <a:endParaRPr lang="en-US" sz="2000" dirty="0"/>
          </a:p>
        </p:txBody>
      </p:sp>
      <p:sp>
        <p:nvSpPr>
          <p:cNvPr id="12" name="TextBox 11"/>
          <p:cNvSpPr txBox="1"/>
          <p:nvPr/>
        </p:nvSpPr>
        <p:spPr>
          <a:xfrm>
            <a:off x="3429000" y="4495800"/>
            <a:ext cx="2667000" cy="1323439"/>
          </a:xfrm>
          <a:prstGeom prst="rect">
            <a:avLst/>
          </a:prstGeom>
          <a:noFill/>
        </p:spPr>
        <p:txBody>
          <a:bodyPr wrap="square" rtlCol="0">
            <a:spAutoFit/>
          </a:bodyPr>
          <a:lstStyle/>
          <a:p>
            <a:r>
              <a:rPr lang="en-US" sz="2000" dirty="0" smtClean="0"/>
              <a:t>Hazel Ying Lee flew new, untested planes, including combat planes.</a:t>
            </a:r>
            <a:endParaRPr lang="en-US" sz="2000" dirty="0"/>
          </a:p>
        </p:txBody>
      </p:sp>
      <p:sp>
        <p:nvSpPr>
          <p:cNvPr id="13" name="TextBox 12"/>
          <p:cNvSpPr txBox="1"/>
          <p:nvPr/>
        </p:nvSpPr>
        <p:spPr>
          <a:xfrm>
            <a:off x="6248400" y="4419600"/>
            <a:ext cx="2362200" cy="2308324"/>
          </a:xfrm>
          <a:prstGeom prst="rect">
            <a:avLst/>
          </a:prstGeom>
          <a:noFill/>
        </p:spPr>
        <p:txBody>
          <a:bodyPr wrap="square" rtlCol="0">
            <a:spAutoFit/>
          </a:bodyPr>
          <a:lstStyle/>
          <a:p>
            <a:r>
              <a:rPr lang="en-US" sz="1800" dirty="0" smtClean="0"/>
              <a:t>Natalya </a:t>
            </a:r>
            <a:r>
              <a:rPr lang="en-US" sz="1800" dirty="0" err="1" smtClean="0"/>
              <a:t>Meklin</a:t>
            </a:r>
            <a:r>
              <a:rPr lang="en-US" sz="1800" dirty="0" smtClean="0"/>
              <a:t>, </a:t>
            </a:r>
            <a:r>
              <a:rPr lang="en-US" sz="1800" dirty="0" smtClean="0">
                <a:ln>
                  <a:solidFill>
                    <a:srgbClr val="008000"/>
                  </a:solidFill>
                </a:ln>
              </a:rPr>
              <a:t>Russian WWII pilot </a:t>
            </a:r>
            <a:r>
              <a:rPr lang="en-US" sz="1800" dirty="0" smtClean="0"/>
              <a:t>who flew 980 combat missions.  Member of the “Night Witches,” 3 regiments of women pilots who flew 24,000 combat missions</a:t>
            </a:r>
            <a:endParaRPr lang="en-US" sz="1800" dirty="0"/>
          </a:p>
        </p:txBody>
      </p:sp>
      <p:pic>
        <p:nvPicPr>
          <p:cNvPr id="14" name="Picture 13" descr="220px-Hrs_9905272b.jpg"/>
          <p:cNvPicPr>
            <a:picLocks noChangeAspect="1"/>
          </p:cNvPicPr>
          <p:nvPr/>
        </p:nvPicPr>
        <p:blipFill>
          <a:blip r:embed="rId5"/>
          <a:stretch>
            <a:fillRect/>
          </a:stretch>
        </p:blipFill>
        <p:spPr>
          <a:xfrm>
            <a:off x="3352800" y="457200"/>
            <a:ext cx="2819400" cy="3962400"/>
          </a:xfrm>
          <a:prstGeom prst="rect">
            <a:avLst/>
          </a:prstGeom>
        </p:spPr>
      </p:pic>
      <p:sp>
        <p:nvSpPr>
          <p:cNvPr id="15" name="TextBox 14"/>
          <p:cNvSpPr txBox="1"/>
          <p:nvPr/>
        </p:nvSpPr>
        <p:spPr>
          <a:xfrm>
            <a:off x="228600" y="0"/>
            <a:ext cx="6934200" cy="461665"/>
          </a:xfrm>
          <a:prstGeom prst="rect">
            <a:avLst/>
          </a:prstGeom>
          <a:noFill/>
        </p:spPr>
        <p:txBody>
          <a:bodyPr wrap="square" rtlCol="0">
            <a:spAutoFit/>
          </a:bodyPr>
          <a:lstStyle/>
          <a:p>
            <a:r>
              <a:rPr lang="en-US" dirty="0" smtClean="0"/>
              <a:t>Women Air Force Service Pilots (WASPs)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polikarpov-i.jpg"/>
          <p:cNvPicPr>
            <a:picLocks noGrp="1" noChangeAspect="1"/>
          </p:cNvPicPr>
          <p:nvPr>
            <p:ph/>
          </p:nvPr>
        </p:nvPicPr>
        <p:blipFill>
          <a:blip r:embed="rId2"/>
          <a:srcRect t="1198" b="-545"/>
          <a:stretch>
            <a:fillRect/>
          </a:stretch>
        </p:blipFill>
        <p:spPr>
          <a:xfrm>
            <a:off x="685800" y="1219200"/>
            <a:ext cx="7772400" cy="4343400"/>
          </a:xfrm>
        </p:spPr>
      </p:pic>
      <p:sp>
        <p:nvSpPr>
          <p:cNvPr id="4" name="TextBox 3"/>
          <p:cNvSpPr txBox="1"/>
          <p:nvPr/>
        </p:nvSpPr>
        <p:spPr>
          <a:xfrm>
            <a:off x="838200" y="304801"/>
            <a:ext cx="7543800" cy="830997"/>
          </a:xfrm>
          <a:prstGeom prst="rect">
            <a:avLst/>
          </a:prstGeom>
          <a:noFill/>
        </p:spPr>
        <p:txBody>
          <a:bodyPr wrap="square" rtlCol="0">
            <a:spAutoFit/>
          </a:bodyPr>
          <a:lstStyle/>
          <a:p>
            <a:r>
              <a:rPr lang="en-US" dirty="0" smtClean="0"/>
              <a:t>The “</a:t>
            </a:r>
            <a:r>
              <a:rPr lang="en-US" dirty="0" err="1" smtClean="0"/>
              <a:t>Polikarpov</a:t>
            </a:r>
            <a:r>
              <a:rPr lang="en-US" dirty="0" smtClean="0"/>
              <a:t>” Planes were flown by Russia’s “Night Witches”</a:t>
            </a:r>
            <a:endParaRPr lang="en-US" dirty="0"/>
          </a:p>
        </p:txBody>
      </p:sp>
      <p:sp>
        <p:nvSpPr>
          <p:cNvPr id="5" name="TextBox 4"/>
          <p:cNvSpPr txBox="1"/>
          <p:nvPr/>
        </p:nvSpPr>
        <p:spPr>
          <a:xfrm>
            <a:off x="762000" y="5867400"/>
            <a:ext cx="7543800" cy="830997"/>
          </a:xfrm>
          <a:prstGeom prst="rect">
            <a:avLst/>
          </a:prstGeom>
          <a:noFill/>
        </p:spPr>
        <p:txBody>
          <a:bodyPr wrap="square" rtlCol="0">
            <a:spAutoFit/>
          </a:bodyPr>
          <a:lstStyle/>
          <a:p>
            <a:r>
              <a:rPr lang="en-US" dirty="0" smtClean="0"/>
              <a:t>At the end of WWII, the Russian female pilots were told not to speak about their achievements.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0"/>
            <a:ext cx="7772400" cy="838200"/>
          </a:xfrm>
        </p:spPr>
        <p:txBody>
          <a:bodyPr/>
          <a:lstStyle/>
          <a:p>
            <a:pPr eaLnBrk="1" hangingPunct="1"/>
            <a:endParaRPr lang="en-US" dirty="0">
              <a:ea typeface="ＭＳ Ｐゴシック" charset="-128"/>
              <a:cs typeface="ＭＳ Ｐゴシック" charset="-128"/>
            </a:endParaRPr>
          </a:p>
        </p:txBody>
      </p:sp>
      <p:pic>
        <p:nvPicPr>
          <p:cNvPr id="20483" name="Picture 4" descr="&#10;68 Angels.jpg                                                  000298C8Macintosh HD                   BB606D11:"/>
          <p:cNvPicPr>
            <a:picLocks noGrp="1" noChangeAspect="1" noChangeArrowheads="1"/>
          </p:cNvPicPr>
          <p:nvPr>
            <p:ph idx="1"/>
          </p:nvPr>
        </p:nvPicPr>
        <p:blipFill>
          <a:blip r:embed="rId2"/>
          <a:srcRect/>
          <a:stretch>
            <a:fillRect/>
          </a:stretch>
        </p:blipFill>
        <p:spPr>
          <a:xfrm>
            <a:off x="2927350" y="0"/>
            <a:ext cx="6216650" cy="4114800"/>
          </a:xfrm>
        </p:spPr>
      </p:pic>
      <p:pic>
        <p:nvPicPr>
          <p:cNvPr id="4" name="Picture 3" descr="0101-pows.jpg"/>
          <p:cNvPicPr>
            <a:picLocks noChangeAspect="1"/>
          </p:cNvPicPr>
          <p:nvPr/>
        </p:nvPicPr>
        <p:blipFill>
          <a:blip r:embed="rId3"/>
          <a:stretch>
            <a:fillRect/>
          </a:stretch>
        </p:blipFill>
        <p:spPr>
          <a:xfrm>
            <a:off x="457200" y="4114800"/>
            <a:ext cx="3962400" cy="2743200"/>
          </a:xfrm>
          <a:prstGeom prst="rect">
            <a:avLst/>
          </a:prstGeom>
        </p:spPr>
      </p:pic>
      <p:pic>
        <p:nvPicPr>
          <p:cNvPr id="5" name="Picture 4" descr="Navy_Nurses_Rescued_from_Los_Banos_2_s.jpg"/>
          <p:cNvPicPr>
            <a:picLocks noChangeAspect="1"/>
          </p:cNvPicPr>
          <p:nvPr/>
        </p:nvPicPr>
        <p:blipFill>
          <a:blip r:embed="rId4"/>
          <a:stretch>
            <a:fillRect/>
          </a:stretch>
        </p:blipFill>
        <p:spPr>
          <a:xfrm>
            <a:off x="4724400" y="4114800"/>
            <a:ext cx="3733800" cy="2743200"/>
          </a:xfrm>
          <a:prstGeom prst="rect">
            <a:avLst/>
          </a:prstGeom>
        </p:spPr>
      </p:pic>
      <p:sp>
        <p:nvSpPr>
          <p:cNvPr id="7" name="TextBox 6"/>
          <p:cNvSpPr txBox="1"/>
          <p:nvPr/>
        </p:nvSpPr>
        <p:spPr>
          <a:xfrm>
            <a:off x="228600" y="381000"/>
            <a:ext cx="2514600" cy="3416320"/>
          </a:xfrm>
          <a:prstGeom prst="rect">
            <a:avLst/>
          </a:prstGeom>
          <a:noFill/>
        </p:spPr>
        <p:txBody>
          <a:bodyPr wrap="square" rtlCol="0">
            <a:spAutoFit/>
          </a:bodyPr>
          <a:lstStyle/>
          <a:p>
            <a:pPr>
              <a:buNone/>
            </a:pPr>
            <a:r>
              <a:rPr lang="en-US" dirty="0" smtClean="0"/>
              <a:t>WWII Women were taken prisoners:  68 Army nurses in the Philippines, 5 Navy nurses in Guam, 11 Navy nurses in the Philippines</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endParaRPr lang="en-US">
              <a:ea typeface="ＭＳ Ｐゴシック" charset="-128"/>
              <a:cs typeface="ＭＳ Ｐゴシック" charset="-128"/>
            </a:endParaRPr>
          </a:p>
        </p:txBody>
      </p:sp>
      <p:sp>
        <p:nvSpPr>
          <p:cNvPr id="21507" name="Rectangle 3"/>
          <p:cNvSpPr>
            <a:spLocks noGrp="1" noChangeArrowheads="1"/>
          </p:cNvSpPr>
          <p:nvPr>
            <p:ph type="body" idx="1"/>
          </p:nvPr>
        </p:nvSpPr>
        <p:spPr>
          <a:xfrm>
            <a:off x="685800" y="0"/>
            <a:ext cx="7772400" cy="6096000"/>
          </a:xfrm>
        </p:spPr>
        <p:txBody>
          <a:bodyPr/>
          <a:lstStyle/>
          <a:p>
            <a:pPr eaLnBrk="1" hangingPunct="1"/>
            <a:r>
              <a:rPr lang="en-US" sz="2000" dirty="0">
                <a:ea typeface="ＭＳ Ｐゴシック" charset="-128"/>
                <a:cs typeface="ＭＳ Ｐゴシック" charset="-128"/>
              </a:rPr>
              <a:t>50,000 women volunteered during the Korean </a:t>
            </a:r>
            <a:r>
              <a:rPr lang="en-US" sz="2000" dirty="0" smtClean="0">
                <a:ea typeface="ＭＳ Ｐゴシック" charset="-128"/>
                <a:cs typeface="ＭＳ Ｐゴシック" charset="-128"/>
              </a:rPr>
              <a:t>War (1000 deployed; the rest in support positions stateside)</a:t>
            </a:r>
          </a:p>
          <a:p>
            <a:pPr eaLnBrk="1" hangingPunct="1"/>
            <a:r>
              <a:rPr lang="en-US" sz="2000" dirty="0" smtClean="0">
                <a:ea typeface="ＭＳ Ｐゴシック" charset="-128"/>
                <a:cs typeface="ＭＳ Ｐゴシック" charset="-128"/>
              </a:rPr>
              <a:t>265,000 </a:t>
            </a:r>
            <a:r>
              <a:rPr lang="en-US" sz="2000" dirty="0">
                <a:ea typeface="ＭＳ Ｐゴシック" charset="-128"/>
                <a:cs typeface="ＭＳ Ｐゴシック" charset="-128"/>
              </a:rPr>
              <a:t>during the Vietnam war (7500 were </a:t>
            </a:r>
            <a:r>
              <a:rPr lang="en-US" sz="2000" dirty="0" smtClean="0">
                <a:ea typeface="ＭＳ Ｐゴシック" charset="-128"/>
                <a:cs typeface="ＭＳ Ｐゴシック" charset="-128"/>
              </a:rPr>
              <a:t>deployed)</a:t>
            </a:r>
          </a:p>
          <a:p>
            <a:pPr eaLnBrk="1" hangingPunct="1"/>
            <a:r>
              <a:rPr lang="en-US" sz="2000" dirty="0" smtClean="0">
                <a:ea typeface="ＭＳ Ｐゴシック" charset="-128"/>
                <a:cs typeface="ＭＳ Ｐゴシック" charset="-128"/>
              </a:rPr>
              <a:t>As in WWI and WWII, civilian Red Cross and USO workers, called “Donut Dollies” also went to war.</a:t>
            </a:r>
          </a:p>
          <a:p>
            <a:pPr eaLnBrk="1" hangingPunct="1"/>
            <a:endParaRPr lang="en-US" dirty="0">
              <a:ea typeface="ＭＳ Ｐゴシック" charset="-128"/>
              <a:cs typeface="ＭＳ Ｐゴシック" charset="-128"/>
            </a:endParaRPr>
          </a:p>
        </p:txBody>
      </p:sp>
      <p:pic>
        <p:nvPicPr>
          <p:cNvPr id="4" name="Picture 3" descr="DonutDollies1.gif"/>
          <p:cNvPicPr>
            <a:picLocks noChangeAspect="1"/>
          </p:cNvPicPr>
          <p:nvPr/>
        </p:nvPicPr>
        <p:blipFill>
          <a:blip r:embed="rId2"/>
          <a:stretch>
            <a:fillRect/>
          </a:stretch>
        </p:blipFill>
        <p:spPr>
          <a:xfrm>
            <a:off x="1066800" y="1981200"/>
            <a:ext cx="2717800" cy="2667000"/>
          </a:xfrm>
          <a:prstGeom prst="rect">
            <a:avLst/>
          </a:prstGeom>
        </p:spPr>
      </p:pic>
      <p:pic>
        <p:nvPicPr>
          <p:cNvPr id="5" name="Picture 4" descr="Official-photo-of-the-Sandp.gif"/>
          <p:cNvPicPr>
            <a:picLocks noChangeAspect="1"/>
          </p:cNvPicPr>
          <p:nvPr/>
        </p:nvPicPr>
        <p:blipFill>
          <a:blip r:embed="rId3"/>
          <a:stretch>
            <a:fillRect/>
          </a:stretch>
        </p:blipFill>
        <p:spPr>
          <a:xfrm>
            <a:off x="4724400" y="1524000"/>
            <a:ext cx="3810000" cy="3098800"/>
          </a:xfrm>
          <a:prstGeom prst="rect">
            <a:avLst/>
          </a:prstGeom>
        </p:spPr>
      </p:pic>
      <p:pic>
        <p:nvPicPr>
          <p:cNvPr id="6" name="Picture 5" descr="DolliesVietnamRomp.gif"/>
          <p:cNvPicPr>
            <a:picLocks noChangeAspect="1"/>
          </p:cNvPicPr>
          <p:nvPr/>
        </p:nvPicPr>
        <p:blipFill>
          <a:blip r:embed="rId4"/>
          <a:stretch>
            <a:fillRect/>
          </a:stretch>
        </p:blipFill>
        <p:spPr>
          <a:xfrm>
            <a:off x="1371600" y="4724400"/>
            <a:ext cx="6705600" cy="1981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04800" y="0"/>
            <a:ext cx="7772400" cy="685800"/>
          </a:xfrm>
        </p:spPr>
        <p:txBody>
          <a:bodyPr/>
          <a:lstStyle/>
          <a:p>
            <a:pPr eaLnBrk="1" hangingPunct="1"/>
            <a:r>
              <a:rPr lang="en-US" sz="2400" dirty="0" smtClean="0">
                <a:ea typeface="ＭＳ Ｐゴシック" charset="-128"/>
                <a:cs typeface="ＭＳ Ｐゴシック" charset="-128"/>
              </a:rPr>
              <a:t>1976 - Service Academies open to women</a:t>
            </a:r>
            <a:endParaRPr lang="en-US" sz="2400" dirty="0">
              <a:ea typeface="ＭＳ Ｐゴシック" charset="-128"/>
              <a:cs typeface="ＭＳ Ｐゴシック" charset="-128"/>
            </a:endParaRPr>
          </a:p>
        </p:txBody>
      </p:sp>
      <p:pic>
        <p:nvPicPr>
          <p:cNvPr id="22531" name="Picture 4" descr="BringMeMen.jpg                                                 000298C8Macintosh HD                   BB606D11:"/>
          <p:cNvPicPr>
            <a:picLocks noGrp="1" noChangeAspect="1" noChangeArrowheads="1"/>
          </p:cNvPicPr>
          <p:nvPr>
            <p:ph idx="1"/>
          </p:nvPr>
        </p:nvPicPr>
        <p:blipFill>
          <a:blip r:embed="rId2"/>
          <a:srcRect/>
          <a:stretch>
            <a:fillRect/>
          </a:stretch>
        </p:blipFill>
        <p:spPr>
          <a:xfrm>
            <a:off x="228600" y="685800"/>
            <a:ext cx="2879725" cy="4114800"/>
          </a:xfrm>
        </p:spPr>
      </p:pic>
      <p:sp>
        <p:nvSpPr>
          <p:cNvPr id="4" name="TextBox 3"/>
          <p:cNvSpPr txBox="1"/>
          <p:nvPr/>
        </p:nvSpPr>
        <p:spPr>
          <a:xfrm>
            <a:off x="304800" y="4876800"/>
            <a:ext cx="2743200" cy="400110"/>
          </a:xfrm>
          <a:prstGeom prst="rect">
            <a:avLst/>
          </a:prstGeom>
          <a:noFill/>
        </p:spPr>
        <p:txBody>
          <a:bodyPr wrap="square" rtlCol="0">
            <a:spAutoFit/>
          </a:bodyPr>
          <a:lstStyle/>
          <a:p>
            <a:r>
              <a:rPr lang="en-US" sz="2000" dirty="0">
                <a:ea typeface="ＭＳ Ｐゴシック" charset="-128"/>
                <a:cs typeface="ＭＳ Ｐゴシック" charset="-128"/>
              </a:rPr>
              <a:t>“BRING ME MEN”</a:t>
            </a:r>
            <a:endParaRPr lang="en-US" sz="2000" dirty="0"/>
          </a:p>
        </p:txBody>
      </p:sp>
      <p:pic>
        <p:nvPicPr>
          <p:cNvPr id="5" name="Picture 4" descr="Emily Perez, 1983-2006.jpg"/>
          <p:cNvPicPr>
            <a:picLocks noChangeAspect="1"/>
          </p:cNvPicPr>
          <p:nvPr/>
        </p:nvPicPr>
        <p:blipFill>
          <a:blip r:embed="rId3"/>
          <a:stretch>
            <a:fillRect/>
          </a:stretch>
        </p:blipFill>
        <p:spPr>
          <a:xfrm>
            <a:off x="3352800" y="685800"/>
            <a:ext cx="2302383" cy="2895600"/>
          </a:xfrm>
          <a:prstGeom prst="rect">
            <a:avLst/>
          </a:prstGeom>
        </p:spPr>
      </p:pic>
      <p:sp>
        <p:nvSpPr>
          <p:cNvPr id="6" name="TextBox 5"/>
          <p:cNvSpPr txBox="1"/>
          <p:nvPr/>
        </p:nvSpPr>
        <p:spPr>
          <a:xfrm>
            <a:off x="3352800" y="3581400"/>
            <a:ext cx="2209800" cy="707886"/>
          </a:xfrm>
          <a:prstGeom prst="rect">
            <a:avLst/>
          </a:prstGeom>
          <a:noFill/>
        </p:spPr>
        <p:txBody>
          <a:bodyPr wrap="square" rtlCol="0">
            <a:spAutoFit/>
          </a:bodyPr>
          <a:lstStyle/>
          <a:p>
            <a:r>
              <a:rPr lang="en-US" sz="2000" dirty="0" smtClean="0"/>
              <a:t>Emily Perez, 1983- - 2006</a:t>
            </a:r>
            <a:endParaRPr lang="en-US" sz="2000" dirty="0"/>
          </a:p>
        </p:txBody>
      </p:sp>
      <p:pic>
        <p:nvPicPr>
          <p:cNvPr id="8" name="Picture 7" descr="womensglee2012.jpg"/>
          <p:cNvPicPr>
            <a:picLocks noChangeAspect="1"/>
          </p:cNvPicPr>
          <p:nvPr/>
        </p:nvPicPr>
        <p:blipFill>
          <a:blip r:embed="rId4"/>
          <a:srcRect l="6667" t="10165" r="6667" b="16389"/>
          <a:stretch>
            <a:fillRect/>
          </a:stretch>
        </p:blipFill>
        <p:spPr>
          <a:xfrm>
            <a:off x="3581400" y="4343400"/>
            <a:ext cx="5181600" cy="2514600"/>
          </a:xfrm>
          <a:prstGeom prst="rect">
            <a:avLst/>
          </a:prstGeom>
        </p:spPr>
      </p:pic>
      <p:sp>
        <p:nvSpPr>
          <p:cNvPr id="9" name="TextBox 8"/>
          <p:cNvSpPr txBox="1"/>
          <p:nvPr/>
        </p:nvSpPr>
        <p:spPr>
          <a:xfrm>
            <a:off x="0" y="6248400"/>
            <a:ext cx="3733800" cy="400110"/>
          </a:xfrm>
          <a:prstGeom prst="rect">
            <a:avLst/>
          </a:prstGeom>
          <a:noFill/>
        </p:spPr>
        <p:txBody>
          <a:bodyPr wrap="square" rtlCol="0">
            <a:spAutoFit/>
          </a:bodyPr>
          <a:lstStyle/>
          <a:p>
            <a:r>
              <a:rPr lang="en-US" sz="2000" dirty="0" smtClean="0"/>
              <a:t>          USNA Women’s Glee Club</a:t>
            </a:r>
            <a:endParaRPr lang="en-US" sz="2000" dirty="0"/>
          </a:p>
        </p:txBody>
      </p:sp>
      <p:pic>
        <p:nvPicPr>
          <p:cNvPr id="10" name="Picture 9" descr="H030_WestPoint .jpg"/>
          <p:cNvPicPr>
            <a:picLocks noChangeAspect="1"/>
          </p:cNvPicPr>
          <p:nvPr/>
        </p:nvPicPr>
        <p:blipFill>
          <a:blip r:embed="rId5"/>
          <a:stretch>
            <a:fillRect/>
          </a:stretch>
        </p:blipFill>
        <p:spPr>
          <a:xfrm>
            <a:off x="5867400" y="838200"/>
            <a:ext cx="3276600" cy="304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90600"/>
          </a:xfrm>
        </p:spPr>
        <p:txBody>
          <a:bodyPr/>
          <a:lstStyle/>
          <a:p>
            <a:r>
              <a:rPr lang="en-US" dirty="0" smtClean="0"/>
              <a:t>Herndon Monument</a:t>
            </a:r>
            <a:endParaRPr lang="en-US" dirty="0"/>
          </a:p>
        </p:txBody>
      </p:sp>
      <p:pic>
        <p:nvPicPr>
          <p:cNvPr id="4" name="Content Placeholder 3" descr="390px-US_Navy_climbing_pillar_040520-N-9693M-012.jpg"/>
          <p:cNvPicPr>
            <a:picLocks noGrp="1" noChangeAspect="1"/>
          </p:cNvPicPr>
          <p:nvPr>
            <p:ph idx="1"/>
          </p:nvPr>
        </p:nvPicPr>
        <p:blipFill>
          <a:blip r:embed="rId2"/>
          <a:srcRect l="-249" r="-248"/>
          <a:stretch>
            <a:fillRect/>
          </a:stretch>
        </p:blipFill>
        <p:spPr>
          <a:xfrm>
            <a:off x="2057400" y="838200"/>
            <a:ext cx="5105400" cy="6019800"/>
          </a:xfr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5-04-13 at 10.22.30 PM.png"/>
          <p:cNvPicPr>
            <a:picLocks noGrp="1" noChangeAspect="1"/>
          </p:cNvPicPr>
          <p:nvPr>
            <p:ph idx="1"/>
          </p:nvPr>
        </p:nvPicPr>
        <p:blipFill>
          <a:blip r:embed="rId2">
            <a:extLst>
              <a:ext uri="{28A0092B-C50C-407E-A947-70E740481C1C}">
                <a14:useLocalDpi xmlns:a14="http://schemas.microsoft.com/office/drawing/2010/main" val="0"/>
              </a:ext>
            </a:extLst>
          </a:blip>
          <a:srcRect t="11358" b="11358"/>
          <a:stretch>
            <a:fillRect/>
          </a:stretch>
        </p:blipFill>
        <p:spPr>
          <a:xfrm>
            <a:off x="685800" y="1066800"/>
            <a:ext cx="7772400" cy="5105400"/>
          </a:xfrm>
        </p:spPr>
      </p:pic>
    </p:spTree>
    <p:extLst>
      <p:ext uri="{BB962C8B-B14F-4D97-AF65-F5344CB8AC3E}">
        <p14:creationId xmlns:p14="http://schemas.microsoft.com/office/powerpoint/2010/main" val="3944045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2400" dirty="0" smtClean="0"/>
              <a:t>WUBA, Working Uniform Blue Alpha</a:t>
            </a:r>
            <a:endParaRPr lang="en-US" sz="2400" dirty="0"/>
          </a:p>
        </p:txBody>
      </p:sp>
      <p:sp>
        <p:nvSpPr>
          <p:cNvPr id="3" name="Content Placeholder 2"/>
          <p:cNvSpPr>
            <a:spLocks noGrp="1"/>
          </p:cNvSpPr>
          <p:nvPr>
            <p:ph idx="1"/>
          </p:nvPr>
        </p:nvSpPr>
        <p:spPr/>
        <p:txBody>
          <a:bodyPr/>
          <a:lstStyle/>
          <a:p>
            <a:endParaRPr lang="en-US" dirty="0"/>
          </a:p>
        </p:txBody>
      </p:sp>
      <p:graphicFrame>
        <p:nvGraphicFramePr>
          <p:cNvPr id="60418" name="Object 2"/>
          <p:cNvGraphicFramePr>
            <a:graphicFrameLocks noChangeAspect="1"/>
          </p:cNvGraphicFramePr>
          <p:nvPr>
            <p:extLst>
              <p:ext uri="{D42A27DB-BD31-4B8C-83A1-F6EECF244321}">
                <p14:modId xmlns:p14="http://schemas.microsoft.com/office/powerpoint/2010/main" val="996571645"/>
              </p:ext>
            </p:extLst>
          </p:nvPr>
        </p:nvGraphicFramePr>
        <p:xfrm>
          <a:off x="3581400" y="1219200"/>
          <a:ext cx="4876800" cy="3702050"/>
        </p:xfrm>
        <a:graphic>
          <a:graphicData uri="http://schemas.openxmlformats.org/presentationml/2006/ole">
            <mc:AlternateContent xmlns:mc="http://schemas.openxmlformats.org/markup-compatibility/2006">
              <mc:Choice xmlns:v="urn:schemas-microsoft-com:vml" Requires="v">
                <p:oleObj spid="_x0000_s60432" name="Document" r:id="rId3" imgW="5486400" imgH="2286000" progId="Word.Document.12">
                  <p:link updateAutomatic="1"/>
                </p:oleObj>
              </mc:Choice>
              <mc:Fallback>
                <p:oleObj name="Document" r:id="rId3" imgW="5486400" imgH="2286000" progId="Word.Document.12">
                  <p:link updateAutomatic="1"/>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1219200"/>
                        <a:ext cx="4876800" cy="370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5" name="Content Placeholder 3" descr="servicedressblues.gif"/>
          <p:cNvPicPr>
            <a:picLocks noChangeAspect="1"/>
          </p:cNvPicPr>
          <p:nvPr/>
        </p:nvPicPr>
        <p:blipFill>
          <a:blip r:embed="rId5"/>
          <a:srcRect l="5926" r="741"/>
          <a:stretch>
            <a:fillRect/>
          </a:stretch>
        </p:blipFill>
        <p:spPr bwMode="auto">
          <a:xfrm>
            <a:off x="533400" y="1143000"/>
            <a:ext cx="2743200" cy="4419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z="3200" dirty="0" smtClean="0"/>
              <a:t>James Webb, former Sec. Navy and U.S. Senator</a:t>
            </a:r>
            <a:endParaRPr lang="en-US" sz="3200" dirty="0"/>
          </a:p>
        </p:txBody>
      </p:sp>
      <p:pic>
        <p:nvPicPr>
          <p:cNvPr id="4" name="Content Placeholder 3" descr="220px-Jim_Webb_official_110th_Congress_photo.jpg"/>
          <p:cNvPicPr>
            <a:picLocks noGrp="1" noChangeAspect="1"/>
          </p:cNvPicPr>
          <p:nvPr>
            <p:ph idx="1"/>
          </p:nvPr>
        </p:nvPicPr>
        <p:blipFill>
          <a:blip r:embed="rId3"/>
          <a:srcRect l="6566" r="1301"/>
          <a:stretch>
            <a:fillRect/>
          </a:stretch>
        </p:blipFill>
        <p:spPr>
          <a:xfrm>
            <a:off x="152400" y="914400"/>
            <a:ext cx="2667000" cy="3124200"/>
          </a:xfrm>
        </p:spPr>
      </p:pic>
      <p:graphicFrame>
        <p:nvGraphicFramePr>
          <p:cNvPr id="59394" name="Object 2"/>
          <p:cNvGraphicFramePr>
            <a:graphicFrameLocks noChangeAspect="1"/>
          </p:cNvGraphicFramePr>
          <p:nvPr/>
        </p:nvGraphicFramePr>
        <p:xfrm>
          <a:off x="3200400" y="1066800"/>
          <a:ext cx="5486400" cy="4325938"/>
        </p:xfrm>
        <a:graphic>
          <a:graphicData uri="http://schemas.openxmlformats.org/presentationml/2006/ole">
            <mc:AlternateContent xmlns:mc="http://schemas.openxmlformats.org/markup-compatibility/2006">
              <mc:Choice xmlns:v="urn:schemas-microsoft-com:vml" Requires="v">
                <p:oleObj spid="_x0000_s59407" name="Document" r:id="rId4" imgW="5486400" imgH="3683000" progId="Word.Document.12">
                  <p:link updateAutomatic="1"/>
                </p:oleObj>
              </mc:Choice>
              <mc:Fallback>
                <p:oleObj name="Document" r:id="rId4" imgW="5486400" imgH="3683000" progId="Word.Document.12">
                  <p:link updateAutomatic="1"/>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066800"/>
                        <a:ext cx="5486400" cy="4325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914400"/>
          </a:xfrm>
        </p:spPr>
        <p:txBody>
          <a:bodyPr/>
          <a:lstStyle/>
          <a:p>
            <a:r>
              <a:rPr lang="en-US" sz="3200" dirty="0" smtClean="0"/>
              <a:t>Reactions to Webb</a:t>
            </a:r>
            <a:endParaRPr lang="en-US" sz="3200" dirty="0"/>
          </a:p>
        </p:txBody>
      </p:sp>
      <p:sp>
        <p:nvSpPr>
          <p:cNvPr id="3" name="Content Placeholder 2"/>
          <p:cNvSpPr>
            <a:spLocks noGrp="1"/>
          </p:cNvSpPr>
          <p:nvPr>
            <p:ph idx="1"/>
          </p:nvPr>
        </p:nvSpPr>
        <p:spPr>
          <a:xfrm>
            <a:off x="685800" y="1143000"/>
            <a:ext cx="7772400" cy="4953000"/>
          </a:xfrm>
        </p:spPr>
        <p:txBody>
          <a:bodyPr/>
          <a:lstStyle/>
          <a:p>
            <a:pPr>
              <a:buNone/>
            </a:pPr>
            <a:r>
              <a:rPr lang="en-US" dirty="0" smtClean="0"/>
              <a:t>- Supporters argue that women at the Service Academies were “feminizing” the Pentagon, that their very presence was corrosive to the essential esprit de corps or male bonding necessary for forging warrior leaders.</a:t>
            </a:r>
          </a:p>
          <a:p>
            <a:pPr>
              <a:buNone/>
            </a:pPr>
            <a:r>
              <a:rPr lang="en-US" dirty="0" smtClean="0"/>
              <a:t>- Critics called his stress-is-fungible thesis simply wrong.</a:t>
            </a:r>
          </a:p>
          <a:p>
            <a:pPr>
              <a:buNone/>
            </a:pPr>
            <a:r>
              <a:rPr lang="en-US" dirty="0" smtClean="0"/>
              <a:t>- Still others staged their own protest.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dirty="0">
                <a:ea typeface="ＭＳ Ｐゴシック" charset="-128"/>
                <a:cs typeface="ＭＳ Ｐゴシック" charset="-128"/>
              </a:rPr>
              <a:t>33,000 were deployed in Desert Storm (13 were killed and 2 taken POW)</a:t>
            </a:r>
          </a:p>
        </p:txBody>
      </p:sp>
      <p:pic>
        <p:nvPicPr>
          <p:cNvPr id="23555" name="Picture 4" descr="5-vi.jpg                                                       000298C8Macintosh HD                   BB606D11:"/>
          <p:cNvPicPr>
            <a:picLocks noGrp="1" noChangeAspect="1" noChangeArrowheads="1"/>
          </p:cNvPicPr>
          <p:nvPr>
            <p:ph idx="1"/>
          </p:nvPr>
        </p:nvPicPr>
        <p:blipFill>
          <a:blip r:embed="rId2"/>
          <a:srcRect/>
          <a:stretch>
            <a:fillRect/>
          </a:stretch>
        </p:blipFill>
        <p:spPr>
          <a:xfrm>
            <a:off x="1828800" y="2155825"/>
            <a:ext cx="5486400" cy="3940175"/>
          </a:xfr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sz="quarter"/>
          </p:nvPr>
        </p:nvSpPr>
        <p:spPr>
          <a:xfrm>
            <a:off x="304800" y="381000"/>
            <a:ext cx="8458200" cy="1143000"/>
          </a:xfrm>
        </p:spPr>
        <p:txBody>
          <a:bodyPr/>
          <a:lstStyle/>
          <a:p>
            <a:pPr eaLnBrk="1" hangingPunct="1"/>
            <a:r>
              <a:rPr lang="en-US" dirty="0" smtClean="0">
                <a:ea typeface="ＭＳ Ｐゴシック" charset="-128"/>
                <a:cs typeface="ＭＳ Ｐゴシック" charset="-128"/>
              </a:rPr>
              <a:t>Nearly 300,000 </a:t>
            </a:r>
            <a:r>
              <a:rPr lang="en-US" dirty="0">
                <a:ea typeface="ＭＳ Ｐゴシック" charset="-128"/>
                <a:cs typeface="ＭＳ Ｐゴシック" charset="-128"/>
              </a:rPr>
              <a:t>women deployed </a:t>
            </a:r>
            <a:r>
              <a:rPr lang="en-US" dirty="0" smtClean="0">
                <a:ea typeface="ＭＳ Ｐゴシック" charset="-128"/>
                <a:cs typeface="ＭＳ Ｐゴシック" charset="-128"/>
              </a:rPr>
              <a:t>since 2001 to Iraq and Afghanistan</a:t>
            </a:r>
            <a:endParaRPr lang="en-US" dirty="0">
              <a:ea typeface="ＭＳ Ｐゴシック" charset="-128"/>
              <a:cs typeface="ＭＳ Ｐゴシック" charset="-128"/>
            </a:endParaRPr>
          </a:p>
        </p:txBody>
      </p:sp>
      <p:pic>
        <p:nvPicPr>
          <p:cNvPr id="24579" name="Picture 7" descr="kasey-reed-and-jody-gorsuch.jpg                                000298C8Macintosh HD                   BB606D11:"/>
          <p:cNvPicPr>
            <a:picLocks noGrp="1" noChangeAspect="1" noChangeArrowheads="1"/>
          </p:cNvPicPr>
          <p:nvPr>
            <p:ph sz="quarter" idx="1"/>
          </p:nvPr>
        </p:nvPicPr>
        <p:blipFill>
          <a:blip r:embed="rId2"/>
          <a:srcRect/>
          <a:stretch>
            <a:fillRect/>
          </a:stretch>
        </p:blipFill>
        <p:spPr>
          <a:xfrm>
            <a:off x="1112838" y="1981200"/>
            <a:ext cx="2954337" cy="1981200"/>
          </a:xfrm>
        </p:spPr>
      </p:pic>
      <p:pic>
        <p:nvPicPr>
          <p:cNvPr id="24580" name="Picture 8" descr="0911_C66.jpg                                                   000298C8Macintosh HD                   BB606D11:"/>
          <p:cNvPicPr>
            <a:picLocks noGrp="1" noChangeAspect="1" noChangeArrowheads="1"/>
          </p:cNvPicPr>
          <p:nvPr>
            <p:ph sz="quarter" idx="2"/>
          </p:nvPr>
        </p:nvPicPr>
        <p:blipFill>
          <a:blip r:embed="rId3"/>
          <a:srcRect/>
          <a:stretch>
            <a:fillRect/>
          </a:stretch>
        </p:blipFill>
        <p:spPr>
          <a:xfrm>
            <a:off x="5121275" y="1981200"/>
            <a:ext cx="2862263" cy="1981200"/>
          </a:xfrm>
        </p:spPr>
      </p:pic>
      <p:pic>
        <p:nvPicPr>
          <p:cNvPr id="24581" name="Picture 9" descr="women_marine_large_image.jpg                                   000298C8Macintosh HD                   BB606D11:"/>
          <p:cNvPicPr>
            <a:picLocks noGrp="1" noChangeAspect="1" noChangeArrowheads="1"/>
          </p:cNvPicPr>
          <p:nvPr>
            <p:ph sz="quarter" idx="3"/>
          </p:nvPr>
        </p:nvPicPr>
        <p:blipFill>
          <a:blip r:embed="rId4"/>
          <a:srcRect/>
          <a:stretch>
            <a:fillRect/>
          </a:stretch>
        </p:blipFill>
        <p:spPr>
          <a:xfrm>
            <a:off x="1092200" y="4114800"/>
            <a:ext cx="2995613" cy="1981200"/>
          </a:xfrm>
        </p:spPr>
      </p:pic>
      <p:pic>
        <p:nvPicPr>
          <p:cNvPr id="24582" name="Picture 10" descr="lioness_span.jpg                                               000298C8Macintosh HD                   BB606D11:"/>
          <p:cNvPicPr>
            <a:picLocks noGrp="1" noChangeAspect="1" noChangeArrowheads="1"/>
          </p:cNvPicPr>
          <p:nvPr>
            <p:ph sz="quarter" idx="4"/>
          </p:nvPr>
        </p:nvPicPr>
        <p:blipFill>
          <a:blip r:embed="rId5"/>
          <a:srcRect/>
          <a:stretch>
            <a:fillRect/>
          </a:stretch>
        </p:blipFill>
        <p:spPr>
          <a:xfrm>
            <a:off x="4883150" y="4114800"/>
            <a:ext cx="3340100" cy="1981200"/>
          </a:xfrm>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533400"/>
          </a:xfrm>
        </p:spPr>
        <p:txBody>
          <a:bodyPr/>
          <a:lstStyle/>
          <a:p>
            <a:r>
              <a:rPr lang="en-US" dirty="0" smtClean="0"/>
              <a:t>Military Snipers</a:t>
            </a:r>
            <a:endParaRPr lang="en-US" dirty="0"/>
          </a:p>
        </p:txBody>
      </p:sp>
      <p:sp>
        <p:nvSpPr>
          <p:cNvPr id="3" name="TextBox 2"/>
          <p:cNvSpPr txBox="1"/>
          <p:nvPr/>
        </p:nvSpPr>
        <p:spPr>
          <a:xfrm>
            <a:off x="8903277" y="976973"/>
            <a:ext cx="184666" cy="461665"/>
          </a:xfrm>
          <a:prstGeom prst="rect">
            <a:avLst/>
          </a:prstGeom>
          <a:noFill/>
        </p:spPr>
        <p:txBody>
          <a:bodyPr wrap="none" rtlCol="0">
            <a:spAutoFit/>
          </a:bodyPr>
          <a:lstStyle/>
          <a:p>
            <a:endParaRPr lang="en-US"/>
          </a:p>
        </p:txBody>
      </p:sp>
      <p:sp>
        <p:nvSpPr>
          <p:cNvPr id="4" name="TextBox 3"/>
          <p:cNvSpPr txBox="1"/>
          <p:nvPr/>
        </p:nvSpPr>
        <p:spPr>
          <a:xfrm>
            <a:off x="228600" y="533400"/>
            <a:ext cx="3124200" cy="4154984"/>
          </a:xfrm>
          <a:prstGeom prst="rect">
            <a:avLst/>
          </a:prstGeom>
          <a:noFill/>
        </p:spPr>
        <p:txBody>
          <a:bodyPr wrap="square" rtlCol="0">
            <a:spAutoFit/>
          </a:bodyPr>
          <a:lstStyle/>
          <a:p>
            <a:r>
              <a:rPr lang="en-US" sz="1800" dirty="0" smtClean="0"/>
              <a:t>Comments by Army Guard Sgt 1</a:t>
            </a:r>
            <a:r>
              <a:rPr lang="en-US" sz="1800" baseline="30000" dirty="0" smtClean="0"/>
              <a:t>st</a:t>
            </a:r>
            <a:r>
              <a:rPr lang="en-US" sz="1800" dirty="0" smtClean="0"/>
              <a:t> Class Ben Dolan, former Marine sniper and the sniper school’s chief instructor:</a:t>
            </a:r>
          </a:p>
          <a:p>
            <a:r>
              <a:rPr lang="en-US" sz="1800" dirty="0" smtClean="0"/>
              <a:t>“Frankly, women are better suited mentally for this job than most men….Women can shoot better, by and large, and they’re easier to train because they don’t have the inflated egos that a lot of men bring to these programs…Women will ask for help if they need it, and they will tell you what they think” </a:t>
            </a:r>
          </a:p>
          <a:p>
            <a:r>
              <a:rPr lang="en-US" sz="1200" dirty="0" smtClean="0"/>
              <a:t>http://</a:t>
            </a:r>
            <a:r>
              <a:rPr lang="en-US" sz="1200" dirty="0" err="1" smtClean="0"/>
              <a:t>userpages/aug.com/captbarb/sniper.html</a:t>
            </a:r>
            <a:endParaRPr lang="en-US" sz="1200" dirty="0"/>
          </a:p>
        </p:txBody>
      </p:sp>
      <p:pic>
        <p:nvPicPr>
          <p:cNvPr id="5" name="Picture 4" descr="121932780_461n.jpg"/>
          <p:cNvPicPr>
            <a:picLocks noChangeAspect="1"/>
          </p:cNvPicPr>
          <p:nvPr/>
        </p:nvPicPr>
        <p:blipFill>
          <a:blip r:embed="rId2"/>
          <a:stretch>
            <a:fillRect/>
          </a:stretch>
        </p:blipFill>
        <p:spPr>
          <a:xfrm>
            <a:off x="457200" y="4648200"/>
            <a:ext cx="3505200" cy="2057400"/>
          </a:xfrm>
          <a:prstGeom prst="rect">
            <a:avLst/>
          </a:prstGeom>
        </p:spPr>
      </p:pic>
      <p:pic>
        <p:nvPicPr>
          <p:cNvPr id="6" name="Picture 5" descr="article-0-175D93FC000005DC-563_634x388.jpg"/>
          <p:cNvPicPr>
            <a:picLocks noChangeAspect="1"/>
          </p:cNvPicPr>
          <p:nvPr/>
        </p:nvPicPr>
        <p:blipFill>
          <a:blip r:embed="rId3"/>
          <a:stretch>
            <a:fillRect/>
          </a:stretch>
        </p:blipFill>
        <p:spPr>
          <a:xfrm>
            <a:off x="4419600" y="3962400"/>
            <a:ext cx="4191000" cy="2569406"/>
          </a:xfrm>
          <a:prstGeom prst="rect">
            <a:avLst/>
          </a:prstGeom>
        </p:spPr>
      </p:pic>
      <p:pic>
        <p:nvPicPr>
          <p:cNvPr id="7" name="Picture 6" descr="female sniper.gif"/>
          <p:cNvPicPr>
            <a:picLocks noChangeAspect="1"/>
          </p:cNvPicPr>
          <p:nvPr/>
        </p:nvPicPr>
        <p:blipFill>
          <a:blip r:embed="rId4"/>
          <a:stretch>
            <a:fillRect/>
          </a:stretch>
        </p:blipFill>
        <p:spPr>
          <a:xfrm>
            <a:off x="3886200" y="685800"/>
            <a:ext cx="4978400" cy="3124200"/>
          </a:xfrm>
          <a:prstGeom prst="rect">
            <a:avLst/>
          </a:prstGeom>
        </p:spPr>
      </p:pic>
    </p:spTree>
  </p:cSld>
  <p:clrMapOvr>
    <a:masterClrMapping/>
  </p:clrMapOvr>
</p:sld>
</file>

<file path=ppt/theme/theme1.xml><?xml version="1.0" encoding="utf-8"?>
<a:theme xmlns:a="http://schemas.openxmlformats.org/drawingml/2006/main" name="Blank Presentation">
  <a:themeElements>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8644</TotalTime>
  <Words>924</Words>
  <Application>Microsoft Macintosh PowerPoint</Application>
  <PresentationFormat>On-screen Show (4:3)</PresentationFormat>
  <Paragraphs>92</Paragraphs>
  <Slides>27</Slides>
  <Notes>0</Notes>
  <HiddenSlides>0</HiddenSlides>
  <MMClips>4</MMClips>
  <ScaleCrop>false</ScaleCrop>
  <HeadingPairs>
    <vt:vector size="6" baseType="variant">
      <vt:variant>
        <vt:lpstr>Theme</vt:lpstr>
      </vt:variant>
      <vt:variant>
        <vt:i4>1</vt:i4>
      </vt:variant>
      <vt:variant>
        <vt:lpstr>Links</vt:lpstr>
      </vt:variant>
      <vt:variant>
        <vt:i4>2</vt:i4>
      </vt:variant>
      <vt:variant>
        <vt:lpstr>Slide Titles</vt:lpstr>
      </vt:variant>
      <vt:variant>
        <vt:i4>27</vt:i4>
      </vt:variant>
    </vt:vector>
  </HeadingPairs>
  <TitlesOfParts>
    <vt:vector size="30" baseType="lpstr">
      <vt:lpstr>Blank Presentation</vt:lpstr>
      <vt:lpstr>NO NAME:Lecture 5 Notes.docx!OLE_LINK2</vt:lpstr>
      <vt:lpstr>NO NAME:Lecture 5 Notes.docx!OLE_LINK3</vt:lpstr>
      <vt:lpstr>Women in the Military</vt:lpstr>
      <vt:lpstr>Women Have Served in Every American war</vt:lpstr>
      <vt:lpstr>1500 women volunteered in the Spanish American War (1898)</vt:lpstr>
      <vt:lpstr>36,000 in World War I (1917-1918) (400 of these die in line of duty)</vt:lpstr>
      <vt:lpstr>The Government Organizes a Massive Effort to Attract Women into the Workforce.</vt:lpstr>
      <vt:lpstr>Women Flocked to the Factories producing the planes, jeeps, and bombs for the war</vt:lpstr>
      <vt:lpstr>PowerPoint Presentation</vt:lpstr>
      <vt:lpstr>PowerPoint Presentation</vt:lpstr>
      <vt:lpstr>PowerPoint Presentation</vt:lpstr>
      <vt:lpstr>PowerPoint Presentation</vt:lpstr>
      <vt:lpstr>400,000 women enlist in the WACs, WAVES, SPARs, &amp; the Marine Corps Women’s Reserve </vt:lpstr>
      <vt:lpstr>As women showed that they could excel in jobs they had never before done, their counterparts who enlisted showed theirexpertise as well and “free a man to fight”</vt:lpstr>
      <vt:lpstr>PowerPoint Presentation</vt:lpstr>
      <vt:lpstr>PowerPoint Presentation</vt:lpstr>
      <vt:lpstr>PowerPoint Presentation</vt:lpstr>
      <vt:lpstr>PowerPoint Presentation</vt:lpstr>
      <vt:lpstr>PowerPoint Presentation</vt:lpstr>
      <vt:lpstr>PowerPoint Presentation</vt:lpstr>
      <vt:lpstr>1976 - Service Academies open to women</vt:lpstr>
      <vt:lpstr>Herndon Monument</vt:lpstr>
      <vt:lpstr>PowerPoint Presentation</vt:lpstr>
      <vt:lpstr>WUBA, Working Uniform Blue Alpha</vt:lpstr>
      <vt:lpstr>James Webb, former Sec. Navy and U.S. Senator</vt:lpstr>
      <vt:lpstr>Reactions to Webb</vt:lpstr>
      <vt:lpstr>33,000 were deployed in Desert Storm (13 were killed and 2 taken POW)</vt:lpstr>
      <vt:lpstr>Nearly 300,000 women deployed since 2001 to Iraq and Afghanistan</vt:lpstr>
      <vt:lpstr>Military Snipers</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IN THE MILITARY</dc:title>
  <dc:creator>Trial User</dc:creator>
  <cp:lastModifiedBy>Kazumo Washizuka</cp:lastModifiedBy>
  <cp:revision>51</cp:revision>
  <dcterms:created xsi:type="dcterms:W3CDTF">2014-04-12T04:57:50Z</dcterms:created>
  <dcterms:modified xsi:type="dcterms:W3CDTF">2015-04-15T04:23:43Z</dcterms:modified>
</cp:coreProperties>
</file>