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58" r:id="rId4"/>
    <p:sldId id="259" r:id="rId5"/>
    <p:sldId id="261" r:id="rId6"/>
    <p:sldId id="269" r:id="rId7"/>
    <p:sldId id="270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11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088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84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936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5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4/24/15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240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4/24/15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939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4/24/15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751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278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4/24/15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247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819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928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9435A-1261-5A45-B74F-8CE86ECAC84E}" type="datetimeFigureOut">
              <a:rPr lang="en-US" smtClean="0"/>
              <a:t>4/24/15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626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fcit.coedu.usf.edu/holocaust/photos/laws1/laws1.htm" TargetMode="Externa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en.auschwitz.org/m/" TargetMode="External"/><Relationship Id="rId3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9555" y="615729"/>
            <a:ext cx="8214709" cy="5324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Witnesses to War</a:t>
            </a:r>
          </a:p>
          <a:p>
            <a:r>
              <a:rPr lang="en-US" sz="2000" dirty="0" smtClean="0"/>
              <a:t>Ruth </a:t>
            </a:r>
            <a:r>
              <a:rPr lang="en-US" sz="2000" dirty="0" err="1" smtClean="0"/>
              <a:t>Kluger</a:t>
            </a:r>
            <a:r>
              <a:rPr lang="en-US" sz="2000" dirty="0" smtClean="0"/>
              <a:t>: Still Alive Lecture Two</a:t>
            </a:r>
          </a:p>
          <a:p>
            <a:endParaRPr lang="en-US" sz="2000" dirty="0"/>
          </a:p>
          <a:p>
            <a:r>
              <a:rPr lang="en-US" sz="2000" dirty="0" err="1" smtClean="0"/>
              <a:t>Kluger’s</a:t>
            </a:r>
            <a:r>
              <a:rPr lang="en-US" sz="2000" dirty="0" smtClean="0"/>
              <a:t> appeal to common experience: watching a Disney Film in Hitler’s</a:t>
            </a:r>
          </a:p>
          <a:p>
            <a:r>
              <a:rPr lang="en-US" sz="2000" dirty="0" smtClean="0"/>
              <a:t>Vienna</a:t>
            </a:r>
          </a:p>
          <a:p>
            <a:endParaRPr lang="en-US" sz="2000" dirty="0"/>
          </a:p>
          <a:p>
            <a:r>
              <a:rPr lang="en-US" sz="2000" dirty="0" smtClean="0"/>
              <a:t>Snow White  1937</a:t>
            </a:r>
          </a:p>
          <a:p>
            <a:endParaRPr lang="en-US" sz="2000" dirty="0"/>
          </a:p>
          <a:p>
            <a:r>
              <a:rPr lang="en-US" sz="2000" dirty="0" smtClean="0"/>
              <a:t>Nuremberg Laws  1935 in Germany</a:t>
            </a:r>
          </a:p>
          <a:p>
            <a:r>
              <a:rPr lang="en-US" sz="2000" dirty="0" smtClean="0"/>
              <a:t>Went into effect in Austria after the Anschluss</a:t>
            </a:r>
          </a:p>
          <a:p>
            <a:endParaRPr lang="en-US" sz="2000" dirty="0"/>
          </a:p>
          <a:p>
            <a:r>
              <a:rPr lang="en-US" sz="2000" dirty="0" smtClean="0"/>
              <a:t>Wikipedia English Translation: http://</a:t>
            </a:r>
            <a:r>
              <a:rPr lang="en-US" sz="2000" dirty="0" err="1" smtClean="0"/>
              <a:t>en.wikipedia.org</a:t>
            </a:r>
            <a:r>
              <a:rPr lang="en-US" sz="2000" dirty="0" smtClean="0"/>
              <a:t>/wiki/</a:t>
            </a:r>
            <a:r>
              <a:rPr lang="en-US" sz="2000" dirty="0" err="1" smtClean="0"/>
              <a:t>Nuremberg_Laws</a:t>
            </a:r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Further, more detailed prohibitions for Jews included special shopping hours,</a:t>
            </a:r>
          </a:p>
          <a:p>
            <a:r>
              <a:rPr lang="en-US" sz="2000" dirty="0"/>
              <a:t>r</a:t>
            </a:r>
            <a:r>
              <a:rPr lang="en-US" sz="2000" dirty="0" smtClean="0"/>
              <a:t>estrictions on public transportation, not allowed in public swimming pools…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31989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76420" y="1256631"/>
            <a:ext cx="661543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Bayerische</a:t>
            </a:r>
            <a:r>
              <a:rPr lang="en-US" dirty="0" smtClean="0"/>
              <a:t> </a:t>
            </a:r>
            <a:r>
              <a:rPr lang="en-US" dirty="0" err="1" smtClean="0"/>
              <a:t>Platz</a:t>
            </a:r>
            <a:r>
              <a:rPr lang="en-US" dirty="0" smtClean="0"/>
              <a:t> Memorial in Berlin (Renate </a:t>
            </a:r>
            <a:r>
              <a:rPr lang="en-US" dirty="0" err="1" smtClean="0"/>
              <a:t>Stih</a:t>
            </a:r>
            <a:r>
              <a:rPr lang="en-US" dirty="0" smtClean="0"/>
              <a:t>, </a:t>
            </a:r>
            <a:r>
              <a:rPr lang="en-US" dirty="0" err="1" smtClean="0"/>
              <a:t>Frieder</a:t>
            </a:r>
            <a:r>
              <a:rPr lang="en-US" dirty="0" smtClean="0"/>
              <a:t> </a:t>
            </a:r>
            <a:r>
              <a:rPr lang="en-US" dirty="0" err="1" smtClean="0"/>
              <a:t>Schnoch</a:t>
            </a:r>
            <a:r>
              <a:rPr lang="en-US" dirty="0" smtClean="0"/>
              <a:t>)</a:t>
            </a:r>
          </a:p>
          <a:p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://fcit.coedu.usf.edu/holocaust/photos/laws1/laws1.</a:t>
            </a:r>
            <a:r>
              <a:rPr lang="en-US" dirty="0" smtClean="0">
                <a:hlinkClick r:id="rId2"/>
              </a:rPr>
              <a:t>htm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463" y="2387600"/>
            <a:ext cx="2641600" cy="3086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43263" y="6069263"/>
            <a:ext cx="3595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Restrictions included movie theaters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585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9144000" cy="668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719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4680" y="705523"/>
            <a:ext cx="7077629" cy="6186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Reach of Nazi Propaganda</a:t>
            </a:r>
          </a:p>
          <a:p>
            <a:endParaRPr lang="en-US" dirty="0" smtClean="0"/>
          </a:p>
          <a:p>
            <a:r>
              <a:rPr lang="en-US" dirty="0" smtClean="0"/>
              <a:t>Jud </a:t>
            </a:r>
            <a:r>
              <a:rPr lang="en-US" dirty="0" err="1" smtClean="0"/>
              <a:t>Süss</a:t>
            </a:r>
            <a:r>
              <a:rPr lang="en-US" dirty="0" smtClean="0"/>
              <a:t>  Directed by </a:t>
            </a:r>
            <a:r>
              <a:rPr lang="en-US" dirty="0" err="1" smtClean="0"/>
              <a:t>Veit</a:t>
            </a:r>
            <a:r>
              <a:rPr lang="en-US" dirty="0" smtClean="0"/>
              <a:t> Harlan 1940   </a:t>
            </a:r>
            <a:r>
              <a:rPr lang="en-US" dirty="0"/>
              <a:t>C</a:t>
            </a:r>
            <a:r>
              <a:rPr lang="en-US" dirty="0" smtClean="0"/>
              <a:t>ommissioned by Josef Goebbels</a:t>
            </a:r>
          </a:p>
          <a:p>
            <a:r>
              <a:rPr lang="en-US" dirty="0" smtClean="0"/>
              <a:t>Starring Ferdinand Marian  </a:t>
            </a:r>
          </a:p>
          <a:p>
            <a:endParaRPr lang="en-US" dirty="0" smtClean="0"/>
          </a:p>
          <a:p>
            <a:r>
              <a:rPr lang="en-US" dirty="0" smtClean="0"/>
              <a:t>Scene 3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Cues that we get as viewers.</a:t>
            </a:r>
          </a:p>
          <a:p>
            <a:endParaRPr lang="en-US" dirty="0" smtClean="0"/>
          </a:p>
          <a:p>
            <a:r>
              <a:rPr lang="en-US" dirty="0" smtClean="0"/>
              <a:t>How do you view this?  Possibly you see Stuttgart’s lifting the ban on Jews </a:t>
            </a:r>
          </a:p>
          <a:p>
            <a:r>
              <a:rPr lang="en-US" dirty="0"/>
              <a:t>a</a:t>
            </a:r>
            <a:r>
              <a:rPr lang="en-US" dirty="0" smtClean="0"/>
              <a:t>s a positive development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 How did its intended audience view it?   Differently</a:t>
            </a:r>
          </a:p>
          <a:p>
            <a:endParaRPr lang="en-US" dirty="0"/>
          </a:p>
          <a:p>
            <a:r>
              <a:rPr lang="en-US" dirty="0" smtClean="0"/>
              <a:t>Nazi Ideology provides different cues—as does the poster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469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700" y="0"/>
            <a:ext cx="47881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049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8632" y="548105"/>
            <a:ext cx="7124855" cy="5078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Monuments and Memorials and Museums and Centers</a:t>
            </a:r>
          </a:p>
          <a:p>
            <a:endParaRPr lang="en-US" dirty="0"/>
          </a:p>
          <a:p>
            <a:r>
              <a:rPr lang="en-US" b="1" dirty="0"/>
              <a:t>Monument</a:t>
            </a:r>
            <a:r>
              <a:rPr lang="en-US" dirty="0"/>
              <a:t>: A statue or other structure that commemorates</a:t>
            </a:r>
          </a:p>
          <a:p>
            <a:r>
              <a:rPr lang="en-US" dirty="0"/>
              <a:t>A famous person or event. </a:t>
            </a:r>
            <a:r>
              <a:rPr lang="en-US" dirty="0" err="1"/>
              <a:t>monere</a:t>
            </a:r>
            <a:r>
              <a:rPr lang="en-US" dirty="0"/>
              <a:t>= to remind</a:t>
            </a:r>
          </a:p>
          <a:p>
            <a:endParaRPr lang="en-US" dirty="0"/>
          </a:p>
          <a:p>
            <a:r>
              <a:rPr lang="en-US" b="1" dirty="0"/>
              <a:t>Memorial</a:t>
            </a:r>
            <a:r>
              <a:rPr lang="en-US" dirty="0"/>
              <a:t>: Often a synonym for monument but emphasizes the</a:t>
            </a:r>
          </a:p>
          <a:p>
            <a:r>
              <a:rPr lang="en-US" dirty="0"/>
              <a:t>mental exercise of memory</a:t>
            </a:r>
            <a:r>
              <a:rPr lang="en-US" b="1" dirty="0"/>
              <a:t>. </a:t>
            </a:r>
            <a:r>
              <a:rPr lang="en-US" dirty="0"/>
              <a:t>Of or belonging to memory.</a:t>
            </a:r>
          </a:p>
          <a:p>
            <a:endParaRPr lang="en-US" b="1" dirty="0"/>
          </a:p>
          <a:p>
            <a:r>
              <a:rPr lang="en-US" b="1" dirty="0"/>
              <a:t>Museum: </a:t>
            </a:r>
            <a:r>
              <a:rPr lang="en-US" dirty="0"/>
              <a:t>Latin and Greek derivation= library, study, place of learning</a:t>
            </a:r>
          </a:p>
          <a:p>
            <a:endParaRPr lang="en-US" b="1" dirty="0"/>
          </a:p>
          <a:p>
            <a:r>
              <a:rPr lang="en-US" dirty="0"/>
              <a:t>Learning Center, Resource Center, Research Center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All of the above have been used to commemorate the </a:t>
            </a:r>
            <a:r>
              <a:rPr lang="en-US" dirty="0" smtClean="0"/>
              <a:t>Holocaust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Debates about the appropriateness of specific monuments and memorials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476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9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767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4680" y="243726"/>
            <a:ext cx="307818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2"/>
              </a:rPr>
              <a:t>http://en.auschwitz.org/m/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Website of the camp memorial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1603460"/>
            <a:ext cx="3810000" cy="420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466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6192" y="461797"/>
            <a:ext cx="18774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Gate of Auschwitz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1524000"/>
            <a:ext cx="508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014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6192" y="295037"/>
            <a:ext cx="52348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Italian Soccer Players entering the camp museum site: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571500"/>
            <a:ext cx="7543800" cy="570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11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776" y="577246"/>
            <a:ext cx="184666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6400"/>
            <a:ext cx="9144000" cy="35021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5996" y="5490248"/>
            <a:ext cx="7359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Berlin Memorial to the Murdered Jews of Europe  2005   Peter </a:t>
            </a:r>
            <a:r>
              <a:rPr lang="en-US" dirty="0" err="1" smtClean="0"/>
              <a:t>Eisenman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391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655" y="487452"/>
            <a:ext cx="2241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View from the ground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500" y="1473200"/>
            <a:ext cx="5199888" cy="39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8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6726" y="166759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392" y="1911325"/>
            <a:ext cx="1674434" cy="34891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38897" y="196263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838" y="1911324"/>
            <a:ext cx="6207597" cy="464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118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7456" y="769661"/>
            <a:ext cx="7930376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Good Deed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And so one might argue that in the perverse environment of </a:t>
            </a:r>
            <a:r>
              <a:rPr lang="en-US" dirty="0" err="1" smtClean="0"/>
              <a:t>Ausschwitz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a</a:t>
            </a:r>
            <a:r>
              <a:rPr lang="en-US" dirty="0" smtClean="0"/>
              <a:t>bsolute goodness was a possibility, like a leap of faith, beyond the humdrum chair</a:t>
            </a:r>
          </a:p>
          <a:p>
            <a:endParaRPr lang="en-US" dirty="0"/>
          </a:p>
          <a:p>
            <a:r>
              <a:rPr lang="en-US" dirty="0"/>
              <a:t>o</a:t>
            </a:r>
            <a:r>
              <a:rPr lang="en-US" dirty="0" smtClean="0"/>
              <a:t>f cause and effect. I don’t know how often it was consummated. Surely not</a:t>
            </a:r>
          </a:p>
          <a:p>
            <a:endParaRPr lang="en-US" dirty="0"/>
          </a:p>
          <a:p>
            <a:r>
              <a:rPr lang="en-US" dirty="0"/>
              <a:t>o</a:t>
            </a:r>
            <a:r>
              <a:rPr lang="en-US" dirty="0" smtClean="0"/>
              <a:t>ften. Surely not only in my case. But it existed. I am </a:t>
            </a:r>
            <a:r>
              <a:rPr lang="en-US" smtClean="0"/>
              <a:t>a witness.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290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369</Words>
  <Application>Microsoft Macintosh PowerPoint</Application>
  <PresentationFormat>On-screen Show (4:3)</PresentationFormat>
  <Paragraphs>78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 Hart</dc:creator>
  <cp:lastModifiedBy>Gail Hart</cp:lastModifiedBy>
  <cp:revision>13</cp:revision>
  <dcterms:created xsi:type="dcterms:W3CDTF">2014-04-04T18:20:05Z</dcterms:created>
  <dcterms:modified xsi:type="dcterms:W3CDTF">2015-04-24T15:20:46Z</dcterms:modified>
</cp:coreProperties>
</file>