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9" r:id="rId4"/>
    <p:sldId id="270" r:id="rId5"/>
    <p:sldId id="271" r:id="rId6"/>
    <p:sldId id="272" r:id="rId7"/>
    <p:sldId id="258" r:id="rId8"/>
    <p:sldId id="273" r:id="rId9"/>
    <p:sldId id="260" r:id="rId10"/>
    <p:sldId id="261" r:id="rId11"/>
    <p:sldId id="262" r:id="rId12"/>
    <p:sldId id="265" r:id="rId13"/>
    <p:sldId id="263" r:id="rId14"/>
    <p:sldId id="267" r:id="rId15"/>
    <p:sldId id="264" r:id="rId16"/>
    <p:sldId id="268" r:id="rId17"/>
    <p:sldId id="266" r:id="rId18"/>
    <p:sldId id="269" r:id="rId19"/>
    <p:sldId id="274" r:id="rId20"/>
    <p:sldId id="275" r:id="rId21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95" d="100"/>
          <a:sy n="95" d="100"/>
        </p:scale>
        <p:origin x="-1192" y="-10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printerSettings" Target="printerSettings/printerSettings1.bin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7CF78F-AE51-A640-ADBF-72A9CD1443B8}" type="datetimeFigureOut">
              <a:rPr lang="en-US" smtClean="0"/>
              <a:t>4/27/15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FCDEF6-722D-DE4A-8D43-98CBADE800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815041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7CF78F-AE51-A640-ADBF-72A9CD1443B8}" type="datetimeFigureOut">
              <a:rPr lang="en-US" smtClean="0"/>
              <a:t>4/27/15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FCDEF6-722D-DE4A-8D43-98CBADE800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479727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7CF78F-AE51-A640-ADBF-72A9CD1443B8}" type="datetimeFigureOut">
              <a:rPr lang="en-US" smtClean="0"/>
              <a:t>4/27/15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FCDEF6-722D-DE4A-8D43-98CBADE800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649008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7CF78F-AE51-A640-ADBF-72A9CD1443B8}" type="datetimeFigureOut">
              <a:rPr lang="en-US" smtClean="0"/>
              <a:t>4/27/15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FCDEF6-722D-DE4A-8D43-98CBADE800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275989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7CF78F-AE51-A640-ADBF-72A9CD1443B8}" type="datetimeFigureOut">
              <a:rPr lang="en-US" smtClean="0"/>
              <a:t>4/27/15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FCDEF6-722D-DE4A-8D43-98CBADE800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297582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7CF78F-AE51-A640-ADBF-72A9CD1443B8}" type="datetimeFigureOut">
              <a:rPr lang="en-US" smtClean="0"/>
              <a:t>4/27/15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FCDEF6-722D-DE4A-8D43-98CBADE800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250867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7CF78F-AE51-A640-ADBF-72A9CD1443B8}" type="datetimeFigureOut">
              <a:rPr lang="en-US" smtClean="0"/>
              <a:t>4/27/15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FCDEF6-722D-DE4A-8D43-98CBADE800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121905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7CF78F-AE51-A640-ADBF-72A9CD1443B8}" type="datetimeFigureOut">
              <a:rPr lang="en-US" smtClean="0"/>
              <a:t>4/27/15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FCDEF6-722D-DE4A-8D43-98CBADE800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1439826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7CF78F-AE51-A640-ADBF-72A9CD1443B8}" type="datetimeFigureOut">
              <a:rPr lang="en-US" smtClean="0"/>
              <a:t>4/27/15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FCDEF6-722D-DE4A-8D43-98CBADE800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841452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7CF78F-AE51-A640-ADBF-72A9CD1443B8}" type="datetimeFigureOut">
              <a:rPr lang="en-US" smtClean="0"/>
              <a:t>4/27/15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FCDEF6-722D-DE4A-8D43-98CBADE800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829655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7CF78F-AE51-A640-ADBF-72A9CD1443B8}" type="datetimeFigureOut">
              <a:rPr lang="en-US" smtClean="0"/>
              <a:t>4/27/15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FCDEF6-722D-DE4A-8D43-98CBADE800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333038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47CF78F-AE51-A640-ADBF-72A9CD1443B8}" type="datetimeFigureOut">
              <a:rPr lang="en-US" smtClean="0"/>
              <a:t>4/27/15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DFCDEF6-722D-DE4A-8D43-98CBADE800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27628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pn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png"/><Relationship Id="rId3" Type="http://schemas.openxmlformats.org/officeDocument/2006/relationships/image" Target="../media/image12.pn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pn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4.pn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pn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6.pn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7.png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218772" y="3625422"/>
            <a:ext cx="6299129" cy="2862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The Nanking Massacre</a:t>
            </a:r>
          </a:p>
          <a:p>
            <a:endParaRPr lang="en-US" dirty="0"/>
          </a:p>
          <a:p>
            <a:r>
              <a:rPr lang="en-US" dirty="0" smtClean="0"/>
              <a:t>December 13, 1937   Japanese army enters the walled city</a:t>
            </a:r>
          </a:p>
          <a:p>
            <a:endParaRPr lang="en-US" dirty="0"/>
          </a:p>
          <a:p>
            <a:r>
              <a:rPr lang="en-US" dirty="0" smtClean="0"/>
              <a:t>Estimates of 200,000-300,000 soldiers and civilians killed</a:t>
            </a:r>
          </a:p>
          <a:p>
            <a:r>
              <a:rPr lang="en-US" dirty="0" smtClean="0"/>
              <a:t>20,000 women raped during a 6-week period beginning on December 13</a:t>
            </a:r>
            <a:r>
              <a:rPr lang="en-US" baseline="30000" dirty="0" smtClean="0"/>
              <a:t>th</a:t>
            </a:r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06619" y="132677"/>
            <a:ext cx="4656993" cy="34927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59094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43000" y="571500"/>
            <a:ext cx="6845300" cy="5715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039008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85900" y="1612900"/>
            <a:ext cx="6159500" cy="36322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962189" y="910765"/>
            <a:ext cx="203887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 smtClean="0"/>
          </a:p>
          <a:p>
            <a:r>
              <a:rPr lang="en-US" dirty="0" smtClean="0"/>
              <a:t>City wall of Nanking</a:t>
            </a: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1116139" y="744006"/>
            <a:ext cx="441742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Founded 495 B.C.E     Capital of China in 1937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1801561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44093" y="500280"/>
            <a:ext cx="8136212" cy="45243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Why? Historians have suggested various reasons:</a:t>
            </a:r>
          </a:p>
          <a:p>
            <a:endParaRPr lang="en-US" dirty="0"/>
          </a:p>
          <a:p>
            <a:r>
              <a:rPr lang="en-US" dirty="0" smtClean="0"/>
              <a:t>--The Japanese had expected Shanghai to fall much more quickly and easily </a:t>
            </a:r>
          </a:p>
          <a:p>
            <a:r>
              <a:rPr lang="en-US" dirty="0" smtClean="0"/>
              <a:t>And they were angry at the Chinese as they reached Nanking. Nanking also</a:t>
            </a:r>
          </a:p>
          <a:p>
            <a:r>
              <a:rPr lang="en-US" dirty="0"/>
              <a:t>r</a:t>
            </a:r>
            <a:r>
              <a:rPr lang="en-US" dirty="0" smtClean="0"/>
              <a:t>efused to surrender at first.</a:t>
            </a:r>
          </a:p>
          <a:p>
            <a:endParaRPr lang="en-US" dirty="0"/>
          </a:p>
          <a:p>
            <a:r>
              <a:rPr lang="en-US" dirty="0" smtClean="0"/>
              <a:t>--Education, military training, and samurai tradition had taught the men disdain</a:t>
            </a:r>
          </a:p>
          <a:p>
            <a:r>
              <a:rPr lang="en-US" dirty="0"/>
              <a:t>f</a:t>
            </a:r>
            <a:r>
              <a:rPr lang="en-US" dirty="0" smtClean="0"/>
              <a:t>or those who surrender rather than fight to the death. Most Japanese soldiers in the</a:t>
            </a:r>
          </a:p>
          <a:p>
            <a:r>
              <a:rPr lang="en-US" dirty="0"/>
              <a:t>w</a:t>
            </a:r>
            <a:r>
              <a:rPr lang="en-US" dirty="0" smtClean="0"/>
              <a:t>ar had chosen death over surrender.</a:t>
            </a:r>
          </a:p>
          <a:p>
            <a:endParaRPr lang="en-US" dirty="0"/>
          </a:p>
          <a:p>
            <a:r>
              <a:rPr lang="en-US" dirty="0" smtClean="0"/>
              <a:t>--There were too many Chinese soldiers remaining. Once they had conquered the</a:t>
            </a:r>
          </a:p>
          <a:p>
            <a:r>
              <a:rPr lang="en-US" dirty="0"/>
              <a:t>c</a:t>
            </a:r>
            <a:r>
              <a:rPr lang="en-US" dirty="0" smtClean="0"/>
              <a:t>ity, the Japanese had to immobilize them or court retaliation. There was not enough</a:t>
            </a:r>
          </a:p>
          <a:p>
            <a:r>
              <a:rPr lang="en-US" dirty="0"/>
              <a:t>f</a:t>
            </a:r>
            <a:r>
              <a:rPr lang="en-US" dirty="0" smtClean="0"/>
              <a:t>ood available to maintain the Chinese soldiers as Prisoners of War.</a:t>
            </a:r>
          </a:p>
          <a:p>
            <a:endParaRPr lang="en-US" dirty="0"/>
          </a:p>
          <a:p>
            <a:r>
              <a:rPr lang="en-US" dirty="0" smtClean="0"/>
              <a:t>--One of the commanders, Prince </a:t>
            </a:r>
            <a:r>
              <a:rPr lang="en-US" dirty="0" err="1" smtClean="0"/>
              <a:t>Asaka</a:t>
            </a:r>
            <a:r>
              <a:rPr lang="en-US" dirty="0" smtClean="0"/>
              <a:t>, had allegedly given the order :</a:t>
            </a:r>
          </a:p>
          <a:p>
            <a:r>
              <a:rPr lang="en-US" dirty="0" smtClean="0"/>
              <a:t>Kill all captives.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511100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116139" y="936421"/>
            <a:ext cx="6222323" cy="50783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BATTALION BATTLE REPORTER, AT 2:00 RECEIVED ORDER FROM </a:t>
            </a:r>
          </a:p>
          <a:p>
            <a:endParaRPr lang="en-US" dirty="0"/>
          </a:p>
          <a:p>
            <a:r>
              <a:rPr lang="en-US" dirty="0" smtClean="0"/>
              <a:t>THE REGIMENT COMMANDER: TO COMPLY WITH ORDERS FROM </a:t>
            </a:r>
          </a:p>
          <a:p>
            <a:endParaRPr lang="en-US" dirty="0"/>
          </a:p>
          <a:p>
            <a:r>
              <a:rPr lang="en-US" dirty="0" smtClean="0"/>
              <a:t>BRIGADE COMMANDING HEADQUARTERS, ALL PRISONERS OF </a:t>
            </a:r>
          </a:p>
          <a:p>
            <a:endParaRPr lang="en-US" dirty="0"/>
          </a:p>
          <a:p>
            <a:r>
              <a:rPr lang="en-US" dirty="0" smtClean="0"/>
              <a:t>WAR ARE TO BE EXECUTED.</a:t>
            </a:r>
          </a:p>
          <a:p>
            <a:endParaRPr lang="en-US" dirty="0"/>
          </a:p>
          <a:p>
            <a:r>
              <a:rPr lang="en-US" dirty="0" smtClean="0"/>
              <a:t>METHOD OF EXECUTION:</a:t>
            </a:r>
          </a:p>
          <a:p>
            <a:endParaRPr lang="en-US" dirty="0"/>
          </a:p>
          <a:p>
            <a:r>
              <a:rPr lang="en-US" dirty="0" smtClean="0"/>
              <a:t>DIVIDE THE PRISONERS INTO GROUPS OF A DOZEN. SHOOT TO </a:t>
            </a:r>
          </a:p>
          <a:p>
            <a:endParaRPr lang="en-US" dirty="0"/>
          </a:p>
          <a:p>
            <a:r>
              <a:rPr lang="en-US" dirty="0" smtClean="0"/>
              <a:t>KILL SEPARATELY.</a:t>
            </a:r>
          </a:p>
          <a:p>
            <a:r>
              <a:rPr lang="en-US" dirty="0" smtClean="0"/>
              <a:t>Iris Chang. </a:t>
            </a:r>
            <a:r>
              <a:rPr lang="en-US" i="1" dirty="0" smtClean="0"/>
              <a:t>The Rape of Nanking: The Forgotten Holocaust of World War II.</a:t>
            </a:r>
            <a:r>
              <a:rPr lang="en-US" dirty="0" smtClean="0"/>
              <a:t> p. 41.</a:t>
            </a:r>
          </a:p>
          <a:p>
            <a:endParaRPr lang="en-US" dirty="0"/>
          </a:p>
          <a:p>
            <a:r>
              <a:rPr lang="en-US" dirty="0" smtClean="0"/>
              <a:t>Prisoners were executed in much larger groups and large numbers of civilians were also killed.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9315906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82580" y="820972"/>
            <a:ext cx="5865708" cy="507831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How to explain this?</a:t>
            </a:r>
          </a:p>
          <a:p>
            <a:endParaRPr lang="en-US" dirty="0"/>
          </a:p>
          <a:p>
            <a:r>
              <a:rPr lang="en-US" dirty="0" smtClean="0"/>
              <a:t>“Inhuman”  ?</a:t>
            </a:r>
          </a:p>
          <a:p>
            <a:endParaRPr lang="en-US" dirty="0"/>
          </a:p>
          <a:p>
            <a:r>
              <a:rPr lang="en-US" dirty="0" smtClean="0"/>
              <a:t>Human behavior in need of correction?</a:t>
            </a:r>
          </a:p>
          <a:p>
            <a:endParaRPr lang="en-US" dirty="0"/>
          </a:p>
          <a:p>
            <a:r>
              <a:rPr lang="en-US" dirty="0" smtClean="0"/>
              <a:t>OR do we repress and forget?</a:t>
            </a:r>
          </a:p>
          <a:p>
            <a:r>
              <a:rPr lang="en-US" dirty="0" smtClean="0"/>
              <a:t>------------------------------------------</a:t>
            </a:r>
            <a:endParaRPr lang="en-US" dirty="0"/>
          </a:p>
          <a:p>
            <a:endParaRPr lang="en-US" dirty="0" smtClean="0"/>
          </a:p>
          <a:p>
            <a:r>
              <a:rPr lang="en-US" dirty="0" smtClean="0"/>
              <a:t>Rarely discussed in Peoples Republic of China until the 1980s</a:t>
            </a:r>
          </a:p>
          <a:p>
            <a:endParaRPr lang="en-US" dirty="0"/>
          </a:p>
          <a:p>
            <a:r>
              <a:rPr lang="en-US" dirty="0" smtClean="0"/>
              <a:t>Victimization as an affront to the national spirit *and*</a:t>
            </a:r>
          </a:p>
          <a:p>
            <a:r>
              <a:rPr lang="en-US" dirty="0"/>
              <a:t>n</a:t>
            </a:r>
            <a:r>
              <a:rPr lang="en-US" dirty="0" smtClean="0"/>
              <a:t>eed to maintain friendly economic relations with Japan </a:t>
            </a:r>
          </a:p>
          <a:p>
            <a:endParaRPr lang="en-US" dirty="0"/>
          </a:p>
          <a:p>
            <a:r>
              <a:rPr lang="en-US" dirty="0" smtClean="0"/>
              <a:t>In Japan, Nanking was left out of the history books and even</a:t>
            </a:r>
          </a:p>
          <a:p>
            <a:r>
              <a:rPr lang="en-US" dirty="0"/>
              <a:t>d</a:t>
            </a:r>
            <a:r>
              <a:rPr lang="en-US" dirty="0" smtClean="0"/>
              <a:t>enied by many—though many protested against denial.</a:t>
            </a:r>
          </a:p>
          <a:p>
            <a:endParaRPr lang="en-US" dirty="0"/>
          </a:p>
          <a:p>
            <a:r>
              <a:rPr lang="en-US" dirty="0" smtClean="0"/>
              <a:t>Germany processed war guilt differently.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6600765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0" y="1143000"/>
            <a:ext cx="6096000" cy="457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469285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8000" y="1270000"/>
            <a:ext cx="8128000" cy="4305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8387653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411210" y="987732"/>
            <a:ext cx="6071682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Iris Chang 1968-2004</a:t>
            </a:r>
          </a:p>
          <a:p>
            <a:r>
              <a:rPr lang="en-US" dirty="0" smtClean="0"/>
              <a:t>The Rape of Nanking: The Forgotten Holocaust of WW II (1997)</a:t>
            </a:r>
            <a:endParaRPr lang="en-US" dirty="0"/>
          </a:p>
          <a:p>
            <a:r>
              <a:rPr lang="en-US" dirty="0" smtClean="0"/>
              <a:t> 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27687" y="1911062"/>
            <a:ext cx="3399733" cy="43616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5477102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86000" y="0"/>
            <a:ext cx="4572000" cy="68580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1205943" y="1128836"/>
            <a:ext cx="125339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Ted </a:t>
            </a:r>
            <a:r>
              <a:rPr lang="en-US" dirty="0" err="1" smtClean="0"/>
              <a:t>Leonsis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6234960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000676" y="872282"/>
            <a:ext cx="5819885" cy="203132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 smtClean="0"/>
              <a:t>Leonsis</a:t>
            </a:r>
            <a:r>
              <a:rPr lang="en-US" dirty="0" smtClean="0"/>
              <a:t> engaged filmmakers Bill </a:t>
            </a:r>
            <a:r>
              <a:rPr lang="en-US" dirty="0" err="1" smtClean="0"/>
              <a:t>Guttentag</a:t>
            </a:r>
            <a:r>
              <a:rPr lang="en-US" dirty="0" smtClean="0"/>
              <a:t> and Dan </a:t>
            </a:r>
            <a:r>
              <a:rPr lang="en-US" dirty="0" err="1" smtClean="0"/>
              <a:t>Sturman</a:t>
            </a:r>
            <a:endParaRPr lang="en-US" dirty="0" smtClean="0"/>
          </a:p>
          <a:p>
            <a:endParaRPr lang="en-US" dirty="0"/>
          </a:p>
          <a:p>
            <a:pPr marL="342900" indent="-342900">
              <a:buAutoNum type="arabicPlain" startAt="2007"/>
            </a:pPr>
            <a:r>
              <a:rPr lang="en-US" dirty="0" smtClean="0"/>
              <a:t> Nanking</a:t>
            </a:r>
          </a:p>
          <a:p>
            <a:pPr marL="342900" indent="-342900">
              <a:buAutoNum type="arabicPlain" startAt="2007"/>
            </a:pPr>
            <a:endParaRPr lang="en-US" dirty="0"/>
          </a:p>
          <a:p>
            <a:r>
              <a:rPr lang="en-US" dirty="0" smtClean="0"/>
              <a:t>ALSO assigned:</a:t>
            </a:r>
          </a:p>
          <a:p>
            <a:r>
              <a:rPr lang="en-US" dirty="0" smtClean="0"/>
              <a:t>City of Life and Death  2009  for other, multiple perspectives</a:t>
            </a:r>
          </a:p>
          <a:p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48079" y="2629675"/>
            <a:ext cx="3168808" cy="36687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744962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910872" y="756833"/>
            <a:ext cx="127492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 smtClean="0"/>
              <a:t>Internatl</a:t>
            </a:r>
            <a:endParaRPr lang="en-US" dirty="0" smtClean="0"/>
          </a:p>
          <a:p>
            <a:r>
              <a:rPr lang="en-US" dirty="0" smtClean="0"/>
              <a:t>Safety Zone</a:t>
            </a:r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25700" y="0"/>
            <a:ext cx="427818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1290333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82580" y="692695"/>
            <a:ext cx="2257762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John </a:t>
            </a:r>
            <a:r>
              <a:rPr lang="en-US" dirty="0" err="1" smtClean="0"/>
              <a:t>Rabe</a:t>
            </a:r>
            <a:r>
              <a:rPr lang="en-US" dirty="0" smtClean="0"/>
              <a:t>  1882-1950</a:t>
            </a:r>
          </a:p>
          <a:p>
            <a:endParaRPr lang="en-US" dirty="0"/>
          </a:p>
          <a:p>
            <a:r>
              <a:rPr lang="en-US" dirty="0" smtClean="0"/>
              <a:t>1882-1950</a:t>
            </a:r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79600" y="254000"/>
            <a:ext cx="5372100" cy="635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8770232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18434" y="602901"/>
            <a:ext cx="1795646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Jürgen </a:t>
            </a:r>
            <a:r>
              <a:rPr lang="en-US" dirty="0" err="1" smtClean="0"/>
              <a:t>Prochnow</a:t>
            </a:r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8434" y="1690377"/>
            <a:ext cx="3048000" cy="372110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41531" y="1803230"/>
            <a:ext cx="3989875" cy="36082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96691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95409" y="384830"/>
            <a:ext cx="6906984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Minnie </a:t>
            </a:r>
            <a:r>
              <a:rPr lang="en-US" dirty="0" err="1" smtClean="0"/>
              <a:t>Vautrin</a:t>
            </a:r>
            <a:r>
              <a:rPr lang="en-US" dirty="0" smtClean="0"/>
              <a:t> 1886-1941  </a:t>
            </a:r>
          </a:p>
          <a:p>
            <a:r>
              <a:rPr lang="en-US" dirty="0" smtClean="0"/>
              <a:t>Dean of Studies at </a:t>
            </a:r>
            <a:r>
              <a:rPr lang="en-US" dirty="0" err="1"/>
              <a:t>G</a:t>
            </a:r>
            <a:r>
              <a:rPr lang="en-US" dirty="0" err="1" smtClean="0"/>
              <a:t>inling</a:t>
            </a:r>
            <a:r>
              <a:rPr lang="en-US" dirty="0" smtClean="0"/>
              <a:t> Women’s Arts and Science College in Nanking</a:t>
            </a:r>
          </a:p>
          <a:p>
            <a:endParaRPr lang="en-US" dirty="0"/>
          </a:p>
          <a:p>
            <a:r>
              <a:rPr lang="en-US" dirty="0" smtClean="0"/>
              <a:t>  </a:t>
            </a:r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29981" y="1372562"/>
            <a:ext cx="3284271" cy="43944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4397050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40000" y="1905000"/>
            <a:ext cx="4064000" cy="30480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756922" y="782489"/>
            <a:ext cx="194521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Mariel Hemingway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9499579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38826" y="359175"/>
            <a:ext cx="5945671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Robert O. Wilson  1904-1967   “The Only Surgeon in Nanking”</a:t>
            </a:r>
          </a:p>
          <a:p>
            <a:endParaRPr lang="en-US" dirty="0"/>
          </a:p>
          <a:p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24715" y="846627"/>
            <a:ext cx="3707633" cy="50669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26036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000676" y="795316"/>
            <a:ext cx="1815145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Woody Harrelson</a:t>
            </a:r>
          </a:p>
          <a:p>
            <a:endParaRPr lang="en-US"/>
          </a:p>
          <a:p>
            <a:endParaRPr lang="en-US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51000" y="1562100"/>
            <a:ext cx="5842000" cy="3721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8471588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67118" y="820972"/>
            <a:ext cx="6162189" cy="203132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 smtClean="0"/>
              <a:t>Bertolt</a:t>
            </a:r>
            <a:r>
              <a:rPr lang="en-US" dirty="0" smtClean="0"/>
              <a:t> Brecht 1989-1956</a:t>
            </a:r>
          </a:p>
          <a:p>
            <a:endParaRPr lang="en-US" dirty="0"/>
          </a:p>
          <a:p>
            <a:r>
              <a:rPr lang="en-US" dirty="0" smtClean="0"/>
              <a:t>Remember Brecht and Mother Courage from Fall Quarter?</a:t>
            </a:r>
          </a:p>
          <a:p>
            <a:r>
              <a:rPr lang="en-US" dirty="0" smtClean="0"/>
              <a:t>Theater of Alienation     Alienation Effect</a:t>
            </a:r>
          </a:p>
          <a:p>
            <a:r>
              <a:rPr lang="en-US" dirty="0"/>
              <a:t>v</a:t>
            </a:r>
            <a:r>
              <a:rPr lang="en-US" dirty="0" smtClean="0"/>
              <a:t>s. Aristotelian Theater that involves identification and catharsis</a:t>
            </a:r>
          </a:p>
          <a:p>
            <a:endParaRPr lang="en-US" dirty="0"/>
          </a:p>
          <a:p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91834" y="2355484"/>
            <a:ext cx="3207295" cy="40711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2455241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039164" y="667040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63600"/>
            <a:ext cx="9144000" cy="51232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9395139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1736</TotalTime>
  <Words>523</Words>
  <Application>Microsoft Macintosh PowerPoint</Application>
  <PresentationFormat>On-screen Show (4:3)</PresentationFormat>
  <Paragraphs>89</Paragraphs>
  <Slides>20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1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UC Irvine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Gail Hart</dc:creator>
  <cp:lastModifiedBy>Gail Hart</cp:lastModifiedBy>
  <cp:revision>20</cp:revision>
  <dcterms:created xsi:type="dcterms:W3CDTF">2014-04-11T14:48:11Z</dcterms:created>
  <dcterms:modified xsi:type="dcterms:W3CDTF">2015-04-27T13:22:38Z</dcterms:modified>
</cp:coreProperties>
</file>