
<file path=[Content_Types].xml><?xml version="1.0" encoding="utf-8"?>
<Types xmlns="http://schemas.openxmlformats.org/package/2006/content-types">
  <Override PartName="/ppt/slideLayouts/slideLayout8.xml" ContentType="application/vnd.openxmlformats-officedocument.presentationml.slideLayout+xml"/>
  <Override PartName="/ppt/slides/slide22.xml" ContentType="application/vnd.openxmlformats-officedocument.presentationml.slide+xml"/>
  <Override PartName="/ppt/slides/slide2.xml" ContentType="application/vnd.openxmlformats-officedocument.presentationml.slide+xml"/>
  <Override PartName="/docProps/app.xml" ContentType="application/vnd.openxmlformats-officedocument.extended-properties+xml"/>
  <Override PartName="/ppt/slides/slide11.xml" ContentType="application/vnd.openxmlformats-officedocument.presentationml.slide+xml"/>
  <Override PartName="/ppt/slides/slide18.xml" ContentType="application/vnd.openxmlformats-officedocument.presentationml.slide+xml"/>
  <Override PartName="/ppt/slideLayouts/slideLayout3.xml" ContentType="application/vnd.openxmlformats-officedocument.presentationml.slideLayout+xml"/>
  <Override PartName="/ppt/slides/slide21.xml" ContentType="application/vnd.openxmlformats-officedocument.presentationml.slide+xml"/>
  <Override PartName="/ppt/slideLayouts/slideLayout5.xml" ContentType="application/vnd.openxmlformats-officedocument.presentationml.slideLayout+xml"/>
  <Override PartName="/ppt/slides/slide23.xml" ContentType="application/vnd.openxmlformats-officedocument.presentationml.slid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s/slide1.xml" ContentType="application/vnd.openxmlformats-officedocument.presentationml.slide+xml"/>
  <Override PartName="/ppt/tableStyles.xml" ContentType="application/vnd.openxmlformats-officedocument.presentationml.tableStyles+xml"/>
  <Default Extension="xml" ContentType="application/xml"/>
  <Override PartName="/ppt/slides/slide7.xml" ContentType="application/vnd.openxmlformats-officedocument.presentationml.slide+xml"/>
  <Override PartName="/ppt/viewProps.xml" ContentType="application/vnd.openxmlformats-officedocument.presentationml.viewProps+xml"/>
  <Override PartName="/ppt/slideMasters/slideMaster1.xml" ContentType="application/vnd.openxmlformats-officedocument.presentationml.slideMaster+xml"/>
  <Override PartName="/ppt/slides/slide25.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0.xml" ContentType="application/vnd.openxmlformats-officedocument.presentationml.slide+xml"/>
  <Override PartName="/ppt/slides/slide17.xml" ContentType="application/vnd.openxmlformats-officedocument.presentationml.slide+xml"/>
  <Override PartName="/ppt/slideLayouts/slideLayout4.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theme/theme1.xml" ContentType="application/vnd.openxmlformats-officedocument.theme+xml"/>
  <Override PartName="/ppt/slideLayouts/slideLayout6.xml" ContentType="application/vnd.openxmlformats-officedocument.presentationml.slideLayout+xml"/>
  <Override PartName="/ppt/presentation.xml" ContentType="application/vnd.openxmlformats-officedocument.presentationml.presentation.main+xml"/>
  <Override PartName="/ppt/slides/slide5.xml" ContentType="application/vnd.openxmlformats-officedocument.presentationml.slide+xml"/>
  <Override PartName="/ppt/slides/slide10.xml" ContentType="application/vnd.openxmlformats-officedocument.presentationml.slide+xml"/>
  <Override PartName="/ppt/slideLayouts/slideLayout7.xml" ContentType="application/vnd.openxmlformats-officedocument.presentationml.slideLayout+xml"/>
  <Override PartName="/ppt/presProps.xml" ContentType="application/vnd.openxmlformats-officedocument.presentationml.presProps+xml"/>
  <Default Extension="jpeg" ContentType="image/jpeg"/>
  <Default Extension="png" ContentType="image/png"/>
  <Override PartName="/ppt/slides/slide3.xml" ContentType="application/vnd.openxmlformats-officedocument.presentationml.slide+xml"/>
  <Override PartName="/ppt/slides/slide4.xml" ContentType="application/vnd.openxmlformats-officedocument.presentationml.slide+xml"/>
  <Override PartName="/ppt/slideLayouts/slideLayout11.xml" ContentType="application/vnd.openxmlformats-officedocument.presentationml.slideLayout+xml"/>
  <Override PartName="/docProps/core.xml" ContentType="application/vnd.openxmlformats-package.core-properties+xml"/>
  <Override PartName="/ppt/slides/slide8.xml" ContentType="application/vnd.openxmlformats-officedocument.presentationml.slide+xml"/>
  <Override PartName="/ppt/slides/slide15.xml" ContentType="application/vnd.openxmlformats-officedocument.presentationml.slide+xml"/>
  <Default Extension="bin" ContentType="application/vnd.openxmlformats-officedocument.presentationml.printerSettings"/>
  <Default Extension="rels" ContentType="application/vnd.openxmlformats-package.relationships+xml"/>
  <Override PartName="/ppt/slides/slide9.xml" ContentType="application/vnd.openxmlformats-officedocument.presentationml.slide+xml"/>
  <Override PartName="/ppt/slides/slide24.xml" ContentType="application/vnd.openxmlformats-officedocument.presentationml.slide+xml"/>
  <Override PartName="/ppt/slides/slide6.xml" ContentType="application/vnd.openxmlformats-officedocument.presentationml.slide+xml"/>
  <Override PartName="/ppt/slides/slide16.xml" ContentType="application/vnd.openxmlformats-officedocument.presentationml.slide+xml"/>
  <Override PartName="/ppt/slideLayouts/slideLayout12.xml" ContentType="application/vnd.openxmlformats-officedocument.presentationml.slideLayout+xml"/>
  <Override PartName="/ppt/slides/slide19.xml" ContentType="application/vnd.openxmlformats-officedocument.presentationml.slide+xml"/>
  <Override PartName="/ppt/slides/slide12.xml" ContentType="application/vnd.openxmlformats-officedocument.presentationml.slide+xml"/>
</Types>
</file>

<file path=_rels/.rels><?xml version="1.0" encoding="UTF-8" standalone="yes"?>
<Relationships xmlns="http://schemas.openxmlformats.org/package/2006/relationships"><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719" r:id="rId1"/>
  </p:sldMasterIdLst>
  <p:sldIdLst>
    <p:sldId id="510" r:id="rId2"/>
    <p:sldId id="543" r:id="rId3"/>
    <p:sldId id="544" r:id="rId4"/>
    <p:sldId id="547" r:id="rId5"/>
    <p:sldId id="549" r:id="rId6"/>
    <p:sldId id="373" r:id="rId7"/>
    <p:sldId id="370" r:id="rId8"/>
    <p:sldId id="387" r:id="rId9"/>
    <p:sldId id="540" r:id="rId10"/>
    <p:sldId id="534" r:id="rId11"/>
    <p:sldId id="537" r:id="rId12"/>
    <p:sldId id="541" r:id="rId13"/>
    <p:sldId id="365" r:id="rId14"/>
    <p:sldId id="535" r:id="rId15"/>
    <p:sldId id="536" r:id="rId16"/>
    <p:sldId id="539" r:id="rId17"/>
    <p:sldId id="538" r:id="rId18"/>
    <p:sldId id="356" r:id="rId19"/>
    <p:sldId id="437" r:id="rId20"/>
    <p:sldId id="368" r:id="rId21"/>
    <p:sldId id="360" r:id="rId22"/>
    <p:sldId id="550" r:id="rId23"/>
    <p:sldId id="359" r:id="rId24"/>
    <p:sldId id="551" r:id="rId25"/>
    <p:sldId id="361" r:id="rId2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ThumbnailView">
  <p:normalViewPr>
    <p:restoredLeft sz="15615" autoAdjust="0"/>
    <p:restoredTop sz="94668" autoAdjust="0"/>
  </p:normalViewPr>
  <p:slideViewPr>
    <p:cSldViewPr snapToGrid="0" snapToObjects="1">
      <p:cViewPr varScale="1">
        <p:scale>
          <a:sx n="156" d="100"/>
          <a:sy n="156" d="100"/>
        </p:scale>
        <p:origin x="-960" y="-11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31" Type="http://schemas.openxmlformats.org/officeDocument/2006/relationships/tableStyles" Target="tableStyles.xml"/><Relationship Id="rId7" Type="http://schemas.openxmlformats.org/officeDocument/2006/relationships/slide" Target="slides/slide6.xml"/><Relationship Id="rId1" Type="http://schemas.openxmlformats.org/officeDocument/2006/relationships/slideMaster" Target="slideMasters/slideMaster1.xml"/><Relationship Id="rId24" Type="http://schemas.openxmlformats.org/officeDocument/2006/relationships/slide" Target="slides/slide23.xml"/><Relationship Id="rId25" Type="http://schemas.openxmlformats.org/officeDocument/2006/relationships/slide" Target="slides/slide24.xml"/><Relationship Id="rId8" Type="http://schemas.openxmlformats.org/officeDocument/2006/relationships/slide" Target="slides/slide7.xml"/><Relationship Id="rId13" Type="http://schemas.openxmlformats.org/officeDocument/2006/relationships/slide" Target="slides/slide12.xml"/><Relationship Id="rId10" Type="http://schemas.openxmlformats.org/officeDocument/2006/relationships/slide" Target="slides/slide9.xml"/><Relationship Id="rId12" Type="http://schemas.openxmlformats.org/officeDocument/2006/relationships/slide" Target="slides/slide11.xml"/><Relationship Id="rId17" Type="http://schemas.openxmlformats.org/officeDocument/2006/relationships/slide" Target="slides/slide16.xml"/><Relationship Id="rId9" Type="http://schemas.openxmlformats.org/officeDocument/2006/relationships/slide" Target="slides/slide8.xml"/><Relationship Id="rId18" Type="http://schemas.openxmlformats.org/officeDocument/2006/relationships/slide" Target="slides/slide17.xml"/><Relationship Id="rId3" Type="http://schemas.openxmlformats.org/officeDocument/2006/relationships/slide" Target="slides/slide2.xml"/><Relationship Id="rId27" Type="http://schemas.openxmlformats.org/officeDocument/2006/relationships/printerSettings" Target="printerSettings/printerSettings1.bin"/><Relationship Id="rId14" Type="http://schemas.openxmlformats.org/officeDocument/2006/relationships/slide" Target="slides/slide13.xml"/><Relationship Id="rId23" Type="http://schemas.openxmlformats.org/officeDocument/2006/relationships/slide" Target="slides/slide22.xml"/><Relationship Id="rId4" Type="http://schemas.openxmlformats.org/officeDocument/2006/relationships/slide" Target="slides/slide3.xml"/><Relationship Id="rId28" Type="http://schemas.openxmlformats.org/officeDocument/2006/relationships/presProps" Target="presProps.xml"/><Relationship Id="rId26" Type="http://schemas.openxmlformats.org/officeDocument/2006/relationships/slide" Target="slides/slide25.xml"/><Relationship Id="rId30" Type="http://schemas.openxmlformats.org/officeDocument/2006/relationships/theme" Target="theme/theme1.xml"/><Relationship Id="rId11" Type="http://schemas.openxmlformats.org/officeDocument/2006/relationships/slide" Target="slides/slide10.xml"/><Relationship Id="rId29" Type="http://schemas.openxmlformats.org/officeDocument/2006/relationships/viewProps" Target="viewProps.xml"/><Relationship Id="rId6" Type="http://schemas.openxmlformats.org/officeDocument/2006/relationships/slide" Target="slides/slide5.xml"/><Relationship Id="rId16" Type="http://schemas.openxmlformats.org/officeDocument/2006/relationships/slide" Target="slides/slide15.xml"/><Relationship Id="rId5" Type="http://schemas.openxmlformats.org/officeDocument/2006/relationships/slide" Target="slides/slide4.xml"/><Relationship Id="rId15" Type="http://schemas.openxmlformats.org/officeDocument/2006/relationships/slide" Target="slides/slide14.xml"/><Relationship Id="rId19" Type="http://schemas.openxmlformats.org/officeDocument/2006/relationships/slide" Target="slides/slide18.xml"/><Relationship Id="rId20" Type="http://schemas.openxmlformats.org/officeDocument/2006/relationships/slide" Target="slides/slide19.xml"/><Relationship Id="rId22" Type="http://schemas.openxmlformats.org/officeDocument/2006/relationships/slide" Target="slides/slide21.xml"/><Relationship Id="rId21" Type="http://schemas.openxmlformats.org/officeDocument/2006/relationships/slide" Target="slides/slide20.xml"/><Relationship Id="rId2" Type="http://schemas.openxmlformats.org/officeDocument/2006/relationships/slide" Target="slides/slid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27094"/>
            <a:ext cx="7772400" cy="1470025"/>
          </a:xfrm>
        </p:spPr>
        <p:txBody>
          <a:bodyPr anchor="b" anchorCtr="0"/>
          <a:lstStyle>
            <a:lvl1pPr>
              <a:defRPr sz="5400">
                <a:gradFill>
                  <a:gsLst>
                    <a:gs pos="0">
                      <a:schemeClr val="tx2"/>
                    </a:gs>
                    <a:gs pos="100000">
                      <a:schemeClr val="tx2">
                        <a:lumMod val="75000"/>
                      </a:schemeClr>
                    </a:gs>
                  </a:gsLst>
                  <a:lin ang="5400000" scaled="0"/>
                </a:gradFill>
                <a:effectLst>
                  <a:outerShdw blurRad="50800" dist="25400" dir="5400000" algn="t" rotWithShape="0">
                    <a:prstClr val="black">
                      <a:alpha val="40000"/>
                    </a:prstClr>
                  </a:outerShdw>
                </a:effectLst>
              </a:defRPr>
            </a:lvl1pPr>
          </a:lstStyle>
          <a:p>
            <a:r>
              <a:rPr lang="en-US" smtClean="0"/>
              <a:t>Click to edit Master title style</a:t>
            </a:r>
            <a:endParaRPr/>
          </a:p>
        </p:txBody>
      </p:sp>
      <p:sp>
        <p:nvSpPr>
          <p:cNvPr id="3" name="Subtitle 2"/>
          <p:cNvSpPr>
            <a:spLocks noGrp="1"/>
          </p:cNvSpPr>
          <p:nvPr>
            <p:ph type="subTitle" idx="1"/>
          </p:nvPr>
        </p:nvSpPr>
        <p:spPr>
          <a:xfrm>
            <a:off x="685801" y="3810000"/>
            <a:ext cx="7770812" cy="1752600"/>
          </a:xfrm>
        </p:spPr>
        <p:txBody>
          <a:bodyPr>
            <a:normAutofit/>
          </a:bodyPr>
          <a:lstStyle>
            <a:lvl1pPr marL="0" indent="0" algn="ctr">
              <a:spcBef>
                <a:spcPts val="300"/>
              </a:spcBef>
              <a:buNone/>
              <a:defRPr sz="1600">
                <a:gradFill>
                  <a:gsLst>
                    <a:gs pos="0">
                      <a:schemeClr val="tx2"/>
                    </a:gs>
                    <a:gs pos="100000">
                      <a:schemeClr val="tx2">
                        <a:lumMod val="75000"/>
                      </a:schemeClr>
                    </a:gs>
                  </a:gsLst>
                  <a:lin ang="5400000" scaled="0"/>
                </a:gradFill>
                <a:effectLst>
                  <a:outerShdw blurRad="50800" dist="38100" dir="5400000" algn="t" rotWithShape="0">
                    <a:prstClr val="black">
                      <a:alpha val="40000"/>
                    </a:prst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
        <p:nvSpPr>
          <p:cNvPr id="4" name="Date Placeholder 3"/>
          <p:cNvSpPr>
            <a:spLocks noGrp="1"/>
          </p:cNvSpPr>
          <p:nvPr>
            <p:ph type="dt" sz="half" idx="10"/>
          </p:nvPr>
        </p:nvSpPr>
        <p:spPr/>
        <p:txBody>
          <a:bodyPr/>
          <a:lstStyle/>
          <a:p>
            <a:fld id="{C4FDE194-6CB6-594B-A84D-927CA03301FB}" type="datetimeFigureOut">
              <a:rPr lang="en-US" smtClean="0"/>
              <a:pPr/>
              <a:t>3/4/15</a:t>
            </a:fld>
            <a:endParaRPr lang="en-US"/>
          </a:p>
        </p:txBody>
      </p:sp>
      <p:sp>
        <p:nvSpPr>
          <p:cNvPr id="5" name="Footer Placeholder 4"/>
          <p:cNvSpPr>
            <a:spLocks noGrp="1"/>
          </p:cNvSpPr>
          <p:nvPr>
            <p:ph type="ftr" sz="quarter" idx="11"/>
          </p:nvPr>
        </p:nvSpPr>
        <p:spPr/>
        <p:txBody>
          <a:bodyPr/>
          <a:lstStyle/>
          <a:p>
            <a:endParaRPr lang="en-US"/>
          </a:p>
        </p:txBody>
      </p:sp>
      <p:pic>
        <p:nvPicPr>
          <p:cNvPr id="7" name="Picture 6" descr="CoverGlyph.png"/>
          <p:cNvPicPr>
            <a:picLocks noChangeAspect="1"/>
          </p:cNvPicPr>
          <p:nvPr/>
        </p:nvPicPr>
        <p:blipFill>
          <a:blip r:embed="rId2"/>
          <a:stretch>
            <a:fillRect/>
          </a:stretch>
        </p:blipFill>
        <p:spPr>
          <a:xfrm>
            <a:off x="4010025" y="3048000"/>
            <a:ext cx="1123950" cy="771525"/>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C4FDE194-6CB6-594B-A84D-927CA03301FB}" type="datetimeFigureOut">
              <a:rPr lang="en-US" smtClean="0"/>
              <a:pPr/>
              <a:t>3/4/15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C73409-8D16-B94D-BF84-09F506EA45F3}" type="slidenum">
              <a:rPr lang="en-US" smtClean="0"/>
              <a:pPr/>
              <a:t>‹#›</a:t>
            </a:fld>
            <a:endParaRPr lang="en-US"/>
          </a:p>
        </p:txBody>
      </p:sp>
      <p:pic>
        <p:nvPicPr>
          <p:cNvPr id="8" name="Picture 2" descr="HR-Glyph-R3.png"/>
          <p:cNvPicPr>
            <a:picLocks noChangeAspect="1" noChangeArrowheads="1"/>
          </p:cNvPicPr>
          <p:nvPr/>
        </p:nvPicPr>
        <p:blipFill>
          <a:blip r:embed="rId2" cstate="print"/>
          <a:srcRect/>
          <a:stretch>
            <a:fillRect/>
          </a:stretch>
        </p:blipFill>
        <p:spPr bwMode="auto">
          <a:xfrm>
            <a:off x="3749040" y="1658992"/>
            <a:ext cx="1645920" cy="170411"/>
          </a:xfrm>
          <a:prstGeom prst="rect">
            <a:avLst/>
          </a:prstGeom>
          <a:noFill/>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5800" y="1626440"/>
            <a:ext cx="7770813" cy="1472184"/>
          </a:xfrm>
        </p:spPr>
        <p:txBody>
          <a:bodyPr anchor="b" anchorCtr="0"/>
          <a:lstStyle>
            <a:lvl1pPr algn="ctr">
              <a:defRPr sz="5400" b="0" i="0" cap="none" baseline="0"/>
            </a:lvl1pPr>
          </a:lstStyle>
          <a:p>
            <a:r>
              <a:rPr lang="en-US" smtClean="0"/>
              <a:t>Click to edit Master title style</a:t>
            </a:r>
            <a:endParaRPr/>
          </a:p>
        </p:txBody>
      </p:sp>
      <p:sp>
        <p:nvSpPr>
          <p:cNvPr id="3" name="Text Placeholder 2"/>
          <p:cNvSpPr>
            <a:spLocks noGrp="1"/>
          </p:cNvSpPr>
          <p:nvPr>
            <p:ph type="body" idx="1"/>
          </p:nvPr>
        </p:nvSpPr>
        <p:spPr>
          <a:xfrm>
            <a:off x="685800" y="3813048"/>
            <a:ext cx="7770813" cy="1755648"/>
          </a:xfrm>
        </p:spPr>
        <p:txBody>
          <a:bodyPr anchor="t" anchorCtr="0">
            <a:normAutofit/>
          </a:bodyPr>
          <a:lstStyle>
            <a:lvl1pPr marL="0" indent="0" algn="ctr">
              <a:spcBef>
                <a:spcPts val="300"/>
              </a:spcBef>
              <a:buNone/>
              <a:defRPr sz="16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4FDE194-6CB6-594B-A84D-927CA03301FB}" type="datetimeFigureOut">
              <a:rPr lang="en-US" smtClean="0"/>
              <a:pPr/>
              <a:t>3/4/15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C73409-8D16-B94D-BF84-09F506EA45F3}" type="slidenum">
              <a:rPr lang="en-US" smtClean="0"/>
              <a:pPr/>
              <a:t>‹#›</a:t>
            </a:fld>
            <a:endParaRPr lang="en-US"/>
          </a:p>
        </p:txBody>
      </p:sp>
      <p:pic>
        <p:nvPicPr>
          <p:cNvPr id="7" name="Picture 6" descr="Glyph-SectionHeader.png"/>
          <p:cNvPicPr>
            <a:picLocks noChangeAspect="1"/>
          </p:cNvPicPr>
          <p:nvPr/>
        </p:nvPicPr>
        <p:blipFill>
          <a:blip r:embed="rId2"/>
          <a:stretch>
            <a:fillRect/>
          </a:stretch>
        </p:blipFill>
        <p:spPr>
          <a:xfrm>
            <a:off x="4038600" y="3174066"/>
            <a:ext cx="1066800" cy="59055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685800" y="2209801"/>
            <a:ext cx="3657600" cy="3657600"/>
          </a:xfrm>
        </p:spPr>
        <p:txBody>
          <a:bodyPr>
            <a:normAutofit/>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Content Placeholder 3"/>
          <p:cNvSpPr>
            <a:spLocks noGrp="1"/>
          </p:cNvSpPr>
          <p:nvPr>
            <p:ph sz="half" idx="2"/>
          </p:nvPr>
        </p:nvSpPr>
        <p:spPr>
          <a:xfrm>
            <a:off x="4800600" y="2209801"/>
            <a:ext cx="3657600" cy="3657600"/>
          </a:xfrm>
        </p:spPr>
        <p:txBody>
          <a:bodyPr>
            <a:normAutofit/>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C4FDE194-6CB6-594B-A84D-927CA03301FB}" type="datetimeFigureOut">
              <a:rPr lang="en-US" smtClean="0"/>
              <a:pPr/>
              <a:t>3/4/15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C73409-8D16-B94D-BF84-09F506EA45F3}" type="slidenum">
              <a:rPr lang="en-US" smtClean="0"/>
              <a:pPr/>
              <a:t>‹#›</a:t>
            </a:fld>
            <a:endParaRPr lang="en-US"/>
          </a:p>
        </p:txBody>
      </p:sp>
      <p:pic>
        <p:nvPicPr>
          <p:cNvPr id="9" name="Picture 2" descr="HR-Glyph-R3.png"/>
          <p:cNvPicPr>
            <a:picLocks noChangeAspect="1" noChangeArrowheads="1"/>
          </p:cNvPicPr>
          <p:nvPr/>
        </p:nvPicPr>
        <p:blipFill>
          <a:blip r:embed="rId2" cstate="print"/>
          <a:srcRect/>
          <a:stretch>
            <a:fillRect/>
          </a:stretch>
        </p:blipFill>
        <p:spPr bwMode="auto">
          <a:xfrm>
            <a:off x="3749040" y="1658992"/>
            <a:ext cx="1645920" cy="170411"/>
          </a:xfrm>
          <a:prstGeom prst="rect">
            <a:avLst/>
          </a:prstGeom>
          <a:noFill/>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685800" y="2027238"/>
            <a:ext cx="3657600" cy="639762"/>
          </a:xfrm>
        </p:spPr>
        <p:txBody>
          <a:bodyPr anchor="ctr" anchorCtr="0"/>
          <a:lstStyle>
            <a:lvl1pPr marL="0" indent="0" algn="ctr">
              <a:spcBef>
                <a:spcPts val="300"/>
              </a:spcBef>
              <a:buNone/>
              <a:defRPr sz="24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5800" y="2819400"/>
            <a:ext cx="3657600" cy="3048000"/>
          </a:xfrm>
        </p:spPr>
        <p:txBody>
          <a:bodyPr>
            <a:normAutofit/>
          </a:bodyPr>
          <a:lstStyle>
            <a:lvl1pPr>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Text Placeholder 4"/>
          <p:cNvSpPr>
            <a:spLocks noGrp="1"/>
          </p:cNvSpPr>
          <p:nvPr>
            <p:ph type="body" sz="quarter" idx="3"/>
          </p:nvPr>
        </p:nvSpPr>
        <p:spPr>
          <a:xfrm>
            <a:off x="4800600" y="2027238"/>
            <a:ext cx="3657600" cy="639762"/>
          </a:xfrm>
        </p:spPr>
        <p:txBody>
          <a:bodyPr anchor="ctr" anchorCtr="0"/>
          <a:lstStyle>
            <a:lvl1pPr marL="0" indent="0" algn="ctr">
              <a:spcBef>
                <a:spcPts val="300"/>
              </a:spcBef>
              <a:buNone/>
              <a:defRPr sz="24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800600" y="2819400"/>
            <a:ext cx="3657600" cy="3048000"/>
          </a:xfrm>
        </p:spPr>
        <p:txBody>
          <a:bodyPr>
            <a:normAutofit/>
          </a:bodyPr>
          <a:lstStyle>
            <a:lvl1pPr>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7" name="Date Placeholder 6"/>
          <p:cNvSpPr>
            <a:spLocks noGrp="1"/>
          </p:cNvSpPr>
          <p:nvPr>
            <p:ph type="dt" sz="half" idx="10"/>
          </p:nvPr>
        </p:nvSpPr>
        <p:spPr/>
        <p:txBody>
          <a:bodyPr/>
          <a:lstStyle/>
          <a:p>
            <a:fld id="{C4FDE194-6CB6-594B-A84D-927CA03301FB}" type="datetimeFigureOut">
              <a:rPr lang="en-US" smtClean="0"/>
              <a:pPr/>
              <a:t>3/4/15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FC73409-8D16-B94D-BF84-09F506EA45F3}" type="slidenum">
              <a:rPr lang="en-US" smtClean="0"/>
              <a:pPr/>
              <a:t>‹#›</a:t>
            </a:fld>
            <a:endParaRPr lang="en-US"/>
          </a:p>
        </p:txBody>
      </p:sp>
      <p:pic>
        <p:nvPicPr>
          <p:cNvPr id="11" name="Picture 2" descr="HR-Glyph-R3.png"/>
          <p:cNvPicPr>
            <a:picLocks noChangeAspect="1" noChangeArrowheads="1"/>
          </p:cNvPicPr>
          <p:nvPr/>
        </p:nvPicPr>
        <p:blipFill>
          <a:blip r:embed="rId2" cstate="print"/>
          <a:srcRect/>
          <a:stretch>
            <a:fillRect/>
          </a:stretch>
        </p:blipFill>
        <p:spPr bwMode="auto">
          <a:xfrm>
            <a:off x="3749040" y="1658992"/>
            <a:ext cx="1645920" cy="170411"/>
          </a:xfrm>
          <a:prstGeom prst="rect">
            <a:avLst/>
          </a:prstGeom>
          <a:noFill/>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C4FDE194-6CB6-594B-A84D-927CA03301FB}" type="datetimeFigureOut">
              <a:rPr lang="en-US" smtClean="0"/>
              <a:pPr/>
              <a:t>3/4/15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FC73409-8D16-B94D-BF84-09F506EA45F3}" type="slidenum">
              <a:rPr lang="en-US" smtClean="0"/>
              <a:pPr/>
              <a:t>‹#›</a:t>
            </a:fld>
            <a:endParaRPr lang="en-US"/>
          </a:p>
        </p:txBody>
      </p:sp>
      <p:pic>
        <p:nvPicPr>
          <p:cNvPr id="8" name="Picture 2" descr="HR-Glyph-R3.png"/>
          <p:cNvPicPr>
            <a:picLocks noChangeAspect="1" noChangeArrowheads="1"/>
          </p:cNvPicPr>
          <p:nvPr/>
        </p:nvPicPr>
        <p:blipFill>
          <a:blip r:embed="rId2" cstate="print"/>
          <a:srcRect/>
          <a:stretch>
            <a:fillRect/>
          </a:stretch>
        </p:blipFill>
        <p:spPr bwMode="auto">
          <a:xfrm>
            <a:off x="3749040" y="1658992"/>
            <a:ext cx="1645920" cy="170411"/>
          </a:xfrm>
          <a:prstGeom prst="rect">
            <a:avLst/>
          </a:prstGeom>
          <a:noFill/>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4FDE194-6CB6-594B-A84D-927CA03301FB}" type="datetimeFigureOut">
              <a:rPr lang="en-US" smtClean="0"/>
              <a:pPr/>
              <a:t>3/4/15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FC73409-8D16-B94D-BF84-09F506EA45F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8906" y="914400"/>
            <a:ext cx="3657600" cy="1162050"/>
          </a:xfrm>
        </p:spPr>
        <p:txBody>
          <a:bodyPr anchor="b"/>
          <a:lstStyle>
            <a:lvl1pPr algn="ctr">
              <a:defRPr sz="3800" b="0"/>
            </a:lvl1pPr>
          </a:lstStyle>
          <a:p>
            <a:r>
              <a:rPr lang="en-US" smtClean="0"/>
              <a:t>Click to edit Master title style</a:t>
            </a:r>
            <a:endParaRPr/>
          </a:p>
        </p:txBody>
      </p:sp>
      <p:sp>
        <p:nvSpPr>
          <p:cNvPr id="3" name="Content Placeholder 2"/>
          <p:cNvSpPr>
            <a:spLocks noGrp="1"/>
          </p:cNvSpPr>
          <p:nvPr>
            <p:ph idx="1"/>
          </p:nvPr>
        </p:nvSpPr>
        <p:spPr>
          <a:xfrm>
            <a:off x="4796118" y="457199"/>
            <a:ext cx="3657600" cy="5410201"/>
          </a:xfrm>
        </p:spPr>
        <p:txBody>
          <a:bodyPr>
            <a:normAutofit/>
          </a:bodyP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Text Placeholder 3"/>
          <p:cNvSpPr>
            <a:spLocks noGrp="1"/>
          </p:cNvSpPr>
          <p:nvPr>
            <p:ph type="body" sz="half" idx="2"/>
          </p:nvPr>
        </p:nvSpPr>
        <p:spPr>
          <a:xfrm>
            <a:off x="658906" y="2590799"/>
            <a:ext cx="3657600" cy="2895601"/>
          </a:xfrm>
        </p:spPr>
        <p:txBody>
          <a:bodyPr>
            <a:normAutofit/>
          </a:bodyPr>
          <a:lstStyle>
            <a:lvl1pPr marL="0" indent="0" algn="ctr">
              <a:lnSpc>
                <a:spcPct val="110000"/>
              </a:lnSpc>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4FDE194-6CB6-594B-A84D-927CA03301FB}" type="datetimeFigureOut">
              <a:rPr lang="en-US" smtClean="0"/>
              <a:pPr/>
              <a:t>3/4/15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F670A80-E872-44E8-BC8C-884F2AA07922}" type="slidenum">
              <a:rPr lang="en-US" smtClean="0"/>
              <a:pPr/>
              <a:t>‹#›</a:t>
            </a:fld>
            <a:endParaRPr lang="en-US"/>
          </a:p>
        </p:txBody>
      </p:sp>
      <p:pic>
        <p:nvPicPr>
          <p:cNvPr id="10" name="Picture 2" descr="HR-Glyph-R3.png"/>
          <p:cNvPicPr>
            <a:picLocks noChangeAspect="1" noChangeArrowheads="1"/>
          </p:cNvPicPr>
          <p:nvPr/>
        </p:nvPicPr>
        <p:blipFill>
          <a:blip r:embed="rId2" cstate="print"/>
          <a:srcRect/>
          <a:stretch>
            <a:fillRect/>
          </a:stretch>
        </p:blipFill>
        <p:spPr bwMode="auto">
          <a:xfrm>
            <a:off x="1664746" y="2286000"/>
            <a:ext cx="1645920" cy="170411"/>
          </a:xfrm>
          <a:prstGeom prst="rect">
            <a:avLst/>
          </a:prstGeom>
          <a:noFill/>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99013" y="914400"/>
            <a:ext cx="3657600" cy="1161288"/>
          </a:xfrm>
          <a:effectLst/>
        </p:spPr>
        <p:txBody>
          <a:bodyPr vert="horz" lIns="91440" tIns="45720" rIns="91440" bIns="45720" rtlCol="0" anchor="b" anchorCtr="0">
            <a:noAutofit/>
          </a:bodyPr>
          <a:lstStyle>
            <a:lvl1pPr algn="ctr" defTabSz="914400" rtl="0" eaLnBrk="1" latinLnBrk="0" hangingPunct="1">
              <a:spcBef>
                <a:spcPct val="0"/>
              </a:spcBef>
              <a:buNone/>
              <a:defRPr sz="3800" b="0" kern="1200">
                <a:solidFill>
                  <a:schemeClr val="tx2"/>
                </a:solidFill>
                <a:effectLst>
                  <a:outerShdw blurRad="38100" dist="12700" algn="l" rotWithShape="0">
                    <a:prstClr val="black">
                      <a:alpha val="40000"/>
                    </a:prstClr>
                  </a:outerShdw>
                </a:effectLst>
                <a:latin typeface="+mj-lt"/>
                <a:ea typeface="+mj-ea"/>
                <a:cs typeface="+mj-cs"/>
              </a:defRPr>
            </a:lvl1pPr>
          </a:lstStyle>
          <a:p>
            <a:r>
              <a:rPr lang="en-US" smtClean="0"/>
              <a:t>Click to edit Master title style</a:t>
            </a:r>
            <a:endParaRPr/>
          </a:p>
        </p:txBody>
      </p:sp>
      <p:sp>
        <p:nvSpPr>
          <p:cNvPr id="3" name="Picture Placeholder 2"/>
          <p:cNvSpPr>
            <a:spLocks noGrp="1"/>
          </p:cNvSpPr>
          <p:nvPr>
            <p:ph type="pic" idx="1"/>
          </p:nvPr>
        </p:nvSpPr>
        <p:spPr>
          <a:xfrm>
            <a:off x="658906" y="457200"/>
            <a:ext cx="3657600" cy="5413248"/>
          </a:xfrm>
          <a:ln w="101600">
            <a:solidFill>
              <a:schemeClr val="tx1"/>
            </a:solidFill>
            <a:miter lim="800000"/>
          </a:ln>
          <a:effectLst>
            <a:outerShdw blurRad="50800" dist="38100" dir="2700000" algn="tl" rotWithShape="0">
              <a:prstClr val="black">
                <a:alpha val="40000"/>
              </a:prstClr>
            </a:outerShdw>
          </a:effectLst>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4" name="Text Placeholder 3"/>
          <p:cNvSpPr>
            <a:spLocks noGrp="1"/>
          </p:cNvSpPr>
          <p:nvPr>
            <p:ph type="body" sz="half" idx="2"/>
          </p:nvPr>
        </p:nvSpPr>
        <p:spPr>
          <a:xfrm>
            <a:off x="4799013" y="2587752"/>
            <a:ext cx="3657600" cy="2898648"/>
          </a:xfrm>
        </p:spPr>
        <p:txBody>
          <a:bodyPr vert="horz" lIns="91440" tIns="45720" rIns="91440" bIns="45720" rtlCol="0">
            <a:normAutofit/>
          </a:bodyPr>
          <a:lstStyle>
            <a:lvl1pPr marL="0" indent="0" algn="ctr">
              <a:buNone/>
              <a:defRPr sz="1800" kern="1200">
                <a:solidFill>
                  <a:schemeClr val="tx2"/>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lnSpc>
                <a:spcPct val="110000"/>
              </a:lnSpc>
              <a:spcBef>
                <a:spcPts val="2000"/>
              </a:spcBef>
              <a:buClr>
                <a:schemeClr val="accent3"/>
              </a:buClr>
              <a:buFont typeface="Wingdings" pitchFamily="2" charset="2"/>
              <a:buNone/>
            </a:pPr>
            <a:r>
              <a:rPr lang="en-US" smtClean="0"/>
              <a:t>Click to edit Master text styles</a:t>
            </a:r>
          </a:p>
        </p:txBody>
      </p:sp>
      <p:sp>
        <p:nvSpPr>
          <p:cNvPr id="5" name="Date Placeholder 4"/>
          <p:cNvSpPr>
            <a:spLocks noGrp="1"/>
          </p:cNvSpPr>
          <p:nvPr>
            <p:ph type="dt" sz="half" idx="10"/>
          </p:nvPr>
        </p:nvSpPr>
        <p:spPr/>
        <p:txBody>
          <a:bodyPr/>
          <a:lstStyle/>
          <a:p>
            <a:fld id="{C4FDE194-6CB6-594B-A84D-927CA03301FB}" type="datetimeFigureOut">
              <a:rPr lang="en-US" smtClean="0"/>
              <a:pPr/>
              <a:t>3/4/15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C73409-8D16-B94D-BF84-09F506EA45F3}" type="slidenum">
              <a:rPr lang="en-US" smtClean="0"/>
              <a:pPr/>
              <a:t>‹#›</a:t>
            </a:fld>
            <a:endParaRPr lang="en-US"/>
          </a:p>
        </p:txBody>
      </p:sp>
      <p:pic>
        <p:nvPicPr>
          <p:cNvPr id="9" name="Picture 2" descr="HR-Glyph-R3.png"/>
          <p:cNvPicPr>
            <a:picLocks noChangeAspect="1" noChangeArrowheads="1"/>
          </p:cNvPicPr>
          <p:nvPr/>
        </p:nvPicPr>
        <p:blipFill>
          <a:blip r:embed="rId2" cstate="print"/>
          <a:srcRect/>
          <a:stretch>
            <a:fillRect/>
          </a:stretch>
        </p:blipFill>
        <p:spPr bwMode="auto">
          <a:xfrm>
            <a:off x="5804853" y="2286000"/>
            <a:ext cx="1645920" cy="170411"/>
          </a:xfrm>
          <a:prstGeom prst="rect">
            <a:avLst/>
          </a:prstGeom>
          <a:noFill/>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above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3738282"/>
            <a:ext cx="7770813" cy="1048870"/>
          </a:xfrm>
          <a:effectLst/>
        </p:spPr>
        <p:txBody>
          <a:bodyPr vert="horz" lIns="91440" tIns="45720" rIns="91440" bIns="45720" rtlCol="0" anchor="b" anchorCtr="0">
            <a:noAutofit/>
          </a:bodyPr>
          <a:lstStyle>
            <a:lvl1pPr algn="ctr" defTabSz="914400" rtl="0" eaLnBrk="1" latinLnBrk="0" hangingPunct="1">
              <a:spcBef>
                <a:spcPct val="0"/>
              </a:spcBef>
              <a:buNone/>
              <a:defRPr sz="3800" b="0" kern="1200">
                <a:solidFill>
                  <a:schemeClr val="tx2"/>
                </a:solidFill>
                <a:effectLst>
                  <a:outerShdw blurRad="38100" dist="12700" algn="l" rotWithShape="0">
                    <a:prstClr val="black">
                      <a:alpha val="40000"/>
                    </a:prstClr>
                  </a:outerShdw>
                </a:effectLst>
                <a:latin typeface="+mj-lt"/>
                <a:ea typeface="+mj-ea"/>
                <a:cs typeface="+mj-cs"/>
              </a:defRPr>
            </a:lvl1pPr>
          </a:lstStyle>
          <a:p>
            <a:r>
              <a:rPr lang="en-US" smtClean="0"/>
              <a:t>Click to edit Master title style</a:t>
            </a:r>
            <a:endParaRPr/>
          </a:p>
        </p:txBody>
      </p:sp>
      <p:sp>
        <p:nvSpPr>
          <p:cNvPr id="3" name="Picture Placeholder 2"/>
          <p:cNvSpPr>
            <a:spLocks noGrp="1"/>
          </p:cNvSpPr>
          <p:nvPr>
            <p:ph type="pic" idx="1"/>
          </p:nvPr>
        </p:nvSpPr>
        <p:spPr>
          <a:xfrm>
            <a:off x="2286000" y="457200"/>
            <a:ext cx="4572000" cy="3173506"/>
          </a:xfrm>
          <a:ln w="101600">
            <a:solidFill>
              <a:schemeClr val="tx1"/>
            </a:solidFill>
            <a:miter lim="800000"/>
          </a:ln>
          <a:effectLst>
            <a:outerShdw blurRad="50800" dist="38100" dir="2700000" algn="tl" rotWithShape="0">
              <a:prstClr val="black">
                <a:alpha val="40000"/>
              </a:prstClr>
            </a:outerShdw>
          </a:effectLst>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4" name="Text Placeholder 3"/>
          <p:cNvSpPr>
            <a:spLocks noGrp="1"/>
          </p:cNvSpPr>
          <p:nvPr>
            <p:ph type="body" sz="half" idx="2"/>
          </p:nvPr>
        </p:nvSpPr>
        <p:spPr>
          <a:xfrm>
            <a:off x="685800" y="5181600"/>
            <a:ext cx="7770813" cy="685800"/>
          </a:xfrm>
        </p:spPr>
        <p:txBody>
          <a:bodyPr vert="horz" lIns="91440" tIns="45720" rIns="91440" bIns="45720" rtlCol="0">
            <a:normAutofit/>
          </a:bodyPr>
          <a:lstStyle>
            <a:lvl1pPr marL="0" indent="0" algn="ctr">
              <a:spcBef>
                <a:spcPts val="300"/>
              </a:spcBef>
              <a:buNone/>
              <a:defRPr sz="1800" kern="1200">
                <a:solidFill>
                  <a:schemeClr val="tx2"/>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lnSpc>
                <a:spcPct val="110000"/>
              </a:lnSpc>
              <a:spcBef>
                <a:spcPts val="2000"/>
              </a:spcBef>
              <a:buClr>
                <a:schemeClr val="accent3"/>
              </a:buClr>
              <a:buFont typeface="Wingdings" pitchFamily="2" charset="2"/>
              <a:buNone/>
            </a:pPr>
            <a:r>
              <a:rPr lang="en-US" smtClean="0"/>
              <a:t>Click to edit Master text styles</a:t>
            </a:r>
          </a:p>
        </p:txBody>
      </p:sp>
      <p:sp>
        <p:nvSpPr>
          <p:cNvPr id="5" name="Date Placeholder 4"/>
          <p:cNvSpPr>
            <a:spLocks noGrp="1"/>
          </p:cNvSpPr>
          <p:nvPr>
            <p:ph type="dt" sz="half" idx="10"/>
          </p:nvPr>
        </p:nvSpPr>
        <p:spPr/>
        <p:txBody>
          <a:bodyPr/>
          <a:lstStyle/>
          <a:p>
            <a:fld id="{C4FDE194-6CB6-594B-A84D-927CA03301FB}" type="datetimeFigureOut">
              <a:rPr lang="en-US" smtClean="0"/>
              <a:pPr/>
              <a:t>3/4/15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C73409-8D16-B94D-BF84-09F506EA45F3}" type="slidenum">
              <a:rPr lang="en-US" smtClean="0"/>
              <a:pPr/>
              <a:t>‹#›</a:t>
            </a:fld>
            <a:endParaRPr lang="en-US"/>
          </a:p>
        </p:txBody>
      </p:sp>
      <p:pic>
        <p:nvPicPr>
          <p:cNvPr id="11" name="Picture 2" descr="HR-Glyph-R3.png"/>
          <p:cNvPicPr>
            <a:picLocks noChangeAspect="1" noChangeArrowheads="1"/>
          </p:cNvPicPr>
          <p:nvPr/>
        </p:nvPicPr>
        <p:blipFill>
          <a:blip r:embed="rId2" cstate="print"/>
          <a:srcRect/>
          <a:stretch>
            <a:fillRect/>
          </a:stretch>
        </p:blipFill>
        <p:spPr bwMode="auto">
          <a:xfrm>
            <a:off x="3749040" y="4890247"/>
            <a:ext cx="1645920" cy="170411"/>
          </a:xfrm>
          <a:prstGeom prst="rect">
            <a:avLst/>
          </a:prstGeom>
          <a:noFill/>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C4FDE194-6CB6-594B-A84D-927CA03301FB}" type="datetimeFigureOut">
              <a:rPr lang="en-US" smtClean="0"/>
              <a:pPr/>
              <a:t>3/4/15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C73409-8D16-B94D-BF84-09F506EA45F3}" type="slidenum">
              <a:rPr lang="en-US" smtClean="0"/>
              <a:pPr/>
              <a:t>‹#›</a:t>
            </a:fld>
            <a:endParaRPr lang="en-US"/>
          </a:p>
        </p:txBody>
      </p:sp>
      <p:pic>
        <p:nvPicPr>
          <p:cNvPr id="10" name="Picture 2" descr="HR-Glyph-R3.png"/>
          <p:cNvPicPr>
            <a:picLocks noChangeAspect="1" noChangeArrowheads="1"/>
          </p:cNvPicPr>
          <p:nvPr/>
        </p:nvPicPr>
        <p:blipFill>
          <a:blip r:embed="rId2" cstate="print"/>
          <a:srcRect/>
          <a:stretch>
            <a:fillRect/>
          </a:stretch>
        </p:blipFill>
        <p:spPr bwMode="auto">
          <a:xfrm>
            <a:off x="3749040" y="1658992"/>
            <a:ext cx="1645920" cy="170411"/>
          </a:xfrm>
          <a:prstGeom prst="rect">
            <a:avLst/>
          </a:prstGeom>
          <a:noFill/>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62800" y="537882"/>
            <a:ext cx="1524000" cy="5325036"/>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685800" y="537882"/>
            <a:ext cx="5889812" cy="5325036"/>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C4FDE194-6CB6-594B-A84D-927CA03301FB}" type="datetimeFigureOut">
              <a:rPr lang="en-US" smtClean="0"/>
              <a:pPr/>
              <a:t>3/4/15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C73409-8D16-B94D-BF84-09F506EA45F3}" type="slidenum">
              <a:rPr lang="en-US" smtClean="0"/>
              <a:pPr/>
              <a:t>‹#›</a:t>
            </a:fld>
            <a:endParaRPr lang="en-US"/>
          </a:p>
        </p:txBody>
      </p:sp>
      <p:pic>
        <p:nvPicPr>
          <p:cNvPr id="9" name="Picture 2" descr="HR-Glyph-R3.png"/>
          <p:cNvPicPr>
            <a:picLocks noChangeAspect="1" noChangeArrowheads="1"/>
          </p:cNvPicPr>
          <p:nvPr/>
        </p:nvPicPr>
        <p:blipFill>
          <a:blip r:embed="rId2" cstate="print"/>
          <a:srcRect/>
          <a:stretch>
            <a:fillRect/>
          </a:stretch>
        </p:blipFill>
        <p:spPr bwMode="auto">
          <a:xfrm rot="5400000">
            <a:off x="6052928" y="3115195"/>
            <a:ext cx="1645920" cy="170411"/>
          </a:xfrm>
          <a:prstGeom prst="rect">
            <a:avLst/>
          </a:prstGeom>
          <a:noFill/>
        </p:spPr>
      </p:pic>
    </p:spTree>
  </p:cSld>
  <p:clrMapOvr>
    <a:masterClrMapping/>
  </p:clrMapOvr>
</p:sldLayout>
</file>

<file path=ppt/slideMasters/_rels/slideMaster1.xml.rels><?xml version="1.0" encoding="UTF-8" standalone="yes"?>
<Relationships xmlns="http://schemas.openxmlformats.org/package/2006/relationships"><Relationship Id="rId4" Type="http://schemas.openxmlformats.org/officeDocument/2006/relationships/slideLayout" Target="../slideLayouts/slideLayout4.xml"/><Relationship Id="rId7" Type="http://schemas.openxmlformats.org/officeDocument/2006/relationships/slideLayout" Target="../slideLayouts/slideLayout7.xml"/><Relationship Id="rId11" Type="http://schemas.openxmlformats.org/officeDocument/2006/relationships/slideLayout" Target="../slideLayouts/slideLayout11.xml"/><Relationship Id="rId1" Type="http://schemas.openxmlformats.org/officeDocument/2006/relationships/slideLayout" Target="../slideLayouts/slideLayout1.xml"/><Relationship Id="rId6" Type="http://schemas.openxmlformats.org/officeDocument/2006/relationships/slideLayout" Target="../slideLayouts/slideLayout6.xml"/><Relationship Id="rId8" Type="http://schemas.openxmlformats.org/officeDocument/2006/relationships/slideLayout" Target="../slideLayouts/slideLayout8.xml"/><Relationship Id="rId13" Type="http://schemas.openxmlformats.org/officeDocument/2006/relationships/theme" Target="../theme/theme1.xml"/><Relationship Id="rId10" Type="http://schemas.openxmlformats.org/officeDocument/2006/relationships/slideLayout" Target="../slideLayouts/slideLayout10.xml"/><Relationship Id="rId5" Type="http://schemas.openxmlformats.org/officeDocument/2006/relationships/slideLayout" Target="../slideLayouts/slideLayout5.xml"/><Relationship Id="rId12" Type="http://schemas.openxmlformats.org/officeDocument/2006/relationships/slideLayout" Target="../slideLayouts/slideLayout12.xml"/><Relationship Id="rId2" Type="http://schemas.openxmlformats.org/officeDocument/2006/relationships/slideLayout" Target="../slideLayouts/slideLayout2.xml"/><Relationship Id="rId9" Type="http://schemas.openxmlformats.org/officeDocument/2006/relationships/slideLayout" Target="../slideLayouts/slideLayout9.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3">
        <a:schemeClr val="bg1"/>
      </p:bgRef>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4305300" y="6289115"/>
            <a:ext cx="5334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4FC73409-8D16-B94D-BF84-09F506EA45F3}" type="slidenum">
              <a:rPr lang="en-US" smtClean="0"/>
              <a:pPr/>
              <a:t>‹#›</a:t>
            </a:fld>
            <a:endParaRPr lang="en-US"/>
          </a:p>
        </p:txBody>
      </p:sp>
      <p:sp>
        <p:nvSpPr>
          <p:cNvPr id="2" name="Title Placeholder 1"/>
          <p:cNvSpPr>
            <a:spLocks noGrp="1"/>
          </p:cNvSpPr>
          <p:nvPr>
            <p:ph type="title"/>
          </p:nvPr>
        </p:nvSpPr>
        <p:spPr>
          <a:xfrm>
            <a:off x="685800" y="67236"/>
            <a:ext cx="7770813" cy="1371600"/>
          </a:xfrm>
          <a:prstGeom prst="rect">
            <a:avLst/>
          </a:prstGeom>
          <a:effectLst/>
        </p:spPr>
        <p:txBody>
          <a:bodyPr vert="horz" lIns="91440" tIns="45720" rIns="91440" bIns="45720" rtlCol="0" anchor="ctr" anchorCtr="0">
            <a:noAutofit/>
          </a:bodyPr>
          <a:lstStyle/>
          <a:p>
            <a:r>
              <a:rPr lang="en-US" smtClean="0"/>
              <a:t>Click to edit Master title style</a:t>
            </a:r>
            <a:endParaRPr/>
          </a:p>
        </p:txBody>
      </p:sp>
      <p:sp>
        <p:nvSpPr>
          <p:cNvPr id="3" name="Text Placeholder 2"/>
          <p:cNvSpPr>
            <a:spLocks noGrp="1"/>
          </p:cNvSpPr>
          <p:nvPr>
            <p:ph type="body" idx="1"/>
          </p:nvPr>
        </p:nvSpPr>
        <p:spPr>
          <a:xfrm>
            <a:off x="685800" y="2209800"/>
            <a:ext cx="7770813" cy="36576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2"/>
          </p:nvPr>
        </p:nvSpPr>
        <p:spPr>
          <a:xfrm>
            <a:off x="6400800" y="6289115"/>
            <a:ext cx="2375647"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4FDE194-6CB6-594B-A84D-927CA03301FB}" type="datetimeFigureOut">
              <a:rPr lang="en-US" smtClean="0"/>
              <a:pPr/>
              <a:t>3/4/15</a:t>
            </a:fld>
            <a:endParaRPr lang="en-US"/>
          </a:p>
        </p:txBody>
      </p:sp>
      <p:sp>
        <p:nvSpPr>
          <p:cNvPr id="5" name="Footer Placeholder 4"/>
          <p:cNvSpPr>
            <a:spLocks noGrp="1"/>
          </p:cNvSpPr>
          <p:nvPr>
            <p:ph type="ftr" sz="quarter" idx="3"/>
          </p:nvPr>
        </p:nvSpPr>
        <p:spPr>
          <a:xfrm>
            <a:off x="349624" y="6289115"/>
            <a:ext cx="3155576"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Tree>
  </p:cSld>
  <p:clrMap bg1="dk1" tx1="lt1" bg2="dk2" tx2="lt2" accent1="accent1" accent2="accent2" accent3="accent3" accent4="accent4" accent5="accent5" accent6="accent6" hlink="hlink" folHlink="folHlink"/>
  <p:sldLayoutIdLst>
    <p:sldLayoutId id="2147483720"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 id="2147483729" r:id="rId10"/>
    <p:sldLayoutId id="2147483730" r:id="rId11"/>
    <p:sldLayoutId id="2147483731" r:id="rId12"/>
  </p:sldLayoutIdLst>
  <p:txStyles>
    <p:titleStyle>
      <a:lvl1pPr algn="ctr" defTabSz="914400" rtl="0" eaLnBrk="1" latinLnBrk="0" hangingPunct="1">
        <a:spcBef>
          <a:spcPct val="0"/>
        </a:spcBef>
        <a:buNone/>
        <a:defRPr sz="5000" kern="1200">
          <a:solidFill>
            <a:schemeClr val="tx2"/>
          </a:solidFill>
          <a:effectLst>
            <a:outerShdw blurRad="38100" dist="12700" algn="l" rotWithShape="0">
              <a:prstClr val="black">
                <a:alpha val="40000"/>
              </a:prstClr>
            </a:outerShdw>
          </a:effectLst>
          <a:latin typeface="+mj-lt"/>
          <a:ea typeface="+mj-ea"/>
          <a:cs typeface="+mj-cs"/>
        </a:defRPr>
      </a:lvl1pPr>
    </p:titleStyle>
    <p:bodyStyle>
      <a:lvl1pPr marL="457200" indent="-457200" algn="l" defTabSz="914400" rtl="0" eaLnBrk="1" latinLnBrk="0" hangingPunct="1">
        <a:spcBef>
          <a:spcPts val="2000"/>
        </a:spcBef>
        <a:buClr>
          <a:schemeClr val="accent3"/>
        </a:buClr>
        <a:buFont typeface="Wingdings" pitchFamily="2" charset="2"/>
        <a:buChar char=""/>
        <a:defRPr sz="2400" kern="1200">
          <a:solidFill>
            <a:schemeClr val="tx2"/>
          </a:solidFill>
          <a:latin typeface="+mn-lt"/>
          <a:ea typeface="+mn-ea"/>
          <a:cs typeface="+mn-cs"/>
        </a:defRPr>
      </a:lvl1pPr>
      <a:lvl2pPr marL="914400" indent="-457200" algn="l" defTabSz="914400" rtl="0" eaLnBrk="1" latinLnBrk="0" hangingPunct="1">
        <a:spcBef>
          <a:spcPts val="600"/>
        </a:spcBef>
        <a:buClr>
          <a:schemeClr val="accent3">
            <a:lumMod val="50000"/>
          </a:schemeClr>
        </a:buClr>
        <a:buFont typeface="Wingdings" pitchFamily="2" charset="2"/>
        <a:buChar char=""/>
        <a:defRPr sz="2200" kern="1200">
          <a:solidFill>
            <a:schemeClr val="tx2"/>
          </a:solidFill>
          <a:latin typeface="+mn-lt"/>
          <a:ea typeface="+mn-ea"/>
          <a:cs typeface="+mn-cs"/>
        </a:defRPr>
      </a:lvl2pPr>
      <a:lvl3pPr marL="1371600" indent="-457200" algn="l" defTabSz="914400" rtl="0" eaLnBrk="1" latinLnBrk="0" hangingPunct="1">
        <a:spcBef>
          <a:spcPts val="600"/>
        </a:spcBef>
        <a:buClr>
          <a:schemeClr val="accent3"/>
        </a:buClr>
        <a:buFont typeface="Wingdings" pitchFamily="2" charset="2"/>
        <a:buChar char=""/>
        <a:defRPr sz="2000" kern="1200">
          <a:solidFill>
            <a:schemeClr val="tx2"/>
          </a:solidFill>
          <a:latin typeface="+mn-lt"/>
          <a:ea typeface="+mn-ea"/>
          <a:cs typeface="+mn-cs"/>
        </a:defRPr>
      </a:lvl3pPr>
      <a:lvl4pPr marL="1828800" indent="-457200" algn="l" defTabSz="914400" rtl="0" eaLnBrk="1" latinLnBrk="0" hangingPunct="1">
        <a:spcBef>
          <a:spcPts val="600"/>
        </a:spcBef>
        <a:buClr>
          <a:schemeClr val="accent3">
            <a:lumMod val="50000"/>
          </a:schemeClr>
        </a:buClr>
        <a:buFont typeface="Wingdings" pitchFamily="2" charset="2"/>
        <a:buChar char=""/>
        <a:defRPr sz="1800" kern="1200">
          <a:solidFill>
            <a:schemeClr val="tx2"/>
          </a:solidFill>
          <a:latin typeface="+mn-lt"/>
          <a:ea typeface="+mn-ea"/>
          <a:cs typeface="+mn-cs"/>
        </a:defRPr>
      </a:lvl4pPr>
      <a:lvl5pPr marL="2286000" indent="-457200" algn="l" defTabSz="914400" rtl="0" eaLnBrk="1" latinLnBrk="0" hangingPunct="1">
        <a:spcBef>
          <a:spcPts val="600"/>
        </a:spcBef>
        <a:buClr>
          <a:schemeClr val="accent3"/>
        </a:buClr>
        <a:buFont typeface="Wingdings" pitchFamily="2" charset="2"/>
        <a:buChar char=""/>
        <a:defRPr sz="1800" kern="1200">
          <a:solidFill>
            <a:schemeClr val="tx2"/>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image" Target="../media/image11.png"/><Relationship Id="rId1" Type="http://schemas.openxmlformats.org/officeDocument/2006/relationships/slideLayout" Target="../slideLayouts/slideLayout2.xml"/><Relationship Id="rId2" Type="http://schemas.openxmlformats.org/officeDocument/2006/relationships/image" Target="../media/image9.png"/><Relationship Id="rId3" Type="http://schemas.openxmlformats.org/officeDocument/2006/relationships/image" Target="../media/image10.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3.png"/><Relationship Id="rId3" Type="http://schemas.openxmlformats.org/officeDocument/2006/relationships/image" Target="../media/image1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6.png"/><Relationship Id="rId3" Type="http://schemas.openxmlformats.org/officeDocument/2006/relationships/image" Target="../media/image1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4" Type="http://schemas.openxmlformats.org/officeDocument/2006/relationships/image" Target="../media/image21.png"/><Relationship Id="rId1" Type="http://schemas.openxmlformats.org/officeDocument/2006/relationships/slideLayout" Target="../slideLayouts/slideLayout2.xml"/><Relationship Id="rId2" Type="http://schemas.openxmlformats.org/officeDocument/2006/relationships/image" Target="../media/image19.png"/><Relationship Id="rId3" Type="http://schemas.openxmlformats.org/officeDocument/2006/relationships/image" Target="../media/image20.png"/></Relationships>
</file>

<file path=ppt/slides/_rels/slide12.xml.rels><?xml version="1.0" encoding="UTF-8" standalone="yes"?>
<Relationships xmlns="http://schemas.openxmlformats.org/package/2006/relationships"><Relationship Id="rId4" Type="http://schemas.openxmlformats.org/officeDocument/2006/relationships/image" Target="../media/image24.png"/><Relationship Id="rId1" Type="http://schemas.openxmlformats.org/officeDocument/2006/relationships/slideLayout" Target="../slideLayouts/slideLayout2.xml"/><Relationship Id="rId2" Type="http://schemas.openxmlformats.org/officeDocument/2006/relationships/image" Target="../media/image22.png"/><Relationship Id="rId3" Type="http://schemas.openxmlformats.org/officeDocument/2006/relationships/image" Target="../media/image23.png"/></Relationships>
</file>

<file path=ppt/slides/_rels/slide13.xml.rels><?xml version="1.0" encoding="UTF-8" standalone="yes"?>
<Relationships xmlns="http://schemas.openxmlformats.org/package/2006/relationships"><Relationship Id="rId2" Type="http://schemas.openxmlformats.org/officeDocument/2006/relationships/image" Target="../media/image25.png"/><Relationship Id="rId3" Type="http://schemas.openxmlformats.org/officeDocument/2006/relationships/image" Target="../media/image2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hyperlink" Target="http://videos.nymag.com/video/Opening-Credits-Homeland%23c=GPW04R137JDPW6CY&amp;t=Opening%20Credits:%20'Homeland'" TargetMode="External"/><Relationship Id="rId3" Type="http://schemas.openxmlformats.org/officeDocument/2006/relationships/image" Target="../media/image3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31.png"/><Relationship Id="rId3" Type="http://schemas.openxmlformats.org/officeDocument/2006/relationships/image" Target="../media/image3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3.png"/><Relationship Id="rId3" Type="http://schemas.openxmlformats.org/officeDocument/2006/relationships/image" Target="../media/image3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3" Type="http://schemas.openxmlformats.org/officeDocument/2006/relationships/image" Target="../media/image35.png"/><Relationship Id="rId1" Type="http://schemas.openxmlformats.org/officeDocument/2006/relationships/video" Target="file://localhost/Volumes/MEDIA/Homeland%20Clips/Jazz%20Clip.m4v" TargetMode="External"/></Relationships>
</file>

<file path=ppt/slides/_rels/slide23.xml.rels><?xml version="1.0" encoding="UTF-8" standalone="yes"?>
<Relationships xmlns="http://schemas.openxmlformats.org/package/2006/relationships"><Relationship Id="rId2" Type="http://schemas.openxmlformats.org/officeDocument/2006/relationships/image" Target="../media/image36.png"/><Relationship Id="rId3" Type="http://schemas.openxmlformats.org/officeDocument/2006/relationships/image" Target="../media/image3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2.xml"/><Relationship Id="rId3" Type="http://schemas.openxmlformats.org/officeDocument/2006/relationships/image" Target="../media/image38.png"/><Relationship Id="rId1" Type="http://schemas.openxmlformats.org/officeDocument/2006/relationships/video" Target="file://localhost/Volumes/MEDIA/Homeland%20Clips/Tom%20Walker.m4v" TargetMode="External"/></Relationships>
</file>

<file path=ppt/slides/_rels/slide25.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5812478" y="245414"/>
            <a:ext cx="2411895" cy="3421099"/>
          </a:xfrm>
          <a:prstGeom prst="rect">
            <a:avLst/>
          </a:prstGeom>
        </p:spPr>
      </p:pic>
      <p:pic>
        <p:nvPicPr>
          <p:cNvPr id="5" name="Content Placeholder 3" descr="berlin09-1.jpg"/>
          <p:cNvPicPr>
            <a:picLocks noChangeAspect="1"/>
          </p:cNvPicPr>
          <p:nvPr/>
        </p:nvPicPr>
        <p:blipFill>
          <a:blip r:embed="rId3"/>
          <a:srcRect l="-10769" r="-10769"/>
          <a:stretch>
            <a:fillRect/>
          </a:stretch>
        </p:blipFill>
        <p:spPr>
          <a:xfrm>
            <a:off x="0" y="245414"/>
            <a:ext cx="4816401" cy="2539747"/>
          </a:xfrm>
          <a:prstGeom prst="rect">
            <a:avLst/>
          </a:prstGeom>
        </p:spPr>
      </p:pic>
      <p:sp>
        <p:nvSpPr>
          <p:cNvPr id="6" name="TextBox 5"/>
          <p:cNvSpPr txBox="1"/>
          <p:nvPr/>
        </p:nvSpPr>
        <p:spPr>
          <a:xfrm>
            <a:off x="480299" y="2979704"/>
            <a:ext cx="4111035" cy="369332"/>
          </a:xfrm>
          <a:prstGeom prst="rect">
            <a:avLst/>
          </a:prstGeom>
          <a:noFill/>
        </p:spPr>
        <p:txBody>
          <a:bodyPr wrap="square" rtlCol="0">
            <a:spAutoFit/>
          </a:bodyPr>
          <a:lstStyle/>
          <a:p>
            <a:r>
              <a:rPr lang="en-US" dirty="0" smtClean="0"/>
              <a:t>1989: The Fall of the Berlin Wall</a:t>
            </a:r>
            <a:endParaRPr lang="en-US" dirty="0"/>
          </a:p>
        </p:txBody>
      </p:sp>
      <p:pic>
        <p:nvPicPr>
          <p:cNvPr id="7" name="Picture 6"/>
          <p:cNvPicPr>
            <a:picLocks noChangeAspect="1"/>
          </p:cNvPicPr>
          <p:nvPr/>
        </p:nvPicPr>
        <p:blipFill>
          <a:blip r:embed="rId4"/>
          <a:stretch>
            <a:fillRect/>
          </a:stretch>
        </p:blipFill>
        <p:spPr>
          <a:xfrm>
            <a:off x="480299" y="3590299"/>
            <a:ext cx="2389895" cy="3020562"/>
          </a:xfrm>
          <a:prstGeom prst="rect">
            <a:avLst/>
          </a:prstGeom>
        </p:spPr>
      </p:pic>
      <p:sp>
        <p:nvSpPr>
          <p:cNvPr id="8" name="TextBox 7"/>
          <p:cNvSpPr txBox="1"/>
          <p:nvPr/>
        </p:nvSpPr>
        <p:spPr>
          <a:xfrm>
            <a:off x="3126015" y="3785689"/>
            <a:ext cx="1310646" cy="2862323"/>
          </a:xfrm>
          <a:prstGeom prst="rect">
            <a:avLst/>
          </a:prstGeom>
          <a:noFill/>
        </p:spPr>
        <p:txBody>
          <a:bodyPr wrap="square" rtlCol="0">
            <a:spAutoFit/>
          </a:bodyPr>
          <a:lstStyle/>
          <a:p>
            <a:r>
              <a:rPr lang="en-US" dirty="0" smtClean="0"/>
              <a:t>Dec. 25, 1991: Soviet Premier Mikhail Gorbachev declares an end to the Soviet Union</a:t>
            </a:r>
            <a:endParaRPr lang="en-US" dirty="0"/>
          </a:p>
        </p:txBody>
      </p:sp>
      <p:sp>
        <p:nvSpPr>
          <p:cNvPr id="9" name="TextBox 8"/>
          <p:cNvSpPr txBox="1"/>
          <p:nvPr/>
        </p:nvSpPr>
        <p:spPr>
          <a:xfrm>
            <a:off x="5812478" y="3948515"/>
            <a:ext cx="2411895" cy="1477328"/>
          </a:xfrm>
          <a:prstGeom prst="rect">
            <a:avLst/>
          </a:prstGeom>
          <a:noFill/>
        </p:spPr>
        <p:txBody>
          <a:bodyPr wrap="square" rtlCol="0">
            <a:spAutoFit/>
          </a:bodyPr>
          <a:lstStyle/>
          <a:p>
            <a:r>
              <a:rPr lang="en-US" dirty="0" smtClean="0"/>
              <a:t>September 11, 2001:</a:t>
            </a:r>
          </a:p>
          <a:p>
            <a:r>
              <a:rPr lang="en-US" dirty="0" smtClean="0"/>
              <a:t>Al-Qaeda launches four attacks on targets in New York and Washington, D.C.</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solidFill>
                  <a:srgbClr val="FF0000"/>
                </a:solidFill>
              </a:rPr>
              <a:t>From</a:t>
            </a:r>
            <a:r>
              <a:rPr lang="en-US" sz="3200" dirty="0" smtClean="0">
                <a:solidFill>
                  <a:srgbClr val="FF0000"/>
                </a:solidFill>
              </a:rPr>
              <a:t> the Cold </a:t>
            </a:r>
            <a:r>
              <a:rPr lang="en-US" sz="3200" dirty="0" smtClean="0">
                <a:solidFill>
                  <a:srgbClr val="FF0000"/>
                </a:solidFill>
              </a:rPr>
              <a:t>War to</a:t>
            </a:r>
            <a:r>
              <a:rPr lang="en-US" sz="3200" dirty="0" smtClean="0">
                <a:solidFill>
                  <a:srgbClr val="FF0000"/>
                </a:solidFill>
              </a:rPr>
              <a:t> the “</a:t>
            </a:r>
            <a:r>
              <a:rPr lang="en-US" sz="3200" dirty="0" smtClean="0">
                <a:solidFill>
                  <a:schemeClr val="tx1"/>
                </a:solidFill>
              </a:rPr>
              <a:t>War </a:t>
            </a:r>
            <a:r>
              <a:rPr lang="en-US" sz="3200" dirty="0" smtClean="0">
                <a:solidFill>
                  <a:schemeClr val="tx1"/>
                </a:solidFill>
              </a:rPr>
              <a:t>on </a:t>
            </a:r>
            <a:r>
              <a:rPr lang="en-US" sz="3200" dirty="0" smtClean="0">
                <a:solidFill>
                  <a:schemeClr val="tx1"/>
                </a:solidFill>
              </a:rPr>
              <a:t>Terror</a:t>
            </a:r>
            <a:r>
              <a:rPr lang="en-US" sz="3200" dirty="0" smtClean="0">
                <a:solidFill>
                  <a:srgbClr val="FF0000"/>
                </a:solidFill>
              </a:rPr>
              <a:t>”</a:t>
            </a:r>
            <a:endParaRPr lang="en-US" sz="3200" dirty="0">
              <a:solidFill>
                <a:srgbClr val="FF0000"/>
              </a:solidFill>
            </a:endParaRPr>
          </a:p>
        </p:txBody>
      </p:sp>
      <p:sp>
        <p:nvSpPr>
          <p:cNvPr id="3" name="Content Placeholder 2"/>
          <p:cNvSpPr>
            <a:spLocks noGrp="1"/>
          </p:cNvSpPr>
          <p:nvPr>
            <p:ph idx="1"/>
          </p:nvPr>
        </p:nvSpPr>
        <p:spPr>
          <a:xfrm>
            <a:off x="685800" y="1554982"/>
            <a:ext cx="7770813" cy="4312418"/>
          </a:xfrm>
        </p:spPr>
        <p:txBody>
          <a:bodyPr>
            <a:normAutofit lnSpcReduction="10000"/>
          </a:bodyPr>
          <a:lstStyle/>
          <a:p>
            <a:r>
              <a:rPr lang="en-US" dirty="0" smtClean="0">
                <a:solidFill>
                  <a:srgbClr val="FF0000"/>
                </a:solidFill>
              </a:rPr>
              <a:t>Containment</a:t>
            </a:r>
            <a:r>
              <a:rPr lang="en-US" dirty="0" smtClean="0"/>
              <a:t>: </a:t>
            </a:r>
          </a:p>
          <a:p>
            <a:r>
              <a:rPr lang="en-US" dirty="0" smtClean="0"/>
              <a:t>A militant Islamist group, al-Qaeda has its origins in the CIA sponsored battle against the Soviet Occupation of Afghanistan (1979- 1989). Osama Bin Laden works with the CIA and the Saudi Royal family to fund the mujahedeen (a resistance group), many of which later join al-Qaeda. (“</a:t>
            </a:r>
            <a:r>
              <a:rPr lang="en-US" dirty="0" smtClean="0">
                <a:solidFill>
                  <a:srgbClr val="FF0000"/>
                </a:solidFill>
              </a:rPr>
              <a:t>Blowback</a:t>
            </a:r>
            <a:r>
              <a:rPr lang="en-US" dirty="0" smtClean="0"/>
              <a:t>”)</a:t>
            </a:r>
          </a:p>
          <a:p>
            <a:r>
              <a:rPr lang="en-US" dirty="0" smtClean="0"/>
              <a:t>During the last decades of the 20</a:t>
            </a:r>
            <a:r>
              <a:rPr lang="en-US" baseline="30000" dirty="0" smtClean="0"/>
              <a:t>th</a:t>
            </a:r>
            <a:r>
              <a:rPr lang="en-US" dirty="0" smtClean="0"/>
              <a:t> century, the U.S. supports Saddam Hussein and the </a:t>
            </a:r>
            <a:r>
              <a:rPr lang="en-US" i="1" dirty="0" err="1" smtClean="0"/>
              <a:t>Ba-ath</a:t>
            </a:r>
            <a:r>
              <a:rPr lang="en-US" i="1" dirty="0" smtClean="0"/>
              <a:t> </a:t>
            </a:r>
            <a:r>
              <a:rPr lang="en-US" dirty="0" smtClean="0"/>
              <a:t>Party </a:t>
            </a:r>
            <a:r>
              <a:rPr lang="en-US" dirty="0" smtClean="0">
                <a:solidFill>
                  <a:schemeClr val="tx1"/>
                </a:solidFill>
              </a:rPr>
              <a:t>(Arab Nationalists) </a:t>
            </a:r>
            <a:r>
              <a:rPr lang="en-US" dirty="0" smtClean="0"/>
              <a:t>in Iraq in an effort to check the influence of the Islamic Republic of Iran</a:t>
            </a:r>
            <a:endParaRPr lang="en-US" dirty="0"/>
          </a:p>
        </p:txBody>
      </p:sp>
      <p:sp>
        <p:nvSpPr>
          <p:cNvPr id="4" name="TextBox 3"/>
          <p:cNvSpPr txBox="1"/>
          <p:nvPr/>
        </p:nvSpPr>
        <p:spPr>
          <a:xfrm>
            <a:off x="-122110" y="2466804"/>
            <a:ext cx="184666" cy="369332"/>
          </a:xfrm>
          <a:prstGeom prst="rect">
            <a:avLst/>
          </a:prstGeom>
          <a:noFill/>
        </p:spPr>
        <p:txBody>
          <a:bodyPr wrap="none" rtlCol="0">
            <a:spAutoFit/>
          </a:bodyPr>
          <a:lstStyle/>
          <a:p>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solidFill>
                  <a:schemeClr val="tx1"/>
                </a:solidFill>
              </a:rPr>
              <a:t>Two Fronts of the</a:t>
            </a:r>
            <a:r>
              <a:rPr lang="en-US" sz="3600" dirty="0" smtClean="0">
                <a:solidFill>
                  <a:schemeClr val="tx1"/>
                </a:solidFill>
              </a:rPr>
              <a:t> War </a:t>
            </a:r>
            <a:r>
              <a:rPr lang="en-US" sz="3600" dirty="0" smtClean="0">
                <a:solidFill>
                  <a:schemeClr val="tx1"/>
                </a:solidFill>
              </a:rPr>
              <a:t>on </a:t>
            </a:r>
            <a:r>
              <a:rPr lang="en-US" sz="3600" dirty="0" smtClean="0">
                <a:solidFill>
                  <a:schemeClr val="tx1"/>
                </a:solidFill>
              </a:rPr>
              <a:t>Terror</a:t>
            </a:r>
            <a:endParaRPr lang="en-US" sz="3600" dirty="0">
              <a:solidFill>
                <a:schemeClr val="tx1"/>
              </a:solidFill>
            </a:endParaRPr>
          </a:p>
        </p:txBody>
      </p:sp>
      <p:sp>
        <p:nvSpPr>
          <p:cNvPr id="3" name="Content Placeholder 2"/>
          <p:cNvSpPr>
            <a:spLocks noGrp="1"/>
          </p:cNvSpPr>
          <p:nvPr>
            <p:ph idx="1"/>
          </p:nvPr>
        </p:nvSpPr>
        <p:spPr>
          <a:xfrm>
            <a:off x="443117" y="1823644"/>
            <a:ext cx="4131936" cy="4575392"/>
          </a:xfrm>
        </p:spPr>
        <p:txBody>
          <a:bodyPr>
            <a:normAutofit/>
          </a:bodyPr>
          <a:lstStyle/>
          <a:p>
            <a:r>
              <a:rPr lang="en-US" dirty="0" smtClean="0">
                <a:solidFill>
                  <a:srgbClr val="FF0000"/>
                </a:solidFill>
              </a:rPr>
              <a:t>The War in Iraq </a:t>
            </a:r>
            <a:r>
              <a:rPr lang="en-US" dirty="0" smtClean="0">
                <a:solidFill>
                  <a:schemeClr val="tx1"/>
                </a:solidFill>
              </a:rPr>
              <a:t>(2003-2011)</a:t>
            </a:r>
          </a:p>
          <a:p>
            <a:r>
              <a:rPr lang="en-US" dirty="0" smtClean="0">
                <a:solidFill>
                  <a:schemeClr val="tx1"/>
                </a:solidFill>
              </a:rPr>
              <a:t>The U.S. and coalition forces launch a “shock and awe” air and land campaign in an effort to topple Saddam Hussein and the </a:t>
            </a:r>
            <a:r>
              <a:rPr lang="en-US" i="1" dirty="0" err="1" smtClean="0">
                <a:solidFill>
                  <a:schemeClr val="tx1"/>
                </a:solidFill>
              </a:rPr>
              <a:t>Ba-ath</a:t>
            </a:r>
            <a:r>
              <a:rPr lang="en-US" dirty="0" smtClean="0">
                <a:solidFill>
                  <a:schemeClr val="tx1"/>
                </a:solidFill>
              </a:rPr>
              <a:t> Party, and to uncover “weapons of mass </a:t>
            </a:r>
            <a:r>
              <a:rPr lang="en-US" dirty="0" smtClean="0">
                <a:solidFill>
                  <a:schemeClr val="tx1"/>
                </a:solidFill>
              </a:rPr>
              <a:t>destruction.”</a:t>
            </a:r>
            <a:endParaRPr lang="en-US" dirty="0">
              <a:solidFill>
                <a:schemeClr val="tx1"/>
              </a:solidFill>
            </a:endParaRPr>
          </a:p>
        </p:txBody>
      </p:sp>
      <p:sp>
        <p:nvSpPr>
          <p:cNvPr id="4" name="TextBox 3"/>
          <p:cNvSpPr txBox="1"/>
          <p:nvPr/>
        </p:nvSpPr>
        <p:spPr>
          <a:xfrm>
            <a:off x="4819272" y="1823644"/>
            <a:ext cx="4159879" cy="5355312"/>
          </a:xfrm>
          <a:prstGeom prst="rect">
            <a:avLst/>
          </a:prstGeom>
          <a:noFill/>
        </p:spPr>
        <p:txBody>
          <a:bodyPr wrap="square" rtlCol="0">
            <a:spAutoFit/>
          </a:bodyPr>
          <a:lstStyle/>
          <a:p>
            <a:r>
              <a:rPr lang="en-US" sz="2400" dirty="0" smtClean="0">
                <a:solidFill>
                  <a:srgbClr val="FF0000"/>
                </a:solidFill>
              </a:rPr>
              <a:t>The War in Afghanistan </a:t>
            </a:r>
            <a:r>
              <a:rPr lang="en-US" sz="2400" dirty="0" smtClean="0"/>
              <a:t>(2001-2014)</a:t>
            </a:r>
          </a:p>
          <a:p>
            <a:endParaRPr lang="en-US" sz="2400" dirty="0" smtClean="0">
              <a:solidFill>
                <a:srgbClr val="FF0000"/>
              </a:solidFill>
            </a:endParaRPr>
          </a:p>
          <a:p>
            <a:r>
              <a:rPr lang="en-US" sz="2400" dirty="0" smtClean="0"/>
              <a:t>Initiated by the U.S., and later supported by N.A.T.O. forces, the invasion seeks to topple the Taliban (Islamic fundamentalists), which the U.S. accused of providing safe harbor to al-Qaeda factions responsible for the 9/11 attacks.</a:t>
            </a:r>
          </a:p>
          <a:p>
            <a:endParaRPr lang="en-US" dirty="0" smtClean="0"/>
          </a:p>
          <a:p>
            <a:endParaRPr lang="en-US" dirty="0" smtClean="0"/>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942223" y="484094"/>
            <a:ext cx="7112564" cy="1116106"/>
          </a:xfrm>
        </p:spPr>
        <p:txBody>
          <a:bodyPr/>
          <a:lstStyle/>
          <a:p>
            <a:r>
              <a:rPr lang="en-US" sz="3200" dirty="0" smtClean="0">
                <a:solidFill>
                  <a:srgbClr val="FF0000"/>
                </a:solidFill>
              </a:rPr>
              <a:t>A New Theater of War: Military-Television Collaborations</a:t>
            </a:r>
            <a:endParaRPr lang="en-US" sz="3200" dirty="0">
              <a:solidFill>
                <a:srgbClr val="FF0000"/>
              </a:solidFill>
            </a:endParaRPr>
          </a:p>
        </p:txBody>
      </p:sp>
      <p:sp>
        <p:nvSpPr>
          <p:cNvPr id="3" name="Content Placeholder 2"/>
          <p:cNvSpPr>
            <a:spLocks noGrp="1"/>
          </p:cNvSpPr>
          <p:nvPr>
            <p:ph idx="1"/>
          </p:nvPr>
        </p:nvSpPr>
        <p:spPr/>
        <p:txBody>
          <a:bodyPr>
            <a:normAutofit fontScale="70000" lnSpcReduction="20000"/>
          </a:bodyPr>
          <a:lstStyle/>
          <a:p>
            <a:r>
              <a:rPr lang="en-US" dirty="0" smtClean="0"/>
              <a:t>Discovery’s “The Military Channel” (1999)</a:t>
            </a:r>
          </a:p>
          <a:p>
            <a:r>
              <a:rPr lang="en-US" dirty="0" smtClean="0"/>
              <a:t>MTV’s “Road Rules” (2001)</a:t>
            </a:r>
          </a:p>
          <a:p>
            <a:r>
              <a:rPr lang="en-US" dirty="0" smtClean="0"/>
              <a:t>TBS’s “War Games” (2001) </a:t>
            </a:r>
          </a:p>
          <a:p>
            <a:r>
              <a:rPr lang="en-US" dirty="0" smtClean="0"/>
              <a:t>Fox’s “Boot Camp” (2001)</a:t>
            </a:r>
          </a:p>
          <a:p>
            <a:r>
              <a:rPr lang="en-US" dirty="0" smtClean="0"/>
              <a:t>USA’s “Combat Mission” (2002)</a:t>
            </a:r>
          </a:p>
          <a:p>
            <a:r>
              <a:rPr lang="en-US" dirty="0" smtClean="0"/>
              <a:t>CBS’s “American Fighter Pilot” (2002)</a:t>
            </a:r>
          </a:p>
          <a:p>
            <a:r>
              <a:rPr lang="en-US" dirty="0" smtClean="0"/>
              <a:t>VH1’s “Military Diaries” (2002)</a:t>
            </a:r>
          </a:p>
          <a:p>
            <a:r>
              <a:rPr lang="en-US" dirty="0" smtClean="0"/>
              <a:t>“The Pentagon Channel” (2004)</a:t>
            </a:r>
          </a:p>
          <a:p>
            <a:endParaRPr lang="en-US" dirty="0"/>
          </a:p>
        </p:txBody>
      </p:sp>
      <p:pic>
        <p:nvPicPr>
          <p:cNvPr id="4" name="Picture 3"/>
          <p:cNvPicPr>
            <a:picLocks noChangeAspect="1"/>
          </p:cNvPicPr>
          <p:nvPr/>
        </p:nvPicPr>
        <p:blipFill>
          <a:blip r:embed="rId2"/>
          <a:stretch>
            <a:fillRect/>
          </a:stretch>
        </p:blipFill>
        <p:spPr>
          <a:xfrm>
            <a:off x="6071851" y="2374992"/>
            <a:ext cx="2727745" cy="3937047"/>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1360775" y="179108"/>
            <a:ext cx="5038993" cy="765279"/>
          </a:xfrm>
        </p:spPr>
        <p:txBody>
          <a:bodyPr/>
          <a:lstStyle/>
          <a:p>
            <a:r>
              <a:rPr lang="en-US" sz="2400" dirty="0" smtClean="0">
                <a:solidFill>
                  <a:srgbClr val="FF0000"/>
                </a:solidFill>
              </a:rPr>
              <a:t>Simultaneous Entertainments</a:t>
            </a:r>
            <a:endParaRPr lang="en-US" sz="2400" dirty="0">
              <a:solidFill>
                <a:srgbClr val="FF0000"/>
              </a:solidFill>
            </a:endParaRPr>
          </a:p>
        </p:txBody>
      </p:sp>
      <p:sp>
        <p:nvSpPr>
          <p:cNvPr id="3" name="Content Placeholder 2"/>
          <p:cNvSpPr>
            <a:spLocks noGrp="1"/>
          </p:cNvSpPr>
          <p:nvPr>
            <p:ph idx="1"/>
          </p:nvPr>
        </p:nvSpPr>
        <p:spPr>
          <a:xfrm>
            <a:off x="498474" y="2721346"/>
            <a:ext cx="7556313" cy="3908843"/>
          </a:xfrm>
        </p:spPr>
        <p:txBody>
          <a:bodyPr>
            <a:normAutofit fontScale="70000" lnSpcReduction="20000"/>
          </a:bodyPr>
          <a:lstStyle/>
          <a:p>
            <a:endParaRPr lang="en-US" dirty="0" smtClean="0"/>
          </a:p>
          <a:p>
            <a:endParaRPr lang="en-US" dirty="0" smtClean="0"/>
          </a:p>
          <a:p>
            <a:pPr>
              <a:buNone/>
            </a:pPr>
            <a:r>
              <a:rPr lang="en-US" dirty="0" smtClean="0"/>
              <a:t>“For the first time in 2005, a US TV drama set in wartime [“Over There”] was produced and shown while [that war] was still being fought” 			</a:t>
            </a:r>
            <a:r>
              <a:rPr lang="en-US" dirty="0" err="1" smtClean="0"/>
              <a:t>Daya</a:t>
            </a:r>
            <a:r>
              <a:rPr lang="en-US" dirty="0" smtClean="0"/>
              <a:t> </a:t>
            </a:r>
            <a:r>
              <a:rPr lang="en-US" dirty="0" err="1" smtClean="0"/>
              <a:t>Thussu</a:t>
            </a:r>
            <a:r>
              <a:rPr lang="en-US" dirty="0" smtClean="0"/>
              <a:t>, “News as Entertainment”</a:t>
            </a:r>
          </a:p>
          <a:p>
            <a:r>
              <a:rPr lang="en-US" dirty="0" smtClean="0"/>
              <a:t>Unlike earlier TV series set during wartime, like M*A*S*H,  the series was pro-war.</a:t>
            </a:r>
          </a:p>
          <a:p>
            <a:r>
              <a:rPr lang="en-US" dirty="0" smtClean="0"/>
              <a:t>“These days, there is an unwillingness to criticize individual servicemen and women, which was quite common to the Vietnam era. Americans are very disinclined to do that now, and we’re very glad this attitude tends to pervade all entertainment.” </a:t>
            </a:r>
          </a:p>
          <a:p>
            <a:pPr lvl="4"/>
            <a:r>
              <a:rPr lang="en-US" dirty="0" smtClean="0"/>
              <a:t>Phil </a:t>
            </a:r>
            <a:r>
              <a:rPr lang="en-US" dirty="0" err="1" smtClean="0"/>
              <a:t>Sturb</a:t>
            </a:r>
            <a:r>
              <a:rPr lang="en-US" dirty="0" smtClean="0"/>
              <a:t>, head of the Pentagon’s film liaison office, quoted in </a:t>
            </a:r>
            <a:r>
              <a:rPr lang="en-US" smtClean="0"/>
              <a:t>Thussu</a:t>
            </a:r>
            <a:endParaRPr lang="en-US" dirty="0"/>
          </a:p>
        </p:txBody>
      </p:sp>
      <p:pic>
        <p:nvPicPr>
          <p:cNvPr id="4" name="Picture 3"/>
          <p:cNvPicPr>
            <a:picLocks noChangeAspect="1"/>
          </p:cNvPicPr>
          <p:nvPr/>
        </p:nvPicPr>
        <p:blipFill>
          <a:blip r:embed="rId2"/>
          <a:stretch>
            <a:fillRect/>
          </a:stretch>
        </p:blipFill>
        <p:spPr>
          <a:xfrm>
            <a:off x="1220876" y="1203989"/>
            <a:ext cx="2159794" cy="1624165"/>
          </a:xfrm>
          <a:prstGeom prst="rect">
            <a:avLst/>
          </a:prstGeom>
        </p:spPr>
      </p:pic>
      <p:sp>
        <p:nvSpPr>
          <p:cNvPr id="5" name="TextBox 4"/>
          <p:cNvSpPr txBox="1"/>
          <p:nvPr/>
        </p:nvSpPr>
        <p:spPr>
          <a:xfrm>
            <a:off x="1360776" y="3116782"/>
            <a:ext cx="1863850" cy="307777"/>
          </a:xfrm>
          <a:prstGeom prst="rect">
            <a:avLst/>
          </a:prstGeom>
          <a:noFill/>
        </p:spPr>
        <p:txBody>
          <a:bodyPr wrap="square" rtlCol="0">
            <a:spAutoFit/>
          </a:bodyPr>
          <a:lstStyle/>
          <a:p>
            <a:r>
              <a:rPr lang="en-US" sz="1400" dirty="0" smtClean="0"/>
              <a:t>1972-1983</a:t>
            </a:r>
            <a:endParaRPr lang="en-US" sz="1400" dirty="0"/>
          </a:p>
        </p:txBody>
      </p:sp>
      <p:pic>
        <p:nvPicPr>
          <p:cNvPr id="6" name="Picture 5"/>
          <p:cNvPicPr>
            <a:picLocks noChangeAspect="1"/>
          </p:cNvPicPr>
          <p:nvPr/>
        </p:nvPicPr>
        <p:blipFill>
          <a:blip r:embed="rId3"/>
          <a:stretch>
            <a:fillRect/>
          </a:stretch>
        </p:blipFill>
        <p:spPr>
          <a:xfrm>
            <a:off x="4552412" y="1203989"/>
            <a:ext cx="2948275" cy="1627448"/>
          </a:xfrm>
          <a:prstGeom prst="rect">
            <a:avLst/>
          </a:prstGeom>
        </p:spPr>
      </p:pic>
      <p:sp>
        <p:nvSpPr>
          <p:cNvPr id="7" name="TextBox 6"/>
          <p:cNvSpPr txBox="1"/>
          <p:nvPr/>
        </p:nvSpPr>
        <p:spPr>
          <a:xfrm>
            <a:off x="5525574" y="3120065"/>
            <a:ext cx="1113362" cy="307777"/>
          </a:xfrm>
          <a:prstGeom prst="rect">
            <a:avLst/>
          </a:prstGeom>
          <a:noFill/>
        </p:spPr>
        <p:txBody>
          <a:bodyPr wrap="square" rtlCol="0">
            <a:spAutoFit/>
          </a:bodyPr>
          <a:lstStyle/>
          <a:p>
            <a:r>
              <a:rPr lang="en-US" sz="1400" dirty="0" smtClean="0"/>
              <a:t>2005</a:t>
            </a:r>
            <a:endParaRPr lang="en-US" sz="1400" dirty="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619991" y="2280919"/>
            <a:ext cx="5816657" cy="3993181"/>
          </a:xfrm>
          <a:prstGeom prst="rect">
            <a:avLst/>
          </a:prstGeom>
        </p:spPr>
      </p:pic>
      <p:sp>
        <p:nvSpPr>
          <p:cNvPr id="5" name="TextBox 4"/>
          <p:cNvSpPr txBox="1"/>
          <p:nvPr/>
        </p:nvSpPr>
        <p:spPr>
          <a:xfrm>
            <a:off x="958946" y="401697"/>
            <a:ext cx="6803330" cy="1200329"/>
          </a:xfrm>
          <a:prstGeom prst="rect">
            <a:avLst/>
          </a:prstGeom>
          <a:noFill/>
        </p:spPr>
        <p:txBody>
          <a:bodyPr wrap="square" rtlCol="0">
            <a:spAutoFit/>
          </a:bodyPr>
          <a:lstStyle/>
          <a:p>
            <a:r>
              <a:rPr lang="en-US" sz="3600" dirty="0" smtClean="0"/>
              <a:t>Fox Television’s </a:t>
            </a:r>
            <a:r>
              <a:rPr lang="en-US" sz="3600" i="1" dirty="0" smtClean="0"/>
              <a:t>24</a:t>
            </a:r>
            <a:r>
              <a:rPr lang="en-US" sz="3600" dirty="0" smtClean="0"/>
              <a:t> (2001-2014) and its “Agency”</a:t>
            </a:r>
            <a:endParaRPr lang="en-US" sz="3600" dirty="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46215" y="268663"/>
            <a:ext cx="6182523" cy="6456024"/>
          </a:xfrm>
        </p:spPr>
        <p:txBody>
          <a:bodyPr>
            <a:normAutofit fontScale="25000" lnSpcReduction="20000"/>
          </a:bodyPr>
          <a:lstStyle/>
          <a:p>
            <a:endParaRPr lang="en-US" dirty="0" smtClean="0"/>
          </a:p>
          <a:p>
            <a:pPr>
              <a:buNone/>
            </a:pPr>
            <a:r>
              <a:rPr lang="en-US" sz="7385" b="1" dirty="0" smtClean="0">
                <a:solidFill>
                  <a:schemeClr val="tx1"/>
                </a:solidFill>
              </a:rPr>
              <a:t>The impact of “</a:t>
            </a:r>
            <a:r>
              <a:rPr lang="en-US" sz="7385" b="1" i="1" dirty="0" smtClean="0">
                <a:solidFill>
                  <a:srgbClr val="FF0000"/>
                </a:solidFill>
              </a:rPr>
              <a:t>24</a:t>
            </a:r>
            <a:r>
              <a:rPr lang="en-US" sz="7385" b="1" dirty="0" smtClean="0">
                <a:solidFill>
                  <a:schemeClr val="tx1"/>
                </a:solidFill>
              </a:rPr>
              <a:t> was absolutely stunning. Everyone from Rush Limbaugh to Bill Clinton would talk about it, and we knew they were among our fans. I guess when people used it as propaganda for their own ideas—you know, when Justice Scalia mentioned Jack Bauer—that would make me feel uncomfortable.”</a:t>
            </a:r>
          </a:p>
          <a:p>
            <a:pPr lvl="4"/>
            <a:r>
              <a:rPr lang="en-US" sz="7185" b="1" dirty="0" smtClean="0">
                <a:solidFill>
                  <a:srgbClr val="FF0000"/>
                </a:solidFill>
              </a:rPr>
              <a:t>Howard Gordon</a:t>
            </a:r>
            <a:r>
              <a:rPr lang="en-US" sz="7185" b="1" dirty="0" smtClean="0">
                <a:solidFill>
                  <a:schemeClr val="tx1"/>
                </a:solidFill>
              </a:rPr>
              <a:t>, Executive Producer (and co-creator of </a:t>
            </a:r>
            <a:r>
              <a:rPr lang="en-US" sz="7185" b="1" i="1" dirty="0" smtClean="0">
                <a:solidFill>
                  <a:schemeClr val="tx1"/>
                </a:solidFill>
              </a:rPr>
              <a:t>Homeland</a:t>
            </a:r>
            <a:r>
              <a:rPr lang="en-US" sz="7185" b="1" dirty="0" smtClean="0">
                <a:solidFill>
                  <a:schemeClr val="tx1"/>
                </a:solidFill>
              </a:rPr>
              <a:t>)</a:t>
            </a:r>
          </a:p>
          <a:p>
            <a:pPr>
              <a:buNone/>
            </a:pPr>
            <a:r>
              <a:rPr lang="en-US" sz="7385" b="1" dirty="0" smtClean="0">
                <a:solidFill>
                  <a:schemeClr val="tx1"/>
                </a:solidFill>
              </a:rPr>
              <a:t>“The staff judge advocate general who gave legal approval to 18 controversial new interrogation techniques including water-boarding, sexual humiliation, and terrorizing prisoners with dogs, [said] … Bauer ‘gave people lots of ideas.’”</a:t>
            </a:r>
          </a:p>
          <a:p>
            <a:pPr>
              <a:buNone/>
            </a:pPr>
            <a:r>
              <a:rPr lang="en-US" sz="7385" b="1" dirty="0" smtClean="0">
                <a:solidFill>
                  <a:schemeClr val="tx1"/>
                </a:solidFill>
              </a:rPr>
              <a:t>“John </a:t>
            </a:r>
            <a:r>
              <a:rPr lang="en-US" sz="7385" b="1" dirty="0" err="1" smtClean="0">
                <a:solidFill>
                  <a:schemeClr val="tx1"/>
                </a:solidFill>
              </a:rPr>
              <a:t>Yoo</a:t>
            </a:r>
            <a:r>
              <a:rPr lang="en-US" sz="7385" b="1" dirty="0" smtClean="0">
                <a:solidFill>
                  <a:schemeClr val="tx1"/>
                </a:solidFill>
              </a:rPr>
              <a:t>, the former Justice Department lawyer who produced the so-called torture memos—simultaneously redefining both the laws of torture and logic—cites Bauer in his book War by Other Means.”</a:t>
            </a:r>
          </a:p>
          <a:p>
            <a:pPr lvl="1"/>
            <a:r>
              <a:rPr lang="en-US" sz="6985" b="1" dirty="0" smtClean="0">
                <a:solidFill>
                  <a:schemeClr val="tx1"/>
                </a:solidFill>
              </a:rPr>
              <a:t>Dahlia </a:t>
            </a:r>
            <a:r>
              <a:rPr lang="en-US" sz="6985" b="1" dirty="0" err="1" smtClean="0">
                <a:solidFill>
                  <a:schemeClr val="tx1"/>
                </a:solidFill>
              </a:rPr>
              <a:t>Lithwick</a:t>
            </a:r>
            <a:r>
              <a:rPr lang="en-US" sz="6985" b="1" dirty="0" smtClean="0">
                <a:solidFill>
                  <a:schemeClr val="tx1"/>
                </a:solidFill>
              </a:rPr>
              <a:t>, </a:t>
            </a:r>
            <a:r>
              <a:rPr lang="en-US" sz="6985" b="1" i="1" dirty="0" smtClean="0">
                <a:solidFill>
                  <a:schemeClr val="tx1"/>
                </a:solidFill>
              </a:rPr>
              <a:t>Slate Magazine</a:t>
            </a:r>
            <a:r>
              <a:rPr lang="en-US" sz="6985" b="1" dirty="0" smtClean="0">
                <a:solidFill>
                  <a:schemeClr val="tx1"/>
                </a:solidFill>
              </a:rPr>
              <a:t>, July 26, 2008</a:t>
            </a:r>
          </a:p>
          <a:p>
            <a:endParaRPr lang="en-US" dirty="0"/>
          </a:p>
        </p:txBody>
      </p:sp>
      <p:pic>
        <p:nvPicPr>
          <p:cNvPr id="4" name="Picture 3"/>
          <p:cNvPicPr>
            <a:picLocks noChangeAspect="1"/>
          </p:cNvPicPr>
          <p:nvPr/>
        </p:nvPicPr>
        <p:blipFill>
          <a:blip r:embed="rId2"/>
          <a:stretch>
            <a:fillRect/>
          </a:stretch>
        </p:blipFill>
        <p:spPr>
          <a:xfrm>
            <a:off x="6428738" y="2693213"/>
            <a:ext cx="2549570" cy="2549570"/>
          </a:xfrm>
          <a:prstGeom prst="rect">
            <a:avLst/>
          </a:prstGeom>
        </p:spPr>
      </p:pic>
      <p:pic>
        <p:nvPicPr>
          <p:cNvPr id="5" name="Picture 4"/>
          <p:cNvPicPr>
            <a:picLocks noChangeAspect="1"/>
          </p:cNvPicPr>
          <p:nvPr/>
        </p:nvPicPr>
        <p:blipFill>
          <a:blip r:embed="rId3"/>
          <a:stretch>
            <a:fillRect/>
          </a:stretch>
        </p:blipFill>
        <p:spPr>
          <a:xfrm>
            <a:off x="6574237" y="268663"/>
            <a:ext cx="2252278" cy="1774795"/>
          </a:xfrm>
          <a:prstGeom prst="rect">
            <a:avLst/>
          </a:prstGeom>
        </p:spPr>
      </p:pic>
      <p:sp>
        <p:nvSpPr>
          <p:cNvPr id="6" name="TextBox 5"/>
          <p:cNvSpPr txBox="1"/>
          <p:nvPr/>
        </p:nvSpPr>
        <p:spPr>
          <a:xfrm>
            <a:off x="496580" y="5723312"/>
            <a:ext cx="6976549" cy="923330"/>
          </a:xfrm>
          <a:prstGeom prst="rect">
            <a:avLst/>
          </a:prstGeom>
          <a:noFill/>
        </p:spPr>
        <p:txBody>
          <a:bodyPr wrap="square" rtlCol="0">
            <a:spAutoFit/>
          </a:bodyPr>
          <a:lstStyle/>
          <a:p>
            <a:pPr>
              <a:buNone/>
            </a:pPr>
            <a:r>
              <a:rPr lang="en-US" i="1" dirty="0" smtClean="0">
                <a:solidFill>
                  <a:srgbClr val="FF0000"/>
                </a:solidFill>
              </a:rPr>
              <a:t>24</a:t>
            </a:r>
            <a:r>
              <a:rPr lang="en-US" dirty="0" smtClean="0">
                <a:solidFill>
                  <a:srgbClr val="FF0000"/>
                </a:solidFill>
              </a:rPr>
              <a:t> "</a:t>
            </a:r>
            <a:r>
              <a:rPr lang="en-US" b="1" dirty="0" smtClean="0">
                <a:solidFill>
                  <a:srgbClr val="FF0000"/>
                </a:solidFill>
              </a:rPr>
              <a:t>reflects real life</a:t>
            </a:r>
            <a:r>
              <a:rPr lang="en-US" dirty="0" smtClean="0">
                <a:solidFill>
                  <a:srgbClr val="FF0000"/>
                </a:solidFill>
              </a:rPr>
              <a:t>.” </a:t>
            </a:r>
          </a:p>
          <a:p>
            <a:pPr>
              <a:buNone/>
            </a:pPr>
            <a:r>
              <a:rPr lang="en-US" dirty="0" smtClean="0">
                <a:solidFill>
                  <a:srgbClr val="FF0000"/>
                </a:solidFill>
              </a:rPr>
              <a:t>	Michael </a:t>
            </a:r>
            <a:r>
              <a:rPr lang="en-US" dirty="0" err="1" smtClean="0">
                <a:solidFill>
                  <a:srgbClr val="FF0000"/>
                </a:solidFill>
              </a:rPr>
              <a:t>Chertoff</a:t>
            </a:r>
            <a:r>
              <a:rPr lang="en-US" dirty="0" smtClean="0">
                <a:solidFill>
                  <a:srgbClr val="FF0000"/>
                </a:solidFill>
              </a:rPr>
              <a:t> (Secretary of Homeland Security, 2005-2009),     	at a panel discussion on </a:t>
            </a:r>
            <a:r>
              <a:rPr lang="en-US" i="1" dirty="0" smtClean="0">
                <a:solidFill>
                  <a:srgbClr val="FF0000"/>
                </a:solidFill>
              </a:rPr>
              <a:t>24</a:t>
            </a:r>
            <a:r>
              <a:rPr lang="en-US" dirty="0" smtClean="0">
                <a:solidFill>
                  <a:srgbClr val="FF0000"/>
                </a:solidFill>
              </a:rPr>
              <a:t> organized by the Heritage Foundation</a:t>
            </a: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i="1" dirty="0" smtClean="0">
                <a:solidFill>
                  <a:srgbClr val="FF0000"/>
                </a:solidFill>
              </a:rPr>
              <a:t>Homeland</a:t>
            </a:r>
            <a:r>
              <a:rPr lang="en-US" sz="3600" dirty="0" smtClean="0">
                <a:solidFill>
                  <a:srgbClr val="FF0000"/>
                </a:solidFill>
              </a:rPr>
              <a:t>’s Reach</a:t>
            </a:r>
            <a:endParaRPr lang="en-US" sz="3600" dirty="0">
              <a:solidFill>
                <a:srgbClr val="FF0000"/>
              </a:solidFill>
            </a:endParaRPr>
          </a:p>
        </p:txBody>
      </p:sp>
      <p:sp>
        <p:nvSpPr>
          <p:cNvPr id="3" name="Content Placeholder 2"/>
          <p:cNvSpPr>
            <a:spLocks noGrp="1"/>
          </p:cNvSpPr>
          <p:nvPr>
            <p:ph idx="1"/>
          </p:nvPr>
        </p:nvSpPr>
        <p:spPr>
          <a:xfrm>
            <a:off x="498474" y="1295796"/>
            <a:ext cx="7556313" cy="4830367"/>
          </a:xfrm>
        </p:spPr>
        <p:txBody>
          <a:bodyPr>
            <a:normAutofit/>
          </a:bodyPr>
          <a:lstStyle/>
          <a:p>
            <a:r>
              <a:rPr lang="en-US" dirty="0" smtClean="0"/>
              <a:t>“Not only has Obama been watching it, but his aides have been calling up going, ‘We need to see it,”’ star Damian Lewis said. “So he’s been getting entire state departments, the top of the U.S. government, asking to see it because their boss watches it and they feel they need to know what their boss has been watching.”</a:t>
            </a:r>
          </a:p>
          <a:p>
            <a:pPr lvl="3"/>
            <a:r>
              <a:rPr lang="en-US" i="1" dirty="0" smtClean="0"/>
              <a:t>Daily News</a:t>
            </a:r>
            <a:r>
              <a:rPr lang="en-US" dirty="0" smtClean="0"/>
              <a:t>, July 12, 2012</a:t>
            </a:r>
          </a:p>
          <a:p>
            <a:pPr>
              <a:buNone/>
            </a:pPr>
            <a:r>
              <a:rPr lang="en-US" dirty="0" smtClean="0"/>
              <a:t/>
            </a:r>
            <a:br>
              <a:rPr lang="en-US" dirty="0" smtClean="0"/>
            </a:br>
            <a:endParaRPr lang="en-US" dirty="0" smtClean="0"/>
          </a:p>
          <a:p>
            <a:endParaRPr lang="en-US" dirty="0"/>
          </a:p>
        </p:txBody>
      </p:sp>
      <p:pic>
        <p:nvPicPr>
          <p:cNvPr id="4" name="Picture 3"/>
          <p:cNvPicPr>
            <a:picLocks noChangeAspect="1"/>
          </p:cNvPicPr>
          <p:nvPr/>
        </p:nvPicPr>
        <p:blipFill>
          <a:blip r:embed="rId2"/>
          <a:stretch>
            <a:fillRect/>
          </a:stretch>
        </p:blipFill>
        <p:spPr>
          <a:xfrm>
            <a:off x="2491041" y="4512530"/>
            <a:ext cx="3715233" cy="2183718"/>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67236"/>
            <a:ext cx="7770813" cy="942281"/>
          </a:xfrm>
        </p:spPr>
        <p:txBody>
          <a:bodyPr/>
          <a:lstStyle/>
          <a:p>
            <a:r>
              <a:rPr lang="en-US" sz="3600" dirty="0" smtClean="0">
                <a:solidFill>
                  <a:srgbClr val="FF0000"/>
                </a:solidFill>
              </a:rPr>
              <a:t>Uneasy Alliances</a:t>
            </a:r>
            <a:endParaRPr lang="en-US" sz="3600" dirty="0">
              <a:solidFill>
                <a:srgbClr val="FF0000"/>
              </a:solidFill>
            </a:endParaRPr>
          </a:p>
        </p:txBody>
      </p:sp>
      <p:sp>
        <p:nvSpPr>
          <p:cNvPr id="3" name="Content Placeholder 2"/>
          <p:cNvSpPr>
            <a:spLocks noGrp="1"/>
          </p:cNvSpPr>
          <p:nvPr>
            <p:ph idx="1"/>
          </p:nvPr>
        </p:nvSpPr>
        <p:spPr>
          <a:xfrm>
            <a:off x="333768" y="1196766"/>
            <a:ext cx="8523274" cy="5552345"/>
          </a:xfrm>
        </p:spPr>
        <p:txBody>
          <a:bodyPr>
            <a:normAutofit fontScale="92500" lnSpcReduction="10000"/>
          </a:bodyPr>
          <a:lstStyle/>
          <a:p>
            <a:r>
              <a:rPr lang="en-US" dirty="0" smtClean="0"/>
              <a:t>“On September 9, 2013, the CIA invited the producers and cast of the hit Showtime series </a:t>
            </a:r>
            <a:r>
              <a:rPr lang="en-US" i="1" dirty="0" smtClean="0"/>
              <a:t>Homeland</a:t>
            </a:r>
            <a:r>
              <a:rPr lang="en-US" dirty="0" smtClean="0"/>
              <a:t> to its secure Langley headquarters for a two hour sit-down with senior officials, including the director of the CIA . . . . </a:t>
            </a:r>
            <a:r>
              <a:rPr lang="en-US" dirty="0" smtClean="0">
                <a:solidFill>
                  <a:srgbClr val="FF0000"/>
                </a:solidFill>
              </a:rPr>
              <a:t>Alex </a:t>
            </a:r>
            <a:r>
              <a:rPr lang="en-US" dirty="0" err="1" smtClean="0">
                <a:solidFill>
                  <a:srgbClr val="FF0000"/>
                </a:solidFill>
              </a:rPr>
              <a:t>Gansa</a:t>
            </a:r>
            <a:r>
              <a:rPr lang="en-US" dirty="0" smtClean="0">
                <a:solidFill>
                  <a:srgbClr val="FF0000"/>
                </a:solidFill>
              </a:rPr>
              <a:t>, co-creator and producer of the series, noted the uncanny ‘parallels’ between the entertainment business and the intelligence business: ‘We both build sets. We both play roles. And we both brainstorm, about operations on their side and storylines on ours</a:t>
            </a:r>
            <a:r>
              <a:rPr lang="en-US" dirty="0" smtClean="0"/>
              <a:t>.’ After the meeting, the gala premiere of </a:t>
            </a:r>
            <a:r>
              <a:rPr lang="en-US" i="1" dirty="0" smtClean="0"/>
              <a:t>Homeland</a:t>
            </a:r>
            <a:r>
              <a:rPr lang="en-US" dirty="0" smtClean="0"/>
              <a:t> at the Corcoran Gallery of Art was attended by large numbers of CIA staffers, including former CIA director Michael Hayden, former acting director Michael </a:t>
            </a:r>
            <a:r>
              <a:rPr lang="en-US" dirty="0" err="1" smtClean="0"/>
              <a:t>Morell</a:t>
            </a:r>
            <a:r>
              <a:rPr lang="en-US" dirty="0" smtClean="0"/>
              <a:t>, and former head of the National Clandestine Service, José Rodriguez, who in 2005 ordered the destruction of important CIA interrogation tapes, including the interrogation of Abu </a:t>
            </a:r>
            <a:r>
              <a:rPr lang="en-US" dirty="0" err="1" smtClean="0"/>
              <a:t>Zubaydah</a:t>
            </a:r>
            <a:r>
              <a:rPr lang="en-US" dirty="0" smtClean="0"/>
              <a:t> over which </a:t>
            </a:r>
            <a:r>
              <a:rPr lang="en-US" dirty="0" err="1" smtClean="0"/>
              <a:t>Kiriakou</a:t>
            </a:r>
            <a:r>
              <a:rPr lang="en-US" dirty="0" smtClean="0"/>
              <a:t> went to </a:t>
            </a:r>
            <a:r>
              <a:rPr lang="en-US" dirty="0" smtClean="0"/>
              <a:t>prison.” </a:t>
            </a:r>
            <a:endParaRPr lang="en-US" dirty="0" smtClean="0"/>
          </a:p>
          <a:p>
            <a:r>
              <a:rPr lang="en-US" dirty="0" err="1" smtClean="0"/>
              <a:t>Timmothy</a:t>
            </a:r>
            <a:r>
              <a:rPr lang="en-US" dirty="0" smtClean="0"/>
              <a:t> </a:t>
            </a:r>
            <a:r>
              <a:rPr lang="en-US" dirty="0" err="1" smtClean="0"/>
              <a:t>Melley</a:t>
            </a:r>
            <a:r>
              <a:rPr lang="en-US" dirty="0" smtClean="0"/>
              <a:t>, “Covert Spectacles and the Contradictions of the Democratic Security State”</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solidFill>
                  <a:srgbClr val="FF0000"/>
                </a:solidFill>
              </a:rPr>
              <a:t>Entering Official Discourse</a:t>
            </a:r>
            <a:endParaRPr lang="en-US" sz="3600" dirty="0">
              <a:solidFill>
                <a:srgbClr val="FF0000"/>
              </a:solidFill>
            </a:endParaRPr>
          </a:p>
        </p:txBody>
      </p:sp>
      <p:sp>
        <p:nvSpPr>
          <p:cNvPr id="3" name="Content Placeholder 2"/>
          <p:cNvSpPr>
            <a:spLocks noGrp="1"/>
          </p:cNvSpPr>
          <p:nvPr>
            <p:ph idx="1"/>
          </p:nvPr>
        </p:nvSpPr>
        <p:spPr>
          <a:xfrm>
            <a:off x="685800" y="1799220"/>
            <a:ext cx="7770813" cy="4068180"/>
          </a:xfrm>
        </p:spPr>
        <p:txBody>
          <a:bodyPr>
            <a:normAutofit fontScale="92500" lnSpcReduction="20000"/>
          </a:bodyPr>
          <a:lstStyle/>
          <a:p>
            <a:r>
              <a:rPr lang="en-US" dirty="0" smtClean="0"/>
              <a:t>“Pakistani officials recently lashed out at the Showtime series </a:t>
            </a:r>
            <a:r>
              <a:rPr lang="en-US" i="1" dirty="0" smtClean="0">
                <a:solidFill>
                  <a:schemeClr val="tx1"/>
                </a:solidFill>
              </a:rPr>
              <a:t>Homeland </a:t>
            </a:r>
            <a:r>
              <a:rPr lang="en-US" dirty="0" smtClean="0"/>
              <a:t>for its portrayal of the Southwest Asian nation as a friend to terrorist groups, among other complaints, but according to former U.S. officials and Pakistan experts, it could be a case of a fictional show hitting just a little too close to home. </a:t>
            </a:r>
            <a:endParaRPr lang="en-US" dirty="0" smtClean="0"/>
          </a:p>
          <a:p>
            <a:r>
              <a:rPr lang="en-US" dirty="0" smtClean="0"/>
              <a:t>“Last </a:t>
            </a:r>
            <a:r>
              <a:rPr lang="en-US" dirty="0" smtClean="0"/>
              <a:t>week the press attaché for Pakistan’s embassy in Washington released a statement saying it was ‘very unfortunate that the underlying theme of </a:t>
            </a:r>
            <a:r>
              <a:rPr lang="en-US" i="1" dirty="0" smtClean="0">
                <a:solidFill>
                  <a:schemeClr val="tx1"/>
                </a:solidFill>
              </a:rPr>
              <a:t>Homeland Season 4</a:t>
            </a:r>
            <a:r>
              <a:rPr lang="en-US" dirty="0" smtClean="0"/>
              <a:t> is designed to create a negative perception of both the U.S. and Pakistan.’” </a:t>
            </a:r>
          </a:p>
          <a:p>
            <a:r>
              <a:rPr lang="en-US" dirty="0" smtClean="0"/>
              <a:t>ABC News, 2 January 2015</a:t>
            </a:r>
          </a:p>
          <a:p>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685801" y="254484"/>
            <a:ext cx="3506641" cy="1184351"/>
          </a:xfrm>
        </p:spPr>
        <p:txBody>
          <a:bodyPr/>
          <a:lstStyle/>
          <a:p>
            <a:r>
              <a:rPr lang="en-US" sz="3600" dirty="0" smtClean="0">
                <a:solidFill>
                  <a:srgbClr val="FF0000"/>
                </a:solidFill>
              </a:rPr>
              <a:t>“Eyes and ears in every room”</a:t>
            </a:r>
            <a:endParaRPr lang="en-US" sz="3600" dirty="0">
              <a:solidFill>
                <a:srgbClr val="FF0000"/>
              </a:solidFill>
            </a:endParaRPr>
          </a:p>
        </p:txBody>
      </p:sp>
      <p:sp>
        <p:nvSpPr>
          <p:cNvPr id="3" name="Content Placeholder 2"/>
          <p:cNvSpPr>
            <a:spLocks noGrp="1"/>
          </p:cNvSpPr>
          <p:nvPr>
            <p:ph idx="1"/>
          </p:nvPr>
        </p:nvSpPr>
        <p:spPr>
          <a:xfrm>
            <a:off x="685800" y="2415344"/>
            <a:ext cx="7658380" cy="1435926"/>
          </a:xfrm>
        </p:spPr>
        <p:txBody>
          <a:bodyPr>
            <a:normAutofit lnSpcReduction="10000"/>
          </a:bodyPr>
          <a:lstStyle/>
          <a:p>
            <a:r>
              <a:rPr lang="en-US" dirty="0" smtClean="0"/>
              <a:t>How does </a:t>
            </a:r>
            <a:r>
              <a:rPr lang="en-US" i="1" dirty="0" smtClean="0"/>
              <a:t>Homeland </a:t>
            </a:r>
            <a:r>
              <a:rPr lang="en-US" dirty="0" smtClean="0"/>
              <a:t>understand cameras and screens?</a:t>
            </a:r>
          </a:p>
          <a:p>
            <a:r>
              <a:rPr lang="en-US" dirty="0" smtClean="0"/>
              <a:t>Eleanor Shaw stage manages “official history.” Carrie spies on Nick’s </a:t>
            </a:r>
            <a:r>
              <a:rPr lang="en-US" dirty="0" smtClean="0">
                <a:solidFill>
                  <a:srgbClr val="FF0000"/>
                </a:solidFill>
              </a:rPr>
              <a:t>home </a:t>
            </a:r>
            <a:r>
              <a:rPr lang="en-US" dirty="0" smtClean="0"/>
              <a:t>life.</a:t>
            </a:r>
            <a:endParaRPr lang="en-US" dirty="0"/>
          </a:p>
        </p:txBody>
      </p:sp>
      <p:pic>
        <p:nvPicPr>
          <p:cNvPr id="4" name="Picture 3"/>
          <p:cNvPicPr>
            <a:picLocks noChangeAspect="1"/>
          </p:cNvPicPr>
          <p:nvPr/>
        </p:nvPicPr>
        <p:blipFill>
          <a:blip r:embed="rId2"/>
          <a:stretch>
            <a:fillRect/>
          </a:stretch>
        </p:blipFill>
        <p:spPr>
          <a:xfrm>
            <a:off x="685800" y="4030892"/>
            <a:ext cx="3621058" cy="2304310"/>
          </a:xfrm>
          <a:prstGeom prst="rect">
            <a:avLst/>
          </a:prstGeom>
        </p:spPr>
      </p:pic>
      <p:pic>
        <p:nvPicPr>
          <p:cNvPr id="6" name="Picture 5"/>
          <p:cNvPicPr>
            <a:picLocks noChangeAspect="1"/>
          </p:cNvPicPr>
          <p:nvPr/>
        </p:nvPicPr>
        <p:blipFill>
          <a:blip r:embed="rId3"/>
          <a:stretch>
            <a:fillRect/>
          </a:stretch>
        </p:blipFill>
        <p:spPr>
          <a:xfrm>
            <a:off x="5006508" y="254485"/>
            <a:ext cx="3450105" cy="1941442"/>
          </a:xfrm>
          <a:prstGeom prst="rect">
            <a:avLst/>
          </a:prstGeom>
        </p:spPr>
      </p:pic>
      <p:pic>
        <p:nvPicPr>
          <p:cNvPr id="8" name="Picture 7"/>
          <p:cNvPicPr>
            <a:picLocks noChangeAspect="1"/>
          </p:cNvPicPr>
          <p:nvPr/>
        </p:nvPicPr>
        <p:blipFill>
          <a:blip r:embed="rId4"/>
          <a:stretch>
            <a:fillRect/>
          </a:stretch>
        </p:blipFill>
        <p:spPr>
          <a:xfrm>
            <a:off x="4844719" y="4030892"/>
            <a:ext cx="3499461" cy="2330641"/>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71832" y="284944"/>
            <a:ext cx="4076488" cy="3582157"/>
          </a:xfrm>
        </p:spPr>
        <p:txBody>
          <a:bodyPr/>
          <a:lstStyle/>
          <a:p>
            <a:r>
              <a:rPr lang="en-US" sz="4000" dirty="0" smtClean="0">
                <a:solidFill>
                  <a:srgbClr val="FF0000"/>
                </a:solidFill>
              </a:rPr>
              <a:t>Home</a:t>
            </a:r>
            <a:r>
              <a:rPr lang="en-US" sz="4000" dirty="0" smtClean="0">
                <a:solidFill>
                  <a:schemeClr val="tx1"/>
                </a:solidFill>
              </a:rPr>
              <a:t>land </a:t>
            </a:r>
            <a:r>
              <a:rPr lang="en-US" sz="4000" dirty="0" smtClean="0">
                <a:solidFill>
                  <a:srgbClr val="3366FF"/>
                </a:solidFill>
              </a:rPr>
              <a:t>and</a:t>
            </a:r>
          </a:p>
          <a:p>
            <a:r>
              <a:rPr lang="en-US" sz="4000" dirty="0" smtClean="0">
                <a:solidFill>
                  <a:schemeClr val="tx1"/>
                </a:solidFill>
              </a:rPr>
              <a:t>domestic surveillance</a:t>
            </a:r>
            <a:endParaRPr lang="en-US" dirty="0"/>
          </a:p>
        </p:txBody>
      </p:sp>
      <p:pic>
        <p:nvPicPr>
          <p:cNvPr id="4" name="Picture 3"/>
          <p:cNvPicPr>
            <a:picLocks noChangeAspect="1"/>
          </p:cNvPicPr>
          <p:nvPr/>
        </p:nvPicPr>
        <p:blipFill>
          <a:blip r:embed="rId2"/>
          <a:stretch>
            <a:fillRect/>
          </a:stretch>
        </p:blipFill>
        <p:spPr>
          <a:xfrm>
            <a:off x="411963" y="3378162"/>
            <a:ext cx="3884693" cy="2587206"/>
          </a:xfrm>
          <a:prstGeom prst="rect">
            <a:avLst/>
          </a:prstGeom>
        </p:spPr>
      </p:pic>
      <p:pic>
        <p:nvPicPr>
          <p:cNvPr id="7" name="Picture 6"/>
          <p:cNvPicPr>
            <a:picLocks noChangeAspect="1"/>
          </p:cNvPicPr>
          <p:nvPr/>
        </p:nvPicPr>
        <p:blipFill>
          <a:blip r:embed="rId3"/>
          <a:stretch>
            <a:fillRect/>
          </a:stretch>
        </p:blipFill>
        <p:spPr>
          <a:xfrm>
            <a:off x="4852939" y="3378162"/>
            <a:ext cx="3489705" cy="2617279"/>
          </a:xfrm>
          <a:prstGeom prst="rect">
            <a:avLst/>
          </a:prstGeom>
        </p:spPr>
      </p:pic>
      <p:pic>
        <p:nvPicPr>
          <p:cNvPr id="8" name="Picture 7"/>
          <p:cNvPicPr>
            <a:picLocks noChangeAspect="1"/>
          </p:cNvPicPr>
          <p:nvPr/>
        </p:nvPicPr>
        <p:blipFill>
          <a:blip r:embed="rId4"/>
          <a:stretch>
            <a:fillRect/>
          </a:stretch>
        </p:blipFill>
        <p:spPr>
          <a:xfrm>
            <a:off x="4852938" y="284944"/>
            <a:ext cx="3914133" cy="266161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911754" y="557192"/>
            <a:ext cx="6146202" cy="1592103"/>
          </a:xfrm>
        </p:spPr>
        <p:txBody>
          <a:bodyPr/>
          <a:lstStyle/>
          <a:p>
            <a:r>
              <a:rPr lang="en-US" sz="2400" dirty="0" smtClean="0"/>
              <a:t>How are </a:t>
            </a:r>
            <a:r>
              <a:rPr lang="en-US" sz="2400" i="1" dirty="0" smtClean="0">
                <a:solidFill>
                  <a:schemeClr val="tx1"/>
                </a:solidFill>
              </a:rPr>
              <a:t>The Manchurian Candidate </a:t>
            </a:r>
            <a:r>
              <a:rPr lang="en-US" sz="2400" dirty="0" smtClean="0"/>
              <a:t>and </a:t>
            </a:r>
            <a:r>
              <a:rPr lang="en-US" sz="2400" i="1" dirty="0" smtClean="0">
                <a:solidFill>
                  <a:schemeClr val="tx1"/>
                </a:solidFill>
              </a:rPr>
              <a:t>Homeland </a:t>
            </a:r>
            <a:r>
              <a:rPr lang="en-US" sz="2400" dirty="0" smtClean="0"/>
              <a:t>Similar? Are Raymond Shaw and Nicholas Brody the same kind of </a:t>
            </a:r>
            <a:r>
              <a:rPr lang="en-US" sz="2400" dirty="0" smtClean="0">
                <a:solidFill>
                  <a:srgbClr val="FF0000"/>
                </a:solidFill>
              </a:rPr>
              <a:t>agents</a:t>
            </a:r>
            <a:r>
              <a:rPr lang="en-US" sz="2400" dirty="0" smtClean="0"/>
              <a:t>? What’s the difference between Shaw’s “brainwashing” and Brody’s</a:t>
            </a:r>
            <a:r>
              <a:rPr lang="en-US" sz="2800" dirty="0" smtClean="0"/>
              <a:t>?</a:t>
            </a:r>
            <a:endParaRPr lang="en-US" sz="2800" dirty="0"/>
          </a:p>
        </p:txBody>
      </p:sp>
      <p:pic>
        <p:nvPicPr>
          <p:cNvPr id="4" name="Picture 3"/>
          <p:cNvPicPr>
            <a:picLocks noChangeAspect="1"/>
          </p:cNvPicPr>
          <p:nvPr/>
        </p:nvPicPr>
        <p:blipFill>
          <a:blip r:embed="rId2"/>
          <a:stretch>
            <a:fillRect/>
          </a:stretch>
        </p:blipFill>
        <p:spPr>
          <a:xfrm>
            <a:off x="4797417" y="3954439"/>
            <a:ext cx="3811833" cy="2300474"/>
          </a:xfrm>
          <a:prstGeom prst="rect">
            <a:avLst/>
          </a:prstGeom>
        </p:spPr>
      </p:pic>
      <p:sp>
        <p:nvSpPr>
          <p:cNvPr id="5" name="TextBox 4"/>
          <p:cNvSpPr txBox="1"/>
          <p:nvPr/>
        </p:nvSpPr>
        <p:spPr>
          <a:xfrm>
            <a:off x="680639" y="2800597"/>
            <a:ext cx="3710308" cy="646331"/>
          </a:xfrm>
          <a:prstGeom prst="rect">
            <a:avLst/>
          </a:prstGeom>
          <a:noFill/>
        </p:spPr>
        <p:txBody>
          <a:bodyPr wrap="square" rtlCol="0">
            <a:spAutoFit/>
          </a:bodyPr>
          <a:lstStyle/>
          <a:p>
            <a:r>
              <a:rPr lang="en-US" dirty="0" smtClean="0"/>
              <a:t>Raymond Shaw is not converted to any belief system. </a:t>
            </a:r>
            <a:endParaRPr lang="en-US" dirty="0"/>
          </a:p>
        </p:txBody>
      </p:sp>
      <p:pic>
        <p:nvPicPr>
          <p:cNvPr id="6" name="Picture 5"/>
          <p:cNvPicPr>
            <a:picLocks noChangeAspect="1"/>
          </p:cNvPicPr>
          <p:nvPr/>
        </p:nvPicPr>
        <p:blipFill>
          <a:blip r:embed="rId3"/>
          <a:stretch>
            <a:fillRect/>
          </a:stretch>
        </p:blipFill>
        <p:spPr>
          <a:xfrm>
            <a:off x="498474" y="3954439"/>
            <a:ext cx="4000824" cy="2300474"/>
          </a:xfrm>
          <a:prstGeom prst="rect">
            <a:avLst/>
          </a:prstGeom>
        </p:spPr>
      </p:pic>
      <p:sp>
        <p:nvSpPr>
          <p:cNvPr id="7" name="TextBox 6"/>
          <p:cNvSpPr txBox="1"/>
          <p:nvPr/>
        </p:nvSpPr>
        <p:spPr>
          <a:xfrm>
            <a:off x="4797417" y="2800596"/>
            <a:ext cx="3811833" cy="923330"/>
          </a:xfrm>
          <a:prstGeom prst="rect">
            <a:avLst/>
          </a:prstGeom>
          <a:noFill/>
        </p:spPr>
        <p:txBody>
          <a:bodyPr wrap="square" rtlCol="0">
            <a:spAutoFit/>
          </a:bodyPr>
          <a:lstStyle/>
          <a:p>
            <a:r>
              <a:rPr lang="en-US" dirty="0" smtClean="0"/>
              <a:t>Brody converts to Islam and comes to believe in Abu </a:t>
            </a:r>
            <a:r>
              <a:rPr lang="en-US" dirty="0" err="1" smtClean="0"/>
              <a:t>Nazir’s</a:t>
            </a:r>
            <a:r>
              <a:rPr lang="en-US" dirty="0" smtClean="0"/>
              <a:t> cause. Or does he?</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6532" y="1123495"/>
            <a:ext cx="8702369" cy="5365095"/>
          </a:xfrm>
        </p:spPr>
        <p:txBody>
          <a:bodyPr>
            <a:normAutofit fontScale="92500"/>
          </a:bodyPr>
          <a:lstStyle/>
          <a:p>
            <a:r>
              <a:rPr lang="en-US" i="1" dirty="0" smtClean="0"/>
              <a:t>“Homeland</a:t>
            </a:r>
            <a:r>
              <a:rPr lang="en-US" dirty="0" smtClean="0"/>
              <a:t> is, I think, doing something new: While anti-hero shows often end up as sly critiques of masculinity (think Tony Soprano), </a:t>
            </a:r>
            <a:r>
              <a:rPr lang="en-US" i="1" dirty="0" smtClean="0"/>
              <a:t>Homeland</a:t>
            </a:r>
            <a:r>
              <a:rPr lang="en-US" dirty="0" smtClean="0"/>
              <a:t> actually offers a defense of Carrie's emotionalism, turning it into a superpower rather than a feminine weakness.”</a:t>
            </a:r>
          </a:p>
          <a:p>
            <a:r>
              <a:rPr lang="en-US" dirty="0" smtClean="0">
                <a:solidFill>
                  <a:schemeClr val="tx1"/>
                </a:solidFill>
              </a:rPr>
              <a:t>Alyssa Rosenberg, “In Praise of Carrie Mathison’s Feminine Instincts,” </a:t>
            </a:r>
            <a:r>
              <a:rPr lang="en-US" i="1" dirty="0" smtClean="0">
                <a:solidFill>
                  <a:schemeClr val="tx1"/>
                </a:solidFill>
              </a:rPr>
              <a:t>Slate</a:t>
            </a:r>
            <a:r>
              <a:rPr lang="en-US" dirty="0" smtClean="0">
                <a:solidFill>
                  <a:schemeClr val="tx1"/>
                </a:solidFill>
              </a:rPr>
              <a:t>, 2012</a:t>
            </a:r>
          </a:p>
          <a:p>
            <a:r>
              <a:rPr lang="en-US" dirty="0" smtClean="0">
                <a:solidFill>
                  <a:schemeClr val="tx1"/>
                </a:solidFill>
              </a:rPr>
              <a:t>Carrie “embodies the ugliest stereotypes about women in the workplace: that they're hysterical, brittle, rude, entitled, inefficient, and governed by emotions rather than logic. Instead of earning her promotions, Carrie either fails her way up the CIA ladder (after practically everyone else is killed by the Langley car bomb) or threatens people into giving her what she wants.”</a:t>
            </a:r>
          </a:p>
          <a:p>
            <a:r>
              <a:rPr lang="en-US" dirty="0" smtClean="0">
                <a:solidFill>
                  <a:schemeClr val="tx1"/>
                </a:solidFill>
              </a:rPr>
              <a:t>Sophie Gilbert, “The Case Against Carrie, </a:t>
            </a:r>
            <a:r>
              <a:rPr lang="en-US" i="1" dirty="0" smtClean="0">
                <a:solidFill>
                  <a:schemeClr val="tx1"/>
                </a:solidFill>
              </a:rPr>
              <a:t>The Atlantic</a:t>
            </a:r>
            <a:r>
              <a:rPr lang="en-US" dirty="0" smtClean="0">
                <a:solidFill>
                  <a:schemeClr val="tx1"/>
                </a:solidFill>
              </a:rPr>
              <a:t>, 2014</a:t>
            </a:r>
            <a:endParaRPr lang="en-US" dirty="0">
              <a:solidFill>
                <a:schemeClr val="tx1"/>
              </a:solidFill>
            </a:endParaRPr>
          </a:p>
        </p:txBody>
      </p:sp>
      <p:sp>
        <p:nvSpPr>
          <p:cNvPr id="4" name="TextBox 3"/>
          <p:cNvSpPr txBox="1"/>
          <p:nvPr/>
        </p:nvSpPr>
        <p:spPr>
          <a:xfrm>
            <a:off x="2140994" y="260521"/>
            <a:ext cx="6349718" cy="523220"/>
          </a:xfrm>
          <a:prstGeom prst="rect">
            <a:avLst/>
          </a:prstGeom>
          <a:noFill/>
        </p:spPr>
        <p:txBody>
          <a:bodyPr wrap="square" rtlCol="0">
            <a:spAutoFit/>
          </a:bodyPr>
          <a:lstStyle/>
          <a:p>
            <a:r>
              <a:rPr lang="en-US" sz="2800" dirty="0" smtClean="0">
                <a:solidFill>
                  <a:srgbClr val="FF0000"/>
                </a:solidFill>
              </a:rPr>
              <a:t>Debating Carrie Mathison</a:t>
            </a:r>
            <a:endParaRPr lang="en-US" sz="2800" dirty="0">
              <a:solidFill>
                <a:srgbClr val="FF0000"/>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67236"/>
            <a:ext cx="7770813" cy="1028384"/>
          </a:xfrm>
        </p:spPr>
        <p:txBody>
          <a:bodyPr/>
          <a:lstStyle/>
          <a:p>
            <a:r>
              <a:rPr lang="en-US" sz="2800" dirty="0" smtClean="0">
                <a:solidFill>
                  <a:srgbClr val="FF0000"/>
                </a:solidFill>
              </a:rPr>
              <a:t>Why Bi-Polar?</a:t>
            </a:r>
            <a:endParaRPr lang="en-US" sz="2800" dirty="0">
              <a:solidFill>
                <a:srgbClr val="FF0000"/>
              </a:solidFill>
            </a:endParaRPr>
          </a:p>
        </p:txBody>
      </p:sp>
      <p:sp>
        <p:nvSpPr>
          <p:cNvPr id="3" name="Content Placeholder 2"/>
          <p:cNvSpPr>
            <a:spLocks noGrp="1"/>
          </p:cNvSpPr>
          <p:nvPr>
            <p:ph idx="1"/>
          </p:nvPr>
        </p:nvSpPr>
        <p:spPr>
          <a:xfrm>
            <a:off x="685800" y="1095621"/>
            <a:ext cx="7770813" cy="4771780"/>
          </a:xfrm>
        </p:spPr>
        <p:txBody>
          <a:bodyPr/>
          <a:lstStyle/>
          <a:p>
            <a:r>
              <a:rPr lang="en-US" dirty="0" smtClean="0"/>
              <a:t>In </a:t>
            </a:r>
            <a:r>
              <a:rPr lang="en-US" i="1" dirty="0" smtClean="0"/>
              <a:t>Homeland</a:t>
            </a:r>
            <a:r>
              <a:rPr lang="en-US" dirty="0" smtClean="0"/>
              <a:t>, the Raymond Shaw Ben Marco duo become the Carrie/Nicholas duo.</a:t>
            </a:r>
          </a:p>
          <a:p>
            <a:r>
              <a:rPr lang="en-US" dirty="0" smtClean="0"/>
              <a:t>In what way does Carrie’s mental disorder extend Ben Marco’s</a:t>
            </a:r>
            <a:r>
              <a:rPr lang="en-US" dirty="0" smtClean="0"/>
              <a:t> dual role as his own agent and </a:t>
            </a:r>
            <a:r>
              <a:rPr lang="en-US" dirty="0" smtClean="0"/>
              <a:t>a foreign agent</a:t>
            </a:r>
            <a:r>
              <a:rPr lang="en-US" dirty="0" smtClean="0"/>
              <a:t>? </a:t>
            </a:r>
            <a:r>
              <a:rPr lang="en-US" dirty="0" smtClean="0"/>
              <a:t>If that disorder is a metaphor, what is a metaphor for?</a:t>
            </a:r>
            <a:endParaRPr lang="en-US" dirty="0"/>
          </a:p>
        </p:txBody>
      </p:sp>
      <p:pic>
        <p:nvPicPr>
          <p:cNvPr id="4" name="Picture 3"/>
          <p:cNvPicPr>
            <a:picLocks noChangeAspect="1"/>
          </p:cNvPicPr>
          <p:nvPr/>
        </p:nvPicPr>
        <p:blipFill>
          <a:blip r:embed="rId2"/>
          <a:stretch>
            <a:fillRect/>
          </a:stretch>
        </p:blipFill>
        <p:spPr>
          <a:xfrm>
            <a:off x="1776301" y="3494682"/>
            <a:ext cx="5520238" cy="2043331"/>
          </a:xfrm>
          <a:prstGeom prst="rect">
            <a:avLst/>
          </a:prstGeom>
        </p:spPr>
      </p:pic>
      <p:sp>
        <p:nvSpPr>
          <p:cNvPr id="5" name="TextBox 4"/>
          <p:cNvSpPr txBox="1"/>
          <p:nvPr/>
        </p:nvSpPr>
        <p:spPr>
          <a:xfrm>
            <a:off x="569846" y="5867401"/>
            <a:ext cx="8018554" cy="369332"/>
          </a:xfrm>
          <a:prstGeom prst="rect">
            <a:avLst/>
          </a:prstGeom>
          <a:noFill/>
        </p:spPr>
        <p:txBody>
          <a:bodyPr wrap="square" rtlCol="0">
            <a:spAutoFit/>
          </a:bodyPr>
          <a:lstStyle/>
          <a:p>
            <a:r>
              <a:rPr lang="en-US" dirty="0" smtClean="0">
                <a:solidFill>
                  <a:srgbClr val="FF0000"/>
                </a:solidFill>
              </a:rPr>
              <a:t>Doubled Double Agents: In what way is Tom Walker Nicholas Brody’s Double?</a:t>
            </a:r>
            <a:endParaRPr lang="en-US" dirty="0">
              <a:solidFill>
                <a:srgbClr val="FF0000"/>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solidFill>
                  <a:srgbClr val="FF0000"/>
                </a:solidFill>
              </a:rPr>
              <a:t>Carrie’s “Paranoid Style” (Double Vision)</a:t>
            </a:r>
            <a:endParaRPr lang="en-US" sz="3600" dirty="0">
              <a:solidFill>
                <a:srgbClr val="FF0000"/>
              </a:solidFill>
            </a:endParaRPr>
          </a:p>
        </p:txBody>
      </p:sp>
      <p:sp>
        <p:nvSpPr>
          <p:cNvPr id="3" name="Content Placeholder 2"/>
          <p:cNvSpPr>
            <a:spLocks noGrp="1"/>
          </p:cNvSpPr>
          <p:nvPr>
            <p:ph idx="1"/>
          </p:nvPr>
        </p:nvSpPr>
        <p:spPr>
          <a:xfrm>
            <a:off x="685800" y="1896914"/>
            <a:ext cx="7878177" cy="1816663"/>
          </a:xfrm>
        </p:spPr>
        <p:txBody>
          <a:bodyPr>
            <a:normAutofit/>
          </a:bodyPr>
          <a:lstStyle/>
          <a:p>
            <a:r>
              <a:rPr lang="en-US" dirty="0" smtClean="0"/>
              <a:t>While manic, Carrie sees connections that she cannot normally see, and that others cannot see. Her mania gives her the ability to picture and visualize conspiracy. </a:t>
            </a:r>
            <a:endParaRPr lang="en-US" dirty="0"/>
          </a:p>
        </p:txBody>
      </p:sp>
      <p:pic>
        <p:nvPicPr>
          <p:cNvPr id="4" name="Picture 3"/>
          <p:cNvPicPr>
            <a:picLocks noChangeAspect="1"/>
          </p:cNvPicPr>
          <p:nvPr/>
        </p:nvPicPr>
        <p:blipFill>
          <a:blip r:embed="rId2"/>
          <a:stretch>
            <a:fillRect/>
          </a:stretch>
        </p:blipFill>
        <p:spPr>
          <a:xfrm>
            <a:off x="2523605" y="3543348"/>
            <a:ext cx="4656459" cy="2782037"/>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67236"/>
            <a:ext cx="3995081" cy="1371600"/>
          </a:xfrm>
        </p:spPr>
        <p:txBody>
          <a:bodyPr/>
          <a:lstStyle/>
          <a:p>
            <a:r>
              <a:rPr lang="en-US" sz="3600" dirty="0" smtClean="0">
                <a:solidFill>
                  <a:srgbClr val="FF0000"/>
                </a:solidFill>
              </a:rPr>
              <a:t>The Opening Credits</a:t>
            </a:r>
            <a:endParaRPr lang="en-US" sz="3600" dirty="0">
              <a:solidFill>
                <a:srgbClr val="FF0000"/>
              </a:solidFill>
            </a:endParaRPr>
          </a:p>
        </p:txBody>
      </p:sp>
      <p:sp>
        <p:nvSpPr>
          <p:cNvPr id="3" name="Content Placeholder 2"/>
          <p:cNvSpPr>
            <a:spLocks noGrp="1"/>
          </p:cNvSpPr>
          <p:nvPr>
            <p:ph idx="1"/>
          </p:nvPr>
        </p:nvSpPr>
        <p:spPr>
          <a:xfrm>
            <a:off x="162813" y="2209800"/>
            <a:ext cx="8759353" cy="4278790"/>
          </a:xfrm>
        </p:spPr>
        <p:txBody>
          <a:bodyPr>
            <a:normAutofit fontScale="85000" lnSpcReduction="10000"/>
          </a:bodyPr>
          <a:lstStyle/>
          <a:p>
            <a:r>
              <a:rPr lang="en-US" dirty="0" smtClean="0"/>
              <a:t>“The most evident feature of the sequence is its discontinuity and lack of consistent narrative unfolding. Not only is it difficult to assign coherence to it, when they attain narrative continuity (because of an internal recurrence of subject and motif), some shots literally jump before the eye, while others fade in a blur of aberrant </a:t>
            </a:r>
            <a:r>
              <a:rPr lang="en-US" dirty="0" err="1" smtClean="0"/>
              <a:t>chromaticism</a:t>
            </a:r>
            <a:r>
              <a:rPr lang="en-US" dirty="0" smtClean="0"/>
              <a:t>, or are superimposed to other ones. This editing choice </a:t>
            </a:r>
            <a:r>
              <a:rPr lang="en-US" dirty="0" smtClean="0">
                <a:solidFill>
                  <a:srgbClr val="FF0000"/>
                </a:solidFill>
              </a:rPr>
              <a:t>draws attention to the precarious status that, in the series, images and sounds have as objects of knowledge: the </a:t>
            </a:r>
            <a:r>
              <a:rPr lang="en-US" dirty="0" err="1" smtClean="0">
                <a:solidFill>
                  <a:srgbClr val="FF0000"/>
                </a:solidFill>
              </a:rPr>
              <a:t>spectatorial</a:t>
            </a:r>
            <a:r>
              <a:rPr lang="en-US" dirty="0" smtClean="0">
                <a:solidFill>
                  <a:srgbClr val="FF0000"/>
                </a:solidFill>
              </a:rPr>
              <a:t> mastery of the object of vision is bracketed by an overabundance of sensorial stimuli</a:t>
            </a:r>
            <a:r>
              <a:rPr lang="en-US" dirty="0" smtClean="0"/>
              <a:t>, like the insistent superimposition of </a:t>
            </a:r>
            <a:r>
              <a:rPr lang="en-US" dirty="0" err="1" smtClean="0"/>
              <a:t>diegetic</a:t>
            </a:r>
            <a:r>
              <a:rPr lang="en-US" dirty="0" smtClean="0"/>
              <a:t> sounds (sirens, fragments of presidential addresses on terrorism, helicopters and voices speaking in muffled Arabic) on a piercing jazz soundtrack.”</a:t>
            </a:r>
          </a:p>
          <a:p>
            <a:r>
              <a:rPr lang="en-US" dirty="0" err="1" smtClean="0"/>
              <a:t>Enrica</a:t>
            </a:r>
            <a:r>
              <a:rPr lang="en-US" dirty="0" smtClean="0"/>
              <a:t> </a:t>
            </a:r>
            <a:r>
              <a:rPr lang="en-US" dirty="0" err="1" smtClean="0"/>
              <a:t>Picarelli</a:t>
            </a:r>
            <a:r>
              <a:rPr lang="en-US" dirty="0" smtClean="0"/>
              <a:t>, “Aspirational </a:t>
            </a:r>
            <a:r>
              <a:rPr lang="en-US" dirty="0" err="1" smtClean="0"/>
              <a:t>Paratexts</a:t>
            </a:r>
            <a:r>
              <a:rPr lang="en-US" dirty="0" smtClean="0"/>
              <a:t>: the Case of ‘Quality Openers’ in TV Promotion,” </a:t>
            </a:r>
            <a:r>
              <a:rPr lang="en-US" i="1" dirty="0" smtClean="0"/>
              <a:t>Frames Cinema Journal</a:t>
            </a:r>
            <a:endParaRPr lang="en-US" i="1" dirty="0"/>
          </a:p>
        </p:txBody>
      </p:sp>
      <p:pic>
        <p:nvPicPr>
          <p:cNvPr id="4" name="Picture 3"/>
          <p:cNvPicPr>
            <a:picLocks noChangeAspect="1"/>
          </p:cNvPicPr>
          <p:nvPr/>
        </p:nvPicPr>
        <p:blipFill>
          <a:blip r:embed="rId2"/>
          <a:stretch>
            <a:fillRect/>
          </a:stretch>
        </p:blipFill>
        <p:spPr>
          <a:xfrm>
            <a:off x="4680881" y="67236"/>
            <a:ext cx="3698660" cy="2043458"/>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618690" y="219814"/>
            <a:ext cx="7436097" cy="1131636"/>
          </a:xfrm>
        </p:spPr>
        <p:txBody>
          <a:bodyPr/>
          <a:lstStyle/>
          <a:p>
            <a:r>
              <a:rPr lang="en-US" sz="3600" dirty="0" smtClean="0">
                <a:solidFill>
                  <a:srgbClr val="FF0000"/>
                </a:solidFill>
              </a:rPr>
              <a:t>Back to the Unconscious</a:t>
            </a:r>
            <a:endParaRPr lang="en-US" sz="3600" dirty="0">
              <a:solidFill>
                <a:srgbClr val="FF0000"/>
              </a:solidFill>
            </a:endParaRPr>
          </a:p>
        </p:txBody>
      </p:sp>
      <p:sp>
        <p:nvSpPr>
          <p:cNvPr id="3" name="Content Placeholder 2"/>
          <p:cNvSpPr>
            <a:spLocks noGrp="1"/>
          </p:cNvSpPr>
          <p:nvPr>
            <p:ph idx="1"/>
          </p:nvPr>
        </p:nvSpPr>
        <p:spPr>
          <a:xfrm>
            <a:off x="498474" y="1351450"/>
            <a:ext cx="7556313" cy="4774713"/>
          </a:xfrm>
        </p:spPr>
        <p:txBody>
          <a:bodyPr/>
          <a:lstStyle/>
          <a:p>
            <a:r>
              <a:rPr lang="en-US" dirty="0" smtClean="0"/>
              <a:t>Opening: </a:t>
            </a:r>
            <a:r>
              <a:rPr lang="en-US" dirty="0" smtClean="0">
                <a:hlinkClick r:id="rId2"/>
              </a:rPr>
              <a:t>http://videos.nymag.com/video/Opening-Credits-Homeland#c=GPW04R137JDPW6CY&amp;t=Opening%20Credits:%20%27Homeland%27</a:t>
            </a:r>
            <a:endParaRPr lang="en-US" dirty="0" smtClean="0"/>
          </a:p>
          <a:p>
            <a:endParaRPr lang="en-US" dirty="0" smtClean="0"/>
          </a:p>
        </p:txBody>
      </p:sp>
      <p:pic>
        <p:nvPicPr>
          <p:cNvPr id="4" name="Picture 3"/>
          <p:cNvPicPr>
            <a:picLocks noChangeAspect="1"/>
          </p:cNvPicPr>
          <p:nvPr/>
        </p:nvPicPr>
        <p:blipFill>
          <a:blip r:embed="rId3"/>
          <a:stretch>
            <a:fillRect/>
          </a:stretch>
        </p:blipFill>
        <p:spPr>
          <a:xfrm>
            <a:off x="2195978" y="3105821"/>
            <a:ext cx="4308412" cy="2678409"/>
          </a:xfrm>
          <a:prstGeom prst="rect">
            <a:avLst/>
          </a:prstGeom>
        </p:spPr>
      </p:pic>
      <p:sp>
        <p:nvSpPr>
          <p:cNvPr id="5" name="TextBox 4"/>
          <p:cNvSpPr txBox="1"/>
          <p:nvPr/>
        </p:nvSpPr>
        <p:spPr>
          <a:xfrm>
            <a:off x="1294365" y="6008255"/>
            <a:ext cx="6760422" cy="461665"/>
          </a:xfrm>
          <a:prstGeom prst="rect">
            <a:avLst/>
          </a:prstGeom>
          <a:noFill/>
        </p:spPr>
        <p:txBody>
          <a:bodyPr wrap="square" rtlCol="0">
            <a:spAutoFit/>
          </a:bodyPr>
          <a:lstStyle/>
          <a:p>
            <a:r>
              <a:rPr lang="en-US" sz="2400" dirty="0" smtClean="0"/>
              <a:t>What logic organizes this </a:t>
            </a:r>
            <a:r>
              <a:rPr lang="en-US" sz="2400" dirty="0" smtClean="0">
                <a:solidFill>
                  <a:srgbClr val="FF0000"/>
                </a:solidFill>
              </a:rPr>
              <a:t>montage</a:t>
            </a:r>
            <a:r>
              <a:rPr lang="en-US" sz="2400" dirty="0" smtClean="0"/>
              <a:t>?</a:t>
            </a:r>
            <a:endParaRPr lang="en-US" sz="2400" dirty="0"/>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851112"/>
            <a:ext cx="7770813" cy="1290041"/>
          </a:xfrm>
        </p:spPr>
        <p:txBody>
          <a:bodyPr/>
          <a:lstStyle/>
          <a:p>
            <a:pPr>
              <a:defRPr/>
            </a:pPr>
            <a:r>
              <a:rPr lang="en-US" dirty="0" smtClean="0"/>
              <a:t>Recall Prof. Lazo:</a:t>
            </a:r>
            <a:endParaRPr lang="en-US" dirty="0"/>
          </a:p>
        </p:txBody>
      </p:sp>
      <p:sp>
        <p:nvSpPr>
          <p:cNvPr id="33795" name="TextBox 3"/>
          <p:cNvSpPr txBox="1">
            <a:spLocks noChangeArrowheads="1"/>
          </p:cNvSpPr>
          <p:nvPr/>
        </p:nvSpPr>
        <p:spPr bwMode="auto">
          <a:xfrm>
            <a:off x="901699" y="2789029"/>
            <a:ext cx="7434339" cy="2677656"/>
          </a:xfrm>
          <a:prstGeom prst="rect">
            <a:avLst/>
          </a:prstGeom>
          <a:noFill/>
          <a:ln w="9525">
            <a:noFill/>
            <a:miter lim="800000"/>
            <a:headEnd/>
            <a:tailEnd/>
          </a:ln>
        </p:spPr>
        <p:txBody>
          <a:bodyPr wrap="square">
            <a:prstTxWarp prst="textNoShape">
              <a:avLst/>
            </a:prstTxWarp>
            <a:spAutoFit/>
          </a:bodyPr>
          <a:lstStyle/>
          <a:p>
            <a:r>
              <a:rPr lang="en-US" sz="2800" dirty="0" smtClean="0"/>
              <a:t>“How </a:t>
            </a:r>
            <a:r>
              <a:rPr lang="en-US" sz="2800" dirty="0"/>
              <a:t>do the types of perspectives that Said associates with Orientalism become intertwined with US racial visions and racism, particularly in the wake of 9/11 and the Bush Administration’s arguments about terrorism</a:t>
            </a:r>
            <a:r>
              <a:rPr lang="en-US" sz="2800" dirty="0" smtClean="0"/>
              <a:t>?”</a:t>
            </a:r>
            <a:endParaRPr lang="en-US" sz="2800" dirty="0" smtClean="0"/>
          </a:p>
          <a:p>
            <a:endParaRPr lang="en-US" sz="2800" dirty="0" smtClean="0"/>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98475" y="232343"/>
            <a:ext cx="5680288" cy="1078401"/>
          </a:xfrm>
        </p:spPr>
        <p:txBody>
          <a:bodyPr/>
          <a:lstStyle/>
          <a:p>
            <a:r>
              <a:rPr lang="en-US" sz="3200" dirty="0" smtClean="0">
                <a:solidFill>
                  <a:srgbClr val="FF0000"/>
                </a:solidFill>
              </a:rPr>
              <a:t>What role do African Americans (and jazz) play in </a:t>
            </a:r>
            <a:r>
              <a:rPr lang="en-US" sz="3200" i="1" dirty="0" smtClean="0">
                <a:solidFill>
                  <a:srgbClr val="FF0000"/>
                </a:solidFill>
              </a:rPr>
              <a:t>The Manchurian Candidate</a:t>
            </a:r>
            <a:r>
              <a:rPr lang="en-US" sz="3200" dirty="0" smtClean="0">
                <a:solidFill>
                  <a:srgbClr val="FF0000"/>
                </a:solidFill>
              </a:rPr>
              <a:t>?</a:t>
            </a:r>
            <a:endParaRPr lang="en-US" sz="3200" dirty="0">
              <a:solidFill>
                <a:srgbClr val="FF0000"/>
              </a:solidFill>
            </a:endParaRPr>
          </a:p>
        </p:txBody>
      </p:sp>
      <p:pic>
        <p:nvPicPr>
          <p:cNvPr id="4" name="Picture 3"/>
          <p:cNvPicPr>
            <a:picLocks noChangeAspect="1"/>
          </p:cNvPicPr>
          <p:nvPr/>
        </p:nvPicPr>
        <p:blipFill>
          <a:blip r:embed="rId2"/>
          <a:stretch>
            <a:fillRect/>
          </a:stretch>
        </p:blipFill>
        <p:spPr>
          <a:xfrm>
            <a:off x="6300875" y="232343"/>
            <a:ext cx="2347986" cy="1201016"/>
          </a:xfrm>
          <a:prstGeom prst="rect">
            <a:avLst/>
          </a:prstGeom>
        </p:spPr>
      </p:pic>
      <p:pic>
        <p:nvPicPr>
          <p:cNvPr id="5" name="Picture 4"/>
          <p:cNvPicPr>
            <a:picLocks noChangeAspect="1"/>
          </p:cNvPicPr>
          <p:nvPr/>
        </p:nvPicPr>
        <p:blipFill>
          <a:blip r:embed="rId3"/>
          <a:stretch>
            <a:fillRect/>
          </a:stretch>
        </p:blipFill>
        <p:spPr>
          <a:xfrm>
            <a:off x="6642782" y="3321991"/>
            <a:ext cx="2254964" cy="3081783"/>
          </a:xfrm>
          <a:prstGeom prst="rect">
            <a:avLst/>
          </a:prstGeom>
        </p:spPr>
      </p:pic>
      <p:sp>
        <p:nvSpPr>
          <p:cNvPr id="6" name="TextBox 5"/>
          <p:cNvSpPr txBox="1"/>
          <p:nvPr/>
        </p:nvSpPr>
        <p:spPr>
          <a:xfrm>
            <a:off x="227938" y="1750371"/>
            <a:ext cx="8669807" cy="1169551"/>
          </a:xfrm>
          <a:prstGeom prst="rect">
            <a:avLst/>
          </a:prstGeom>
          <a:noFill/>
        </p:spPr>
        <p:txBody>
          <a:bodyPr wrap="square" rtlCol="0">
            <a:spAutoFit/>
          </a:bodyPr>
          <a:lstStyle/>
          <a:p>
            <a:r>
              <a:rPr lang="en-US" sz="1400" dirty="0" smtClean="0">
                <a:solidFill>
                  <a:schemeClr val="tx2"/>
                </a:solidFill>
              </a:rPr>
              <a:t>“In scoring the adaptation of Richard Condon's political psychodrama, David </a:t>
            </a:r>
            <a:r>
              <a:rPr lang="en-US" sz="1400" dirty="0" err="1" smtClean="0">
                <a:solidFill>
                  <a:schemeClr val="tx2"/>
                </a:solidFill>
              </a:rPr>
              <a:t>Amram</a:t>
            </a:r>
            <a:r>
              <a:rPr lang="en-US" sz="1400" dirty="0" smtClean="0">
                <a:solidFill>
                  <a:schemeClr val="tx2"/>
                </a:solidFill>
              </a:rPr>
              <a:t> used a broad stylistic compass. For "Unrequited Love," </a:t>
            </a:r>
            <a:r>
              <a:rPr lang="en-US" sz="1400" dirty="0" err="1" smtClean="0">
                <a:solidFill>
                  <a:schemeClr val="tx2"/>
                </a:solidFill>
              </a:rPr>
              <a:t>Coplandesque</a:t>
            </a:r>
            <a:r>
              <a:rPr lang="en-US" sz="1400" dirty="0" smtClean="0">
                <a:solidFill>
                  <a:schemeClr val="tx2"/>
                </a:solidFill>
              </a:rPr>
              <a:t> strings, a moody sax, an ominous bass clarinet and unsettling bongos underpin the doomed romance between Laurence Harvey and Leslie Parish. In "Slightly Manchurian Blues," Harold Land sails through an aptly augmented blues, while in "Cantina Latina, Korea, 1952," </a:t>
            </a:r>
            <a:r>
              <a:rPr lang="en-US" sz="1400" dirty="0" err="1" smtClean="0">
                <a:solidFill>
                  <a:schemeClr val="tx2"/>
                </a:solidFill>
              </a:rPr>
              <a:t>Amram's</a:t>
            </a:r>
            <a:r>
              <a:rPr lang="en-US" sz="1400" dirty="0" smtClean="0">
                <a:solidFill>
                  <a:schemeClr val="tx2"/>
                </a:solidFill>
              </a:rPr>
              <a:t> haunting French horn leads to a tumultuous jam.” (Chuck Berg, </a:t>
            </a:r>
            <a:r>
              <a:rPr lang="en-US" sz="1400" i="1" dirty="0" smtClean="0">
                <a:solidFill>
                  <a:schemeClr val="tx2"/>
                </a:solidFill>
              </a:rPr>
              <a:t>Jazz Times</a:t>
            </a:r>
            <a:r>
              <a:rPr lang="en-US" sz="1400" dirty="0" smtClean="0">
                <a:solidFill>
                  <a:schemeClr val="tx2"/>
                </a:solidFill>
              </a:rPr>
              <a:t>)</a:t>
            </a:r>
            <a:endParaRPr lang="en-US" sz="1400" i="1" dirty="0">
              <a:solidFill>
                <a:schemeClr val="tx2"/>
              </a:solidFill>
            </a:endParaRPr>
          </a:p>
        </p:txBody>
      </p:sp>
      <p:sp>
        <p:nvSpPr>
          <p:cNvPr id="7" name="TextBox 6"/>
          <p:cNvSpPr txBox="1"/>
          <p:nvPr/>
        </p:nvSpPr>
        <p:spPr>
          <a:xfrm>
            <a:off x="105830" y="3321991"/>
            <a:ext cx="6536952" cy="2862323"/>
          </a:xfrm>
          <a:prstGeom prst="rect">
            <a:avLst/>
          </a:prstGeom>
          <a:noFill/>
        </p:spPr>
        <p:txBody>
          <a:bodyPr wrap="square" rtlCol="0">
            <a:spAutoFit/>
          </a:bodyPr>
          <a:lstStyle/>
          <a:p>
            <a:r>
              <a:rPr lang="en-US" dirty="0" smtClean="0"/>
              <a:t>“What can we get away with? That’s what’s happening with the casting of a black actor, Joe Adams, to play the Army psychiatrist . . . . </a:t>
            </a:r>
            <a:r>
              <a:rPr lang="en-US" dirty="0" smtClean="0">
                <a:solidFill>
                  <a:srgbClr val="FF0000"/>
                </a:solidFill>
              </a:rPr>
              <a:t>Here we are, in 1962, and a black man is playing a professional, a thinker, and it’s not commented on, it’s not an issue</a:t>
            </a:r>
            <a:r>
              <a:rPr lang="en-US" dirty="0" smtClean="0"/>
              <a:t>, but it’s still a shock. The man is just doing his job, and no one pays it any mind. How many other American movies use a black actor to play what audiences expect to be a white character without even bothering to point it out, to pat themselves on the back, to congratulate themselves?” (Greil Marcus, </a:t>
            </a:r>
            <a:r>
              <a:rPr lang="en-US" i="1" dirty="0" smtClean="0"/>
              <a:t>The Manchurian Candidate</a:t>
            </a:r>
            <a:r>
              <a:rPr lang="en-US" dirty="0" smtClean="0"/>
              <a:t>, 58)</a:t>
            </a:r>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3492345" y="257715"/>
            <a:ext cx="4562442" cy="1878623"/>
          </a:xfrm>
        </p:spPr>
        <p:txBody>
          <a:bodyPr/>
          <a:lstStyle/>
          <a:p>
            <a:r>
              <a:rPr lang="en-US" sz="2800" dirty="0" smtClean="0">
                <a:solidFill>
                  <a:srgbClr val="FF0000"/>
                </a:solidFill>
              </a:rPr>
              <a:t>What role does jazz play in </a:t>
            </a:r>
            <a:r>
              <a:rPr lang="en-US" sz="2800" i="1" dirty="0" smtClean="0">
                <a:solidFill>
                  <a:srgbClr val="FF0000"/>
                </a:solidFill>
              </a:rPr>
              <a:t>Homeland</a:t>
            </a:r>
            <a:r>
              <a:rPr lang="en-US" sz="2800" dirty="0" smtClean="0">
                <a:solidFill>
                  <a:srgbClr val="FF0000"/>
                </a:solidFill>
              </a:rPr>
              <a:t>?</a:t>
            </a:r>
            <a:endParaRPr lang="en-US" sz="2800" dirty="0"/>
          </a:p>
        </p:txBody>
      </p:sp>
      <p:sp>
        <p:nvSpPr>
          <p:cNvPr id="7" name="Rectangle 6"/>
          <p:cNvSpPr/>
          <p:nvPr/>
        </p:nvSpPr>
        <p:spPr>
          <a:xfrm>
            <a:off x="3386516" y="2136339"/>
            <a:ext cx="5193744" cy="4247317"/>
          </a:xfrm>
          <a:prstGeom prst="rect">
            <a:avLst/>
          </a:prstGeom>
        </p:spPr>
        <p:txBody>
          <a:bodyPr wrap="square">
            <a:spAutoFit/>
          </a:bodyPr>
          <a:lstStyle/>
          <a:p>
            <a:r>
              <a:rPr lang="en-US" dirty="0" smtClean="0"/>
              <a:t>Carrie listens “to a version of </a:t>
            </a:r>
            <a:r>
              <a:rPr lang="en-US" dirty="0" err="1" smtClean="0"/>
              <a:t>Thelonious</a:t>
            </a:r>
            <a:r>
              <a:rPr lang="en-US" dirty="0" smtClean="0"/>
              <a:t> Monk's standard ‘Straight, No Chaser,’ while driving to a meeting at CIA headquarters in Washington. Monk was hospitalized at various points in his career due to an unspecified mental illness and there has been some debate about whether he could have had a schizophrenic or bipolar disorder. (In fact, jazz and schizophrenia have long been linked. It is argued that New Orleans </a:t>
            </a:r>
            <a:r>
              <a:rPr lang="en-US" dirty="0" err="1" smtClean="0"/>
              <a:t>cornetist</a:t>
            </a:r>
            <a:r>
              <a:rPr lang="en-US" dirty="0" smtClean="0"/>
              <a:t> Buddy Bolden, the ‘inventor of jazz,’ improvised the music he played as his schizophrenia did not allow him to read music, evolving ragtime into a more free form of music in the process.)”</a:t>
            </a:r>
          </a:p>
          <a:p>
            <a:r>
              <a:rPr lang="en-US" dirty="0" smtClean="0"/>
              <a:t>			</a:t>
            </a:r>
            <a:r>
              <a:rPr lang="en-US" i="1" dirty="0" smtClean="0"/>
              <a:t>The Guardian</a:t>
            </a:r>
            <a:r>
              <a:rPr lang="en-US" dirty="0" smtClean="0"/>
              <a:t>, 4/26/12</a:t>
            </a:r>
            <a:endParaRPr lang="en-US" dirty="0"/>
          </a:p>
        </p:txBody>
      </p:sp>
      <p:pic>
        <p:nvPicPr>
          <p:cNvPr id="8" name="Picture 7"/>
          <p:cNvPicPr>
            <a:picLocks noChangeAspect="1"/>
          </p:cNvPicPr>
          <p:nvPr/>
        </p:nvPicPr>
        <p:blipFill>
          <a:blip r:embed="rId2"/>
          <a:stretch>
            <a:fillRect/>
          </a:stretch>
        </p:blipFill>
        <p:spPr>
          <a:xfrm>
            <a:off x="321439" y="2930855"/>
            <a:ext cx="2648301" cy="3257411"/>
          </a:xfrm>
          <a:prstGeom prst="rect">
            <a:avLst/>
          </a:prstGeom>
        </p:spPr>
      </p:pic>
      <p:sp>
        <p:nvSpPr>
          <p:cNvPr id="9" name="TextBox 8"/>
          <p:cNvSpPr txBox="1"/>
          <p:nvPr/>
        </p:nvSpPr>
        <p:spPr>
          <a:xfrm>
            <a:off x="602324" y="6383656"/>
            <a:ext cx="2784192" cy="369332"/>
          </a:xfrm>
          <a:prstGeom prst="rect">
            <a:avLst/>
          </a:prstGeom>
          <a:noFill/>
        </p:spPr>
        <p:txBody>
          <a:bodyPr wrap="square" rtlCol="0">
            <a:spAutoFit/>
          </a:bodyPr>
          <a:lstStyle/>
          <a:p>
            <a:r>
              <a:rPr lang="en-US" dirty="0" err="1" smtClean="0"/>
              <a:t>Thelonious</a:t>
            </a:r>
            <a:r>
              <a:rPr lang="en-US" dirty="0" smtClean="0"/>
              <a:t> Monk</a:t>
            </a:r>
            <a:endParaRPr lang="en-US" dirty="0"/>
          </a:p>
        </p:txBody>
      </p:sp>
      <p:pic>
        <p:nvPicPr>
          <p:cNvPr id="10" name="Picture 9"/>
          <p:cNvPicPr>
            <a:picLocks noChangeAspect="1"/>
          </p:cNvPicPr>
          <p:nvPr/>
        </p:nvPicPr>
        <p:blipFill>
          <a:blip r:embed="rId3"/>
          <a:stretch>
            <a:fillRect/>
          </a:stretch>
        </p:blipFill>
        <p:spPr>
          <a:xfrm>
            <a:off x="321439" y="257714"/>
            <a:ext cx="2648301" cy="2383471"/>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5400" dirty="0" smtClean="0">
                <a:solidFill>
                  <a:srgbClr val="FF0000"/>
                </a:solidFill>
              </a:rPr>
              <a:t>Jazz Codes</a:t>
            </a:r>
            <a:endParaRPr lang="en-US" dirty="0"/>
          </a:p>
        </p:txBody>
      </p:sp>
      <p:pic>
        <p:nvPicPr>
          <p:cNvPr id="4" name="Jazz Clip.m4v">
            <a:hlinkClick r:id="" action="ppaction://media"/>
          </p:cNvPr>
          <p:cNvPicPr/>
          <p:nvPr>
            <p:ph idx="1"/>
            <a:videoFile r:link="rId1"/>
          </p:nvPr>
        </p:nvPicPr>
        <p:blipFill>
          <a:blip r:embed="rId3"/>
          <a:stretch>
            <a:fillRect/>
          </a:stretch>
        </p:blipFill>
        <p:spPr>
          <a:xfrm>
            <a:off x="1320006" y="2209800"/>
            <a:ext cx="6502400" cy="3657600"/>
          </a:xfr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p:cTn id="7" fill="hold" display="0">
                  <p:stCondLst>
                    <p:cond delay="indefinite"/>
                  </p:stCondLst>
                  <p:endCondLst>
                    <p:cond evt="onNext" delay="0">
                      <p:tgtEl>
                        <p:sldTgt/>
                      </p:tgtEl>
                    </p:cond>
                    <p:cond evt="onPrev" delay="0">
                      <p:tgtEl>
                        <p:sldTgt/>
                      </p:tgtEl>
                    </p:cond>
                  </p:endCondLst>
                </p:cTn>
                <p:tgtEl>
                  <p:spTgt spid="4"/>
                </p:tgtEl>
              </p:cMediaNode>
            </p:video>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105829" y="1"/>
            <a:ext cx="9150105" cy="667583"/>
          </a:xfrm>
        </p:spPr>
        <p:txBody>
          <a:bodyPr/>
          <a:lstStyle/>
          <a:p>
            <a:r>
              <a:rPr lang="en-US" sz="2800" dirty="0" smtClean="0">
                <a:solidFill>
                  <a:srgbClr val="FF0000"/>
                </a:solidFill>
              </a:rPr>
              <a:t>Does </a:t>
            </a:r>
            <a:r>
              <a:rPr lang="en-US" sz="2800" i="1" dirty="0" smtClean="0">
                <a:solidFill>
                  <a:schemeClr val="tx1"/>
                </a:solidFill>
              </a:rPr>
              <a:t>Homeland </a:t>
            </a:r>
            <a:r>
              <a:rPr lang="en-US" sz="2800" dirty="0" smtClean="0">
                <a:solidFill>
                  <a:srgbClr val="FF0000"/>
                </a:solidFill>
              </a:rPr>
              <a:t>suggest these equations?</a:t>
            </a:r>
            <a:endParaRPr lang="en-US" sz="2800" dirty="0">
              <a:solidFill>
                <a:srgbClr val="FF0000"/>
              </a:solidFill>
            </a:endParaRPr>
          </a:p>
        </p:txBody>
      </p:sp>
      <p:pic>
        <p:nvPicPr>
          <p:cNvPr id="4" name="Picture 3"/>
          <p:cNvPicPr>
            <a:picLocks noChangeAspect="1"/>
          </p:cNvPicPr>
          <p:nvPr/>
        </p:nvPicPr>
        <p:blipFill>
          <a:blip r:embed="rId2"/>
          <a:stretch>
            <a:fillRect/>
          </a:stretch>
        </p:blipFill>
        <p:spPr>
          <a:xfrm>
            <a:off x="1044627" y="4200351"/>
            <a:ext cx="2086769" cy="2352833"/>
          </a:xfrm>
          <a:prstGeom prst="rect">
            <a:avLst/>
          </a:prstGeom>
        </p:spPr>
      </p:pic>
      <p:pic>
        <p:nvPicPr>
          <p:cNvPr id="6" name="Picture 5"/>
          <p:cNvPicPr>
            <a:picLocks noChangeAspect="1"/>
          </p:cNvPicPr>
          <p:nvPr/>
        </p:nvPicPr>
        <p:blipFill>
          <a:blip r:embed="rId3"/>
          <a:stretch>
            <a:fillRect/>
          </a:stretch>
        </p:blipFill>
        <p:spPr>
          <a:xfrm>
            <a:off x="5608918" y="4522916"/>
            <a:ext cx="2816668" cy="2175214"/>
          </a:xfrm>
          <a:prstGeom prst="rect">
            <a:avLst/>
          </a:prstGeom>
        </p:spPr>
      </p:pic>
      <p:sp>
        <p:nvSpPr>
          <p:cNvPr id="9" name="TextBox 8"/>
          <p:cNvSpPr txBox="1"/>
          <p:nvPr/>
        </p:nvSpPr>
        <p:spPr>
          <a:xfrm>
            <a:off x="3280687" y="5055727"/>
            <a:ext cx="2963203" cy="369332"/>
          </a:xfrm>
          <a:prstGeom prst="rect">
            <a:avLst/>
          </a:prstGeom>
          <a:noFill/>
        </p:spPr>
        <p:txBody>
          <a:bodyPr wrap="square" rtlCol="0">
            <a:spAutoFit/>
          </a:bodyPr>
          <a:lstStyle/>
          <a:p>
            <a:r>
              <a:rPr lang="en-US" dirty="0" smtClean="0"/>
              <a:t>David Estes</a:t>
            </a:r>
            <a:endParaRPr lang="en-US" dirty="0"/>
          </a:p>
        </p:txBody>
      </p:sp>
      <p:sp>
        <p:nvSpPr>
          <p:cNvPr id="11" name="TextBox 10"/>
          <p:cNvSpPr txBox="1"/>
          <p:nvPr/>
        </p:nvSpPr>
        <p:spPr>
          <a:xfrm>
            <a:off x="6123968" y="4086013"/>
            <a:ext cx="2098102" cy="369332"/>
          </a:xfrm>
          <a:prstGeom prst="rect">
            <a:avLst/>
          </a:prstGeom>
          <a:noFill/>
        </p:spPr>
        <p:txBody>
          <a:bodyPr wrap="square" rtlCol="0">
            <a:spAutoFit/>
          </a:bodyPr>
          <a:lstStyle/>
          <a:p>
            <a:r>
              <a:rPr lang="en-US" dirty="0" smtClean="0"/>
              <a:t>Tom Walker</a:t>
            </a:r>
            <a:endParaRPr lang="en-US" dirty="0"/>
          </a:p>
        </p:txBody>
      </p:sp>
      <p:sp>
        <p:nvSpPr>
          <p:cNvPr id="12" name="TextBox 11"/>
          <p:cNvSpPr txBox="1"/>
          <p:nvPr/>
        </p:nvSpPr>
        <p:spPr>
          <a:xfrm>
            <a:off x="822207" y="1009516"/>
            <a:ext cx="7232579" cy="2677656"/>
          </a:xfrm>
          <a:prstGeom prst="rect">
            <a:avLst/>
          </a:prstGeom>
          <a:noFill/>
        </p:spPr>
        <p:txBody>
          <a:bodyPr wrap="square" rtlCol="0">
            <a:spAutoFit/>
          </a:bodyPr>
          <a:lstStyle/>
          <a:p>
            <a:r>
              <a:rPr lang="en-US" sz="2800" dirty="0" smtClean="0"/>
              <a:t>Jazz Phrasings = A Terrorist’s code?</a:t>
            </a:r>
          </a:p>
          <a:p>
            <a:endParaRPr lang="en-US" sz="2800" dirty="0" smtClean="0"/>
          </a:p>
          <a:p>
            <a:r>
              <a:rPr lang="en-US" sz="2800" dirty="0" smtClean="0"/>
              <a:t>Appreciating Black culture = Sympathizing with Radical Islam?</a:t>
            </a:r>
          </a:p>
          <a:p>
            <a:endParaRPr lang="en-US" sz="2800" dirty="0" smtClean="0"/>
          </a:p>
          <a:p>
            <a:r>
              <a:rPr lang="en-US" sz="2800" dirty="0" smtClean="0"/>
              <a:t>African Americans  = Jihadists? </a:t>
            </a:r>
            <a:endParaRPr lang="en-US" sz="2800" dirty="0"/>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Final Sequence</a:t>
            </a:r>
            <a:endParaRPr lang="en-US" dirty="0"/>
          </a:p>
        </p:txBody>
      </p:sp>
      <p:pic>
        <p:nvPicPr>
          <p:cNvPr id="4" name="Tom Walker.m4v">
            <a:hlinkClick r:id="" action="ppaction://media"/>
          </p:cNvPr>
          <p:cNvPicPr/>
          <p:nvPr>
            <p:ph idx="1"/>
            <a:videoFile r:link="rId1"/>
          </p:nvPr>
        </p:nvPicPr>
        <p:blipFill>
          <a:blip r:embed="rId3"/>
          <a:stretch>
            <a:fillRect/>
          </a:stretch>
        </p:blipFill>
        <p:spPr>
          <a:xfrm>
            <a:off x="1320006" y="2209800"/>
            <a:ext cx="6502400" cy="3657600"/>
          </a:xfr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p:cTn id="7" fill="hold" display="0">
                  <p:stCondLst>
                    <p:cond delay="indefinite"/>
                  </p:stCondLst>
                  <p:endCondLst>
                    <p:cond evt="onNext" delay="0">
                      <p:tgtEl>
                        <p:sldTgt/>
                      </p:tgtEl>
                    </p:cond>
                    <p:cond evt="onPrev" delay="0">
                      <p:tgtEl>
                        <p:sldTgt/>
                      </p:tgtEl>
                    </p:cond>
                  </p:endCondLst>
                </p:cTn>
                <p:tgtEl>
                  <p:spTgt spid="4"/>
                </p:tgtEl>
              </p:cMediaNode>
            </p:video>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98474" y="2613347"/>
            <a:ext cx="7556313" cy="2205158"/>
          </a:xfrm>
        </p:spPr>
        <p:txBody>
          <a:bodyPr/>
          <a:lstStyle/>
          <a:p>
            <a:pPr algn="l"/>
            <a:r>
              <a:rPr lang="en-US" sz="2800" dirty="0" smtClean="0">
                <a:solidFill>
                  <a:schemeClr val="tx1"/>
                </a:solidFill>
              </a:rPr>
              <a:t>1) Abu </a:t>
            </a:r>
            <a:r>
              <a:rPr lang="en-US" sz="2800" dirty="0" err="1" smtClean="0">
                <a:solidFill>
                  <a:schemeClr val="tx1"/>
                </a:solidFill>
              </a:rPr>
              <a:t>Nazir</a:t>
            </a:r>
            <a:r>
              <a:rPr lang="en-US" sz="2800" dirty="0" smtClean="0">
                <a:solidFill>
                  <a:schemeClr val="tx1"/>
                </a:solidFill>
              </a:rPr>
              <a:t> compels Nick Brody to assault/torture Tom Walker</a:t>
            </a:r>
            <a:br>
              <a:rPr lang="en-US" sz="2800" dirty="0" smtClean="0">
                <a:solidFill>
                  <a:schemeClr val="tx1"/>
                </a:solidFill>
              </a:rPr>
            </a:br>
            <a:r>
              <a:rPr lang="en-US" sz="2800" dirty="0" smtClean="0">
                <a:solidFill>
                  <a:schemeClr val="tx1"/>
                </a:solidFill>
              </a:rPr>
              <a:t/>
            </a:r>
            <a:br>
              <a:rPr lang="en-US" sz="2800" dirty="0" smtClean="0">
                <a:solidFill>
                  <a:schemeClr val="tx1"/>
                </a:solidFill>
              </a:rPr>
            </a:br>
            <a:r>
              <a:rPr lang="en-US" sz="2800" dirty="0" smtClean="0">
                <a:solidFill>
                  <a:schemeClr val="tx1"/>
                </a:solidFill>
              </a:rPr>
              <a:t>2) Brody does so, and releases his rage. What is the ultimate source of that rage?</a:t>
            </a:r>
            <a:br>
              <a:rPr lang="en-US" sz="2800" dirty="0" smtClean="0">
                <a:solidFill>
                  <a:schemeClr val="tx1"/>
                </a:solidFill>
              </a:rPr>
            </a:br>
            <a:r>
              <a:rPr lang="en-US" sz="2800" dirty="0" smtClean="0">
                <a:solidFill>
                  <a:schemeClr val="tx1"/>
                </a:solidFill>
              </a:rPr>
              <a:t/>
            </a:r>
            <a:br>
              <a:rPr lang="en-US" sz="2800" dirty="0" smtClean="0">
                <a:solidFill>
                  <a:schemeClr val="tx1"/>
                </a:solidFill>
              </a:rPr>
            </a:br>
            <a:r>
              <a:rPr lang="en-US" sz="2800" dirty="0" smtClean="0">
                <a:solidFill>
                  <a:schemeClr val="tx1"/>
                </a:solidFill>
              </a:rPr>
              <a:t>3) </a:t>
            </a:r>
            <a:r>
              <a:rPr lang="en-US" sz="2800" dirty="0" err="1" smtClean="0">
                <a:solidFill>
                  <a:schemeClr val="tx1"/>
                </a:solidFill>
              </a:rPr>
              <a:t>Nazir</a:t>
            </a:r>
            <a:r>
              <a:rPr lang="en-US" sz="2800" dirty="0" smtClean="0">
                <a:solidFill>
                  <a:schemeClr val="tx1"/>
                </a:solidFill>
              </a:rPr>
              <a:t> comforts Brody; they are now united. </a:t>
            </a:r>
            <a:br>
              <a:rPr lang="en-US" sz="2800" dirty="0" smtClean="0">
                <a:solidFill>
                  <a:schemeClr val="tx1"/>
                </a:solidFill>
              </a:rPr>
            </a:br>
            <a:r>
              <a:rPr lang="en-US" sz="2800" dirty="0" smtClean="0">
                <a:solidFill>
                  <a:schemeClr val="tx1"/>
                </a:solidFill>
              </a:rPr>
              <a:t/>
            </a:r>
            <a:br>
              <a:rPr lang="en-US" sz="2800" dirty="0" smtClean="0">
                <a:solidFill>
                  <a:schemeClr val="tx1"/>
                </a:solidFill>
              </a:rPr>
            </a:br>
            <a:r>
              <a:rPr lang="en-US" sz="2800" dirty="0" smtClean="0">
                <a:solidFill>
                  <a:schemeClr val="tx1"/>
                </a:solidFill>
              </a:rPr>
              <a:t>4) Brody contemplates Congress</a:t>
            </a:r>
            <a:r>
              <a:rPr lang="en-US" dirty="0" smtClean="0"/>
              <a:t/>
            </a:r>
            <a:br>
              <a:rPr lang="en-US" dirty="0" smtClean="0"/>
            </a:br>
            <a:r>
              <a:rPr lang="en-US" dirty="0" smtClean="0"/>
              <a:t/>
            </a:r>
            <a:br>
              <a:rPr lang="en-US" dirty="0" smtClean="0"/>
            </a:br>
            <a:r>
              <a:rPr lang="en-US" dirty="0" smtClean="0"/>
              <a:t/>
            </a:r>
            <a:br>
              <a:rPr lang="en-US" dirty="0" smtClean="0"/>
            </a:br>
            <a:endParaRPr lang="en-US" dirty="0"/>
          </a:p>
        </p:txBody>
      </p:sp>
      <p:pic>
        <p:nvPicPr>
          <p:cNvPr id="5" name="Picture 4"/>
          <p:cNvPicPr>
            <a:picLocks noChangeAspect="1"/>
          </p:cNvPicPr>
          <p:nvPr/>
        </p:nvPicPr>
        <p:blipFill>
          <a:blip r:embed="rId2"/>
          <a:stretch>
            <a:fillRect/>
          </a:stretch>
        </p:blipFill>
        <p:spPr>
          <a:xfrm>
            <a:off x="5771730" y="4530940"/>
            <a:ext cx="3237231" cy="2152758"/>
          </a:xfrm>
          <a:prstGeom prst="rect">
            <a:avLst/>
          </a:prstGeom>
        </p:spPr>
      </p:pic>
    </p:spTree>
  </p:cSld>
  <p:clrMapOvr>
    <a:masterClrMapping/>
  </p:clrMapOvr>
</p:sld>
</file>

<file path=ppt/theme/_rels/theme1.xml.rels><?xml version="1.0" encoding="UTF-8" standalone="yes"?>
<Relationships xmlns="http://schemas.openxmlformats.org/package/2006/relationships"><Relationship Id="rId4" Type="http://schemas.openxmlformats.org/officeDocument/2006/relationships/image" Target="../media/image4.jpeg"/><Relationship Id="rId1" Type="http://schemas.openxmlformats.org/officeDocument/2006/relationships/image" Target="../media/image1.jpeg"/><Relationship Id="rId2" Type="http://schemas.openxmlformats.org/officeDocument/2006/relationships/image" Target="../media/image2.jpeg"/><Relationship Id="rId3" Type="http://schemas.openxmlformats.org/officeDocument/2006/relationships/image" Target="../media/image3.jpeg"/><Relationship Id="rId5" Type="http://schemas.openxmlformats.org/officeDocument/2006/relationships/image" Target="../media/image5.jpeg"/></Relationships>
</file>

<file path=ppt/theme/theme1.xml><?xml version="1.0" encoding="utf-8"?>
<a:theme xmlns:a="http://schemas.openxmlformats.org/drawingml/2006/main" name="Folio">
  <a:themeElements>
    <a:clrScheme name="Folio">
      <a:dk1>
        <a:sysClr val="windowText" lastClr="000000"/>
      </a:dk1>
      <a:lt1>
        <a:sysClr val="window" lastClr="FFFFFF"/>
      </a:lt1>
      <a:dk2>
        <a:srgbClr val="2D2F2B"/>
      </a:dk2>
      <a:lt2>
        <a:srgbClr val="DEDED7"/>
      </a:lt2>
      <a:accent1>
        <a:srgbClr val="294171"/>
      </a:accent1>
      <a:accent2>
        <a:srgbClr val="748CBC"/>
      </a:accent2>
      <a:accent3>
        <a:srgbClr val="8E887C"/>
      </a:accent3>
      <a:accent4>
        <a:srgbClr val="834736"/>
      </a:accent4>
      <a:accent5>
        <a:srgbClr val="5A1705"/>
      </a:accent5>
      <a:accent6>
        <a:srgbClr val="A0A16A"/>
      </a:accent6>
      <a:hlink>
        <a:srgbClr val="74B6BC"/>
      </a:hlink>
      <a:folHlink>
        <a:srgbClr val="7F95A4"/>
      </a:folHlink>
    </a:clrScheme>
    <a:fontScheme name="Folio">
      <a:majorFont>
        <a:latin typeface="Calisto MT"/>
        <a:ea typeface=""/>
        <a:cs typeface=""/>
        <a:font script="Jpan" typeface="ＭＳ 明朝"/>
      </a:majorFont>
      <a:minorFont>
        <a:latin typeface="Calisto MT"/>
        <a:ea typeface=""/>
        <a:cs typeface=""/>
        <a:font script="Jpan" typeface="ＭＳ 明朝"/>
      </a:minorFont>
    </a:fontScheme>
    <a:fmtScheme name="Folio">
      <a:fillStyleLst>
        <a:solidFill>
          <a:schemeClr val="phClr"/>
        </a:solidFill>
        <a:blipFill rotWithShape="1">
          <a:blip xmlns:r="http://schemas.openxmlformats.org/officeDocument/2006/relationships" r:embed="rId1">
            <a:duotone>
              <a:schemeClr val="phClr">
                <a:shade val="30000"/>
                <a:satMod val="120000"/>
              </a:schemeClr>
              <a:schemeClr val="phClr">
                <a:tint val="70000"/>
                <a:satMod val="350000"/>
                <a:lumMod val="110000"/>
              </a:schemeClr>
            </a:duotone>
          </a:blip>
          <a:stretch/>
        </a:blipFill>
        <a:blipFill rotWithShape="1">
          <a:blip xmlns:r="http://schemas.openxmlformats.org/officeDocument/2006/relationships" r:embed="rId2">
            <a:duotone>
              <a:schemeClr val="phClr">
                <a:shade val="40000"/>
                <a:satMod val="120000"/>
              </a:schemeClr>
              <a:schemeClr val="phClr">
                <a:tint val="70000"/>
                <a:satMod val="300000"/>
                <a:lumMod val="110000"/>
              </a:schemeClr>
            </a:duotone>
          </a:blip>
          <a:tile tx="0" ty="0" sx="50000" sy="50000" flip="none" algn="tl"/>
        </a:blipFill>
      </a:fillStyleLst>
      <a:lnStyleLst>
        <a:ln w="12700" cap="flat" cmpd="sng" algn="ctr">
          <a:solidFill>
            <a:schemeClr val="phClr">
              <a:shade val="95000"/>
              <a:satMod val="105000"/>
            </a:schemeClr>
          </a:solidFill>
          <a:prstDash val="solid"/>
        </a:ln>
        <a:ln w="3175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38100" dist="25400" dir="5400000" algn="br" rotWithShape="0">
              <a:srgbClr val="000000">
                <a:alpha val="50000"/>
              </a:srgbClr>
            </a:outerShdw>
          </a:effectLst>
        </a:effectStyle>
        <a:effectStyle>
          <a:effectLst>
            <a:innerShdw blurRad="190500" dist="25400">
              <a:srgbClr val="000000">
                <a:alpha val="50000"/>
              </a:srgbClr>
            </a:innerShdw>
          </a:effectLst>
        </a:effectStyle>
      </a:effectStyleLst>
      <a:bgFillStyleLst>
        <a:blipFill rotWithShape="1">
          <a:blip xmlns:r="http://schemas.openxmlformats.org/officeDocument/2006/relationships" r:embed="rId3">
            <a:duotone>
              <a:schemeClr val="phClr">
                <a:shade val="10000"/>
                <a:satMod val="125000"/>
              </a:schemeClr>
              <a:schemeClr val="phClr">
                <a:tint val="70000"/>
                <a:satMod val="350000"/>
                <a:lumMod val="110000"/>
              </a:schemeClr>
            </a:duotone>
          </a:blip>
          <a:stretch/>
        </a:blipFill>
        <a:blipFill rotWithShape="1">
          <a:blip xmlns:r="http://schemas.openxmlformats.org/officeDocument/2006/relationships" r:embed="rId4">
            <a:duotone>
              <a:schemeClr val="phClr">
                <a:shade val="10000"/>
                <a:satMod val="125000"/>
              </a:schemeClr>
              <a:schemeClr val="phClr">
                <a:tint val="70000"/>
                <a:satMod val="350000"/>
                <a:lumMod val="110000"/>
              </a:schemeClr>
            </a:duotone>
          </a:blip>
          <a:stretch/>
        </a:blipFill>
        <a:blipFill rotWithShape="1">
          <a:blip xmlns:r="http://schemas.openxmlformats.org/officeDocument/2006/relationships" r:embed="rId5">
            <a:duotone>
              <a:schemeClr val="phClr">
                <a:shade val="3000"/>
                <a:lumMod val="10000"/>
              </a:schemeClr>
              <a:schemeClr val="phClr">
                <a:tint val="91000"/>
                <a:satMod val="500000"/>
                <a:lumMod val="125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Folio.thmx</Template>
  <TotalTime>7126</TotalTime>
  <Words>2206</Words>
  <Application>Microsoft Macintosh PowerPoint</Application>
  <PresentationFormat>On-screen Show (4:3)</PresentationFormat>
  <Paragraphs>98</Paragraphs>
  <Slides>25</Slides>
  <Notes>0</Notes>
  <HiddenSlides>0</HiddenSlides>
  <MMClips>2</MMClips>
  <ScaleCrop>false</ScaleCrop>
  <HeadingPairs>
    <vt:vector size="4" baseType="variant">
      <vt:variant>
        <vt:lpstr>Design Template</vt:lpstr>
      </vt:variant>
      <vt:variant>
        <vt:i4>1</vt:i4>
      </vt:variant>
      <vt:variant>
        <vt:lpstr>Slide Titles</vt:lpstr>
      </vt:variant>
      <vt:variant>
        <vt:i4>25</vt:i4>
      </vt:variant>
    </vt:vector>
  </HeadingPairs>
  <TitlesOfParts>
    <vt:vector size="26" baseType="lpstr">
      <vt:lpstr>Folio</vt:lpstr>
      <vt:lpstr>Slide 1</vt:lpstr>
      <vt:lpstr>From the Cold War to the “War on Terror”</vt:lpstr>
      <vt:lpstr>Two Fronts of the War on Terror</vt:lpstr>
      <vt:lpstr>A New Theater of War: Military-Television Collaborations</vt:lpstr>
      <vt:lpstr>Simultaneous Entertainments</vt:lpstr>
      <vt:lpstr>Slide 6</vt:lpstr>
      <vt:lpstr>Slide 7</vt:lpstr>
      <vt:lpstr>Homeland’s Reach</vt:lpstr>
      <vt:lpstr>Uneasy Alliances</vt:lpstr>
      <vt:lpstr>Entering Official Discourse</vt:lpstr>
      <vt:lpstr>“Eyes and ears in every room”</vt:lpstr>
      <vt:lpstr>Slide 12</vt:lpstr>
      <vt:lpstr>How are The Manchurian Candidate and Homeland Similar? Are Raymond Shaw and Nicholas Brody the same kind of agents? What’s the difference between Shaw’s “brainwashing” and Brody’s?</vt:lpstr>
      <vt:lpstr>Slide 14</vt:lpstr>
      <vt:lpstr>Why Bi-Polar?</vt:lpstr>
      <vt:lpstr>Carrie’s “Paranoid Style” (Double Vision)</vt:lpstr>
      <vt:lpstr>The Opening Credits</vt:lpstr>
      <vt:lpstr>Back to the Unconscious</vt:lpstr>
      <vt:lpstr>Recall Prof. Lazo:</vt:lpstr>
      <vt:lpstr>What role do African Americans (and jazz) play in The Manchurian Candidate?</vt:lpstr>
      <vt:lpstr>What role does jazz play in Homeland?</vt:lpstr>
      <vt:lpstr>Jazz Codes</vt:lpstr>
      <vt:lpstr>Does Homeland suggest these equations?</vt:lpstr>
      <vt:lpstr>Final Sequence</vt:lpstr>
      <vt:lpstr>1) Abu Nazir compels Nick Brody to assault/torture Tom Walker  2) Brody does so, and releases his rage. What is the ultimate source of that rage?  3) Nazir comforts Brody; they are now united.   4) Brody contemplates Congress   </vt:lpstr>
    </vt:vector>
  </TitlesOfParts>
  <Company>uci</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Selling War</dc:title>
  <dc:creator>MICHAEL SZALAY</dc:creator>
  <cp:lastModifiedBy>MICHAEL SZALAY</cp:lastModifiedBy>
  <cp:revision>392</cp:revision>
  <dcterms:created xsi:type="dcterms:W3CDTF">2015-03-04T17:58:10Z</dcterms:created>
  <dcterms:modified xsi:type="dcterms:W3CDTF">2015-03-04T18:23:56Z</dcterms:modified>
</cp:coreProperties>
</file>