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89" r:id="rId3"/>
    <p:sldId id="287" r:id="rId4"/>
    <p:sldId id="286" r:id="rId5"/>
    <p:sldId id="288" r:id="rId6"/>
    <p:sldId id="290" r:id="rId7"/>
    <p:sldId id="291" r:id="rId8"/>
    <p:sldId id="292" r:id="rId9"/>
    <p:sldId id="294" r:id="rId10"/>
    <p:sldId id="285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0323" autoAdjust="0"/>
  </p:normalViewPr>
  <p:slideViewPr>
    <p:cSldViewPr>
      <p:cViewPr varScale="1">
        <p:scale>
          <a:sx n="73" d="100"/>
          <a:sy n="73" d="100"/>
        </p:scale>
        <p:origin x="-22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D8061E-0BF9-47BC-88DC-5167FBD1EA79}" type="doc">
      <dgm:prSet loTypeId="urn:microsoft.com/office/officeart/2005/8/layout/pyramid4" loCatId="relationship" qsTypeId="urn:microsoft.com/office/officeart/2005/8/quickstyle/3d4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C3D1EF4-5A5F-4E61-BB3E-16B42208B18A}">
      <dgm:prSet phldrT="[Text]"/>
      <dgm:spPr/>
      <dgm:t>
        <a:bodyPr/>
        <a:lstStyle/>
        <a:p>
          <a:r>
            <a:rPr lang="en-US" dirty="0" smtClean="0"/>
            <a:t>Nature</a:t>
          </a:r>
          <a:endParaRPr lang="en-US" dirty="0"/>
        </a:p>
      </dgm:t>
    </dgm:pt>
    <dgm:pt modelId="{75BDE372-4432-4A7D-B2DB-97FD966067EE}" type="parTrans" cxnId="{A7B5F11D-F7F8-4F03-8961-4EB4C3BFDA9F}">
      <dgm:prSet/>
      <dgm:spPr/>
      <dgm:t>
        <a:bodyPr/>
        <a:lstStyle/>
        <a:p>
          <a:endParaRPr lang="en-US"/>
        </a:p>
      </dgm:t>
    </dgm:pt>
    <dgm:pt modelId="{2046FEFE-F0DC-4BC1-A01A-A4A184F6EA1D}" type="sibTrans" cxnId="{A7B5F11D-F7F8-4F03-8961-4EB4C3BFDA9F}">
      <dgm:prSet/>
      <dgm:spPr/>
      <dgm:t>
        <a:bodyPr/>
        <a:lstStyle/>
        <a:p>
          <a:endParaRPr lang="en-US"/>
        </a:p>
      </dgm:t>
    </dgm:pt>
    <dgm:pt modelId="{5E0609EC-6EA4-41E2-8764-6E6546C2DFD4}">
      <dgm:prSet phldrT="[Text]"/>
      <dgm:spPr/>
      <dgm:t>
        <a:bodyPr/>
        <a:lstStyle/>
        <a:p>
          <a:r>
            <a:rPr lang="en-US" dirty="0" smtClean="0"/>
            <a:t>Divinity	</a:t>
          </a:r>
          <a:endParaRPr lang="en-US" dirty="0"/>
        </a:p>
      </dgm:t>
    </dgm:pt>
    <dgm:pt modelId="{D56760C3-61B1-489A-BB04-4FC8435683A4}" type="parTrans" cxnId="{439F6BB0-E344-4CF9-9B8B-13FC98520696}">
      <dgm:prSet/>
      <dgm:spPr/>
      <dgm:t>
        <a:bodyPr/>
        <a:lstStyle/>
        <a:p>
          <a:endParaRPr lang="en-US"/>
        </a:p>
      </dgm:t>
    </dgm:pt>
    <dgm:pt modelId="{A101CB19-FBDD-430D-BF3B-6FA415767F6B}" type="sibTrans" cxnId="{439F6BB0-E344-4CF9-9B8B-13FC98520696}">
      <dgm:prSet/>
      <dgm:spPr/>
      <dgm:t>
        <a:bodyPr/>
        <a:lstStyle/>
        <a:p>
          <a:endParaRPr lang="en-US"/>
        </a:p>
      </dgm:t>
    </dgm:pt>
    <dgm:pt modelId="{7AD9A808-EB42-4C14-B4F4-3E30E9B8B26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0328AF3-9628-4354-8492-8E954E2726F0}" type="parTrans" cxnId="{86C79B7B-EC5C-484F-95B8-15087537A741}">
      <dgm:prSet/>
      <dgm:spPr/>
      <dgm:t>
        <a:bodyPr/>
        <a:lstStyle/>
        <a:p>
          <a:endParaRPr lang="en-US"/>
        </a:p>
      </dgm:t>
    </dgm:pt>
    <dgm:pt modelId="{22C61C2D-D0C9-4B50-A564-F4557690CE3E}" type="sibTrans" cxnId="{86C79B7B-EC5C-484F-95B8-15087537A741}">
      <dgm:prSet/>
      <dgm:spPr/>
      <dgm:t>
        <a:bodyPr/>
        <a:lstStyle/>
        <a:p>
          <a:endParaRPr lang="en-US"/>
        </a:p>
      </dgm:t>
    </dgm:pt>
    <dgm:pt modelId="{C725E09E-AF7A-4770-86E6-CEB5F7BCD4B3}">
      <dgm:prSet phldrT="[Text]"/>
      <dgm:spPr/>
      <dgm:t>
        <a:bodyPr/>
        <a:lstStyle/>
        <a:p>
          <a:r>
            <a:rPr lang="en-US" dirty="0" smtClean="0"/>
            <a:t>Society</a:t>
          </a:r>
          <a:endParaRPr lang="en-US" dirty="0"/>
        </a:p>
      </dgm:t>
    </dgm:pt>
    <dgm:pt modelId="{6F9CE536-49C7-4C95-AA69-AC60E9E939B6}" type="parTrans" cxnId="{E2131A4F-7C13-453D-8B7A-840840637109}">
      <dgm:prSet/>
      <dgm:spPr/>
      <dgm:t>
        <a:bodyPr/>
        <a:lstStyle/>
        <a:p>
          <a:endParaRPr lang="en-US"/>
        </a:p>
      </dgm:t>
    </dgm:pt>
    <dgm:pt modelId="{BEF526E3-4D5B-4BE9-9EF7-C5E637BA97F8}" type="sibTrans" cxnId="{E2131A4F-7C13-453D-8B7A-840840637109}">
      <dgm:prSet/>
      <dgm:spPr/>
      <dgm:t>
        <a:bodyPr/>
        <a:lstStyle/>
        <a:p>
          <a:endParaRPr lang="en-US"/>
        </a:p>
      </dgm:t>
    </dgm:pt>
    <dgm:pt modelId="{F6981B47-1B1F-479C-8185-E82E04A75014}" type="pres">
      <dgm:prSet presAssocID="{70D8061E-0BF9-47BC-88DC-5167FBD1EA79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382039-BB00-4971-8E73-3F82AF02712A}" type="pres">
      <dgm:prSet presAssocID="{70D8061E-0BF9-47BC-88DC-5167FBD1EA79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407C86-FF2D-4F33-AE43-57363BA6F63A}" type="pres">
      <dgm:prSet presAssocID="{70D8061E-0BF9-47BC-88DC-5167FBD1EA79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7EE562-C507-455B-947A-C1705D56E2D2}" type="pres">
      <dgm:prSet presAssocID="{70D8061E-0BF9-47BC-88DC-5167FBD1EA79}" presName="triangle3" presStyleLbl="node1" presStyleIdx="2" presStyleCnt="4" custLinFactNeighborX="6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93A70-1048-4679-A895-64F30E3C80AB}" type="pres">
      <dgm:prSet presAssocID="{70D8061E-0BF9-47BC-88DC-5167FBD1EA79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D22BBE1-CEDE-4808-98B7-D35A8A29A05F}" type="presOf" srcId="{70D8061E-0BF9-47BC-88DC-5167FBD1EA79}" destId="{F6981B47-1B1F-479C-8185-E82E04A75014}" srcOrd="0" destOrd="0" presId="urn:microsoft.com/office/officeart/2005/8/layout/pyramid4"/>
    <dgm:cxn modelId="{84B0401E-2740-4FB3-A606-F53DDF372863}" type="presOf" srcId="{7AD9A808-EB42-4C14-B4F4-3E30E9B8B267}" destId="{4B7EE562-C507-455B-947A-C1705D56E2D2}" srcOrd="0" destOrd="0" presId="urn:microsoft.com/office/officeart/2005/8/layout/pyramid4"/>
    <dgm:cxn modelId="{439F6BB0-E344-4CF9-9B8B-13FC98520696}" srcId="{70D8061E-0BF9-47BC-88DC-5167FBD1EA79}" destId="{5E0609EC-6EA4-41E2-8764-6E6546C2DFD4}" srcOrd="1" destOrd="0" parTransId="{D56760C3-61B1-489A-BB04-4FC8435683A4}" sibTransId="{A101CB19-FBDD-430D-BF3B-6FA415767F6B}"/>
    <dgm:cxn modelId="{A7B5F11D-F7F8-4F03-8961-4EB4C3BFDA9F}" srcId="{70D8061E-0BF9-47BC-88DC-5167FBD1EA79}" destId="{8C3D1EF4-5A5F-4E61-BB3E-16B42208B18A}" srcOrd="0" destOrd="0" parTransId="{75BDE372-4432-4A7D-B2DB-97FD966067EE}" sibTransId="{2046FEFE-F0DC-4BC1-A01A-A4A184F6EA1D}"/>
    <dgm:cxn modelId="{E2131A4F-7C13-453D-8B7A-840840637109}" srcId="{70D8061E-0BF9-47BC-88DC-5167FBD1EA79}" destId="{C725E09E-AF7A-4770-86E6-CEB5F7BCD4B3}" srcOrd="3" destOrd="0" parTransId="{6F9CE536-49C7-4C95-AA69-AC60E9E939B6}" sibTransId="{BEF526E3-4D5B-4BE9-9EF7-C5E637BA97F8}"/>
    <dgm:cxn modelId="{5F88CDA5-4C9F-409F-A2EC-5C0FA57F4981}" type="presOf" srcId="{8C3D1EF4-5A5F-4E61-BB3E-16B42208B18A}" destId="{20382039-BB00-4971-8E73-3F82AF02712A}" srcOrd="0" destOrd="0" presId="urn:microsoft.com/office/officeart/2005/8/layout/pyramid4"/>
    <dgm:cxn modelId="{6B9590E5-7572-4A23-B7D1-57C18180D39D}" type="presOf" srcId="{C725E09E-AF7A-4770-86E6-CEB5F7BCD4B3}" destId="{FAD93A70-1048-4679-A895-64F30E3C80AB}" srcOrd="0" destOrd="0" presId="urn:microsoft.com/office/officeart/2005/8/layout/pyramid4"/>
    <dgm:cxn modelId="{D18486BD-B7CB-4212-B55E-33621AC35C2C}" type="presOf" srcId="{5E0609EC-6EA4-41E2-8764-6E6546C2DFD4}" destId="{52407C86-FF2D-4F33-AE43-57363BA6F63A}" srcOrd="0" destOrd="0" presId="urn:microsoft.com/office/officeart/2005/8/layout/pyramid4"/>
    <dgm:cxn modelId="{86C79B7B-EC5C-484F-95B8-15087537A741}" srcId="{70D8061E-0BF9-47BC-88DC-5167FBD1EA79}" destId="{7AD9A808-EB42-4C14-B4F4-3E30E9B8B267}" srcOrd="2" destOrd="0" parTransId="{C0328AF3-9628-4354-8492-8E954E2726F0}" sibTransId="{22C61C2D-D0C9-4B50-A564-F4557690CE3E}"/>
    <dgm:cxn modelId="{C0FB75CC-D46C-49DE-A736-63C59AA93F9C}" type="presParOf" srcId="{F6981B47-1B1F-479C-8185-E82E04A75014}" destId="{20382039-BB00-4971-8E73-3F82AF02712A}" srcOrd="0" destOrd="0" presId="urn:microsoft.com/office/officeart/2005/8/layout/pyramid4"/>
    <dgm:cxn modelId="{7F23059F-2BC0-4875-8B01-74FFADB6AB57}" type="presParOf" srcId="{F6981B47-1B1F-479C-8185-E82E04A75014}" destId="{52407C86-FF2D-4F33-AE43-57363BA6F63A}" srcOrd="1" destOrd="0" presId="urn:microsoft.com/office/officeart/2005/8/layout/pyramid4"/>
    <dgm:cxn modelId="{6DA43336-F405-4CD3-BB0C-3D19B40E9903}" type="presParOf" srcId="{F6981B47-1B1F-479C-8185-E82E04A75014}" destId="{4B7EE562-C507-455B-947A-C1705D56E2D2}" srcOrd="2" destOrd="0" presId="urn:microsoft.com/office/officeart/2005/8/layout/pyramid4"/>
    <dgm:cxn modelId="{769D245E-35BB-4232-B874-B96932C8DDB4}" type="presParOf" srcId="{F6981B47-1B1F-479C-8185-E82E04A75014}" destId="{FAD93A70-1048-4679-A895-64F30E3C80AB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B755D06-926B-4B4E-9955-93E0ACFC4BA8}" type="datetimeFigureOut">
              <a:rPr lang="en-US"/>
              <a:pPr>
                <a:defRPr/>
              </a:pPr>
              <a:t>5/31/2011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33B84DB-C9FC-484F-98A3-92DB012C7D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4732D7F-05FB-4AAA-866A-8C8253A537D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0BDE338-DD1B-405E-958E-BA9CF6D8AAF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D9444EE-E4B5-4EF3-B892-E7FA54DA4A0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9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8E6AC-B4F9-49F7-BAD7-B6C6CDF1DD75}" type="datetimeFigureOut">
              <a:rPr lang="en-US"/>
              <a:pPr>
                <a:defRPr/>
              </a:pPr>
              <a:t>5/31/2011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CD453-FD99-4DDB-AC2E-98AFC5D7F5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71B11-9E81-45E4-BA16-02F5070BB785}" type="datetimeFigureOut">
              <a:rPr lang="en-US"/>
              <a:pPr>
                <a:defRPr/>
              </a:pPr>
              <a:t>5/31/2011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0103B-F8F1-4D15-A8F8-38AD090B25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8473F-CA2D-4107-96F9-45D72C6A3864}" type="datetimeFigureOut">
              <a:rPr lang="en-US"/>
              <a:pPr>
                <a:defRPr/>
              </a:pPr>
              <a:t>5/31/2011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2DEE4-DFFE-4CA2-909C-F7DC7D5D5F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C368C-C6F2-4AB4-BBEC-58FD37F2D115}" type="datetimeFigureOut">
              <a:rPr lang="en-US"/>
              <a:pPr>
                <a:defRPr/>
              </a:pPr>
              <a:t>5/31/2011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E7D31F-CE7E-45E5-88BC-0864AECAE5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832A9-8C67-4789-8C28-D485ECE36EA2}" type="datetimeFigureOut">
              <a:rPr lang="en-US"/>
              <a:pPr>
                <a:defRPr/>
              </a:pPr>
              <a:t>5/31/2011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A18BEA-2FDB-4F89-8298-7AEA8E6FBE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C00C3-B9DF-4829-BE95-38C86E2EE530}" type="datetimeFigureOut">
              <a:rPr lang="en-US"/>
              <a:pPr>
                <a:defRPr/>
              </a:pPr>
              <a:t>5/31/2011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02555-99FC-400C-AC28-C26D2146AB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DAB36-1F2E-48B3-B802-B881096117BC}" type="datetimeFigureOut">
              <a:rPr lang="en-US"/>
              <a:pPr>
                <a:defRPr/>
              </a:pPr>
              <a:t>5/31/2011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E5D64-2531-418E-B88B-107CCE3E59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937F49-A857-4EDD-8B43-55A7FA07A19F}" type="datetimeFigureOut">
              <a:rPr lang="en-US"/>
              <a:pPr>
                <a:defRPr/>
              </a:pPr>
              <a:t>5/31/2011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931A4-2631-46DD-B26F-8B19A567DC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6F9215-4D36-4EFE-88F7-AA842FB78FBC}" type="datetimeFigureOut">
              <a:rPr lang="en-US"/>
              <a:pPr>
                <a:defRPr/>
              </a:pPr>
              <a:t>5/31/2011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46566-F43D-4071-A4A8-3039B94074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3D3DC-718F-4A6C-9981-C4D838E5C06D}" type="datetimeFigureOut">
              <a:rPr lang="en-US"/>
              <a:pPr>
                <a:defRPr/>
              </a:pPr>
              <a:t>5/31/2011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E84EC-479B-4CDB-8B55-9A0ACD847E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5C5DA-58EC-4ECA-B1F6-C0B44BBDCE6A}" type="datetimeFigureOut">
              <a:rPr lang="en-US"/>
              <a:pPr>
                <a:defRPr/>
              </a:pPr>
              <a:t>5/31/2011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A053E-B7E4-4045-B93E-50A977FEEC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99B8A75D-5A97-43B1-B285-DF0D023263DB}" type="datetimeFigureOut">
              <a:rPr lang="en-US"/>
              <a:pPr>
                <a:defRPr/>
              </a:pPr>
              <a:t>5/31/2011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2DF6FD55-EEC2-466A-95D6-AB56F58DB1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74" r:id="rId8"/>
    <p:sldLayoutId id="2147483675" r:id="rId9"/>
    <p:sldLayoutId id="2147483666" r:id="rId10"/>
    <p:sldLayoutId id="214748367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500" b="1" kern="1200">
          <a:solidFill>
            <a:srgbClr val="A6BE8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500" b="1">
          <a:solidFill>
            <a:srgbClr val="A6BE89"/>
          </a:solidFill>
          <a:latin typeface="Corbe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500" b="1">
          <a:solidFill>
            <a:srgbClr val="A6BE89"/>
          </a:solidFill>
          <a:latin typeface="Corbe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500" b="1">
          <a:solidFill>
            <a:srgbClr val="A6BE89"/>
          </a:solidFill>
          <a:latin typeface="Corbe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500" b="1">
          <a:solidFill>
            <a:srgbClr val="A6BE89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A6BE89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A6BE89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A6BE89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A6BE89"/>
          </a:solidFill>
          <a:latin typeface="Corbel" pitchFamily="34" charset="0"/>
        </a:defRPr>
      </a:lvl9pPr>
      <a:extLst/>
    </p:titleStyle>
    <p:bodyStyle>
      <a:lvl1pPr marL="438150" indent="-319088" algn="l" rtl="0" fontAlgn="base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fontAlgn="base">
        <a:spcBef>
          <a:spcPct val="20000"/>
        </a:spcBef>
        <a:spcAft>
          <a:spcPct val="0"/>
        </a:spcAft>
        <a:buClr>
          <a:srgbClr val="E7BC29"/>
        </a:buClr>
        <a:buFont typeface="Arial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fontAlgn="base">
        <a:spcBef>
          <a:spcPct val="20000"/>
        </a:spcBef>
        <a:spcAft>
          <a:spcPct val="0"/>
        </a:spcAft>
        <a:buClr>
          <a:srgbClr val="D092A7"/>
        </a:buClr>
        <a:buFont typeface="Arial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fontAlgn="base">
        <a:spcBef>
          <a:spcPct val="20000"/>
        </a:spcBef>
        <a:spcAft>
          <a:spcPct val="0"/>
        </a:spcAft>
        <a:buClr>
          <a:srgbClr val="9C85C0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4.xml"/><Relationship Id="rId1" Type="http://schemas.openxmlformats.org/officeDocument/2006/relationships/audio" Target="../media/audio3.wav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4.xml"/><Relationship Id="rId1" Type="http://schemas.openxmlformats.org/officeDocument/2006/relationships/audio" Target="../media/audio7.wav"/><Relationship Id="rId5" Type="http://schemas.openxmlformats.org/officeDocument/2006/relationships/image" Target="../media/image15.png"/><Relationship Id="rId4" Type="http://schemas.openxmlformats.org/officeDocument/2006/relationships/hyperlink" Target="http://lloydbleekcollection.cs.uct.ac.za/drawings/Iziko_SAMLB_!nBook2_002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8.wav"/><Relationship Id="rId6" Type="http://schemas.openxmlformats.org/officeDocument/2006/relationships/image" Target="../media/image17.png"/><Relationship Id="rId5" Type="http://schemas.openxmlformats.org/officeDocument/2006/relationships/image" Target="../media/image14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9.wav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Humans &amp; Nature:</a:t>
            </a:r>
            <a:b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</a:b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Some Reflections</a:t>
            </a:r>
            <a:b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</a:b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4339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500188"/>
          </a:xfrm>
        </p:spPr>
        <p:txBody>
          <a:bodyPr/>
          <a:lstStyle/>
          <a:p>
            <a:r>
              <a:rPr lang="en-US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Conceptions of Nature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4825"/>
            <a:ext cx="8229600" cy="3330575"/>
          </a:xfrm>
        </p:spPr>
        <p:txBody>
          <a:bodyPr/>
          <a:lstStyle/>
          <a:p>
            <a:r>
              <a:rPr lang="en-US" smtClean="0"/>
              <a:t>Spiritual  or religious</a:t>
            </a:r>
          </a:p>
          <a:p>
            <a:r>
              <a:rPr lang="en-US" smtClean="0"/>
              <a:t>Source of sustenance</a:t>
            </a:r>
          </a:p>
          <a:p>
            <a:r>
              <a:rPr lang="en-US" smtClean="0"/>
              <a:t>Source of knowledge</a:t>
            </a:r>
          </a:p>
          <a:p>
            <a:r>
              <a:rPr lang="en-US" smtClean="0"/>
              <a:t>Subject of knowledge</a:t>
            </a:r>
          </a:p>
          <a:p>
            <a:r>
              <a:rPr lang="en-US" smtClean="0"/>
              <a:t>At the service of people (so controllable)</a:t>
            </a:r>
          </a:p>
          <a:p>
            <a:r>
              <a:rPr lang="en-US" smtClean="0"/>
              <a:t>Dangerous (so beyond control)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28600" y="4953000"/>
            <a:ext cx="86868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>
                <a:latin typeface="Corbel" pitchFamily="34" charset="0"/>
              </a:rPr>
              <a:t>Multiple understandings of nature  can be in play at once</a:t>
            </a:r>
          </a:p>
          <a:p>
            <a:r>
              <a:rPr lang="en-US" sz="3600">
                <a:latin typeface="Corbel" pitchFamily="34" charset="0"/>
              </a:rPr>
              <a:t>                      — in other cultures and in our own</a:t>
            </a:r>
          </a:p>
        </p:txBody>
      </p:sp>
      <p:pic>
        <p:nvPicPr>
          <p:cNvPr id="7" name="~PP225.WAV">
            <a:hlinkClick r:id="" action="ppaction://media"/>
          </p:cNvPr>
          <p:cNvPicPr>
            <a:picLocks noRot="1" noChangeAspect="1"/>
          </p:cNvPicPr>
          <p:nvPr>
            <a:wavAudioFile r:embed="rId1" name="~PP225.WAV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764588" y="6478588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923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9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9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2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 uiExpand="1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Japan: Earthquake &amp; Tsunami, </a:t>
            </a:r>
            <a:b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</a:b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April 7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17410" name="Content Placeholder 3" descr="japan-tsunami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04800" y="1828800"/>
            <a:ext cx="8524875" cy="4800600"/>
          </a:xfrm>
        </p:spPr>
      </p:pic>
      <p:pic>
        <p:nvPicPr>
          <p:cNvPr id="7" name="~PP134.WAV">
            <a:hlinkClick r:id="" action="ppaction://media"/>
          </p:cNvPr>
          <p:cNvPicPr>
            <a:picLocks noRot="1" noChangeAspect="1"/>
          </p:cNvPicPr>
          <p:nvPr>
            <a:wavAudioFile r:embed="rId1" name="~PP134.WAV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764588" y="6478588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accent1">
                    <a:satMod val="150000"/>
                  </a:schemeClr>
                </a:solidFill>
              </a:rPr>
              <a:t>Morganza</a:t>
            </a: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 Spillway opened May 18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8" name="Content Placeholder 7" descr="morganza1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28600" y="4419600"/>
            <a:ext cx="4064000" cy="2286000"/>
          </a:xfrm>
        </p:spPr>
      </p:pic>
      <p:pic>
        <p:nvPicPr>
          <p:cNvPr id="10" name="Content Placeholder 9" descr="Morganza2.jpg"/>
          <p:cNvPicPr>
            <a:picLocks noGrp="1" noChangeAspect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228600" y="1524000"/>
            <a:ext cx="4214813" cy="2819400"/>
          </a:xfrm>
        </p:spPr>
      </p:pic>
      <p:pic>
        <p:nvPicPr>
          <p:cNvPr id="11" name="Picture 10" descr="morganza3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2825" y="1600200"/>
            <a:ext cx="2441575" cy="160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morganza4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19638" y="3352800"/>
            <a:ext cx="4271962" cy="311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~PP601.WAV">
            <a:hlinkClick r:id="" action="ppaction://media"/>
          </p:cNvPr>
          <p:cNvPicPr>
            <a:picLocks noRot="1" noChangeAspect="1"/>
          </p:cNvPicPr>
          <p:nvPr>
            <a:wavAudioFile r:embed="rId1" name="~PP601.WAV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8764588" y="6478588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71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Joplin, MO: Tornado, May 22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19458" name="Content Placeholder 6" descr="Joplin-Missouri-Tornado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295400" y="1600200"/>
            <a:ext cx="6248400" cy="3983038"/>
          </a:xfrm>
        </p:spPr>
      </p:pic>
      <p:sp>
        <p:nvSpPr>
          <p:cNvPr id="19459" name="TextBox 7"/>
          <p:cNvSpPr txBox="1">
            <a:spLocks noChangeArrowheads="1"/>
          </p:cNvSpPr>
          <p:nvPr/>
        </p:nvSpPr>
        <p:spPr bwMode="auto">
          <a:xfrm>
            <a:off x="255588" y="5943600"/>
            <a:ext cx="86598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latin typeface="Corbel" pitchFamily="34" charset="0"/>
              </a:rPr>
              <a:t>A society’s relationship to nature is not static</a:t>
            </a:r>
          </a:p>
        </p:txBody>
      </p:sp>
      <p:pic>
        <p:nvPicPr>
          <p:cNvPr id="6" name="~PP3764.WAV">
            <a:hlinkClick r:id="" action="ppaction://media"/>
          </p:cNvPr>
          <p:cNvPicPr>
            <a:picLocks noRot="1" noChangeAspect="1"/>
          </p:cNvPicPr>
          <p:nvPr>
            <a:wavAudioFile r:embed="rId1" name="~PP3764.WAV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764588" y="6478588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93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Foundational </a:t>
            </a:r>
            <a:b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</a:b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Relationships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00" y="228600"/>
          <a:ext cx="9829800" cy="6476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~PP2204.WAV">
            <a:hlinkClick r:id="" action="ppaction://media"/>
          </p:cNvPr>
          <p:cNvPicPr>
            <a:picLocks noRot="1" noChangeAspect="1"/>
          </p:cNvPicPr>
          <p:nvPr>
            <a:wavAudioFile r:embed="rId1" name="~PP2204.WAV"/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8764588" y="6478588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499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0" dirty="0" smtClean="0">
                <a:solidFill>
                  <a:schemeClr val="accent1">
                    <a:satMod val="150000"/>
                  </a:schemeClr>
                </a:solidFill>
              </a:rPr>
              <a:t>Describe relationships between people and nature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Time/place specific (not universal)</a:t>
            </a:r>
          </a:p>
          <a:p>
            <a:pPr lvl="1"/>
            <a:r>
              <a:rPr lang="en-US" smtClean="0"/>
              <a:t>Greek men and Greek women in the </a:t>
            </a:r>
            <a:r>
              <a:rPr lang="en-US" i="1" smtClean="0"/>
              <a:t>Bacchae</a:t>
            </a:r>
            <a:endParaRPr lang="en-US" smtClean="0"/>
          </a:p>
          <a:p>
            <a:pPr lvl="1"/>
            <a:r>
              <a:rPr lang="en-US" smtClean="0"/>
              <a:t>Early modern European/Christian</a:t>
            </a:r>
          </a:p>
          <a:p>
            <a:pPr lvl="1"/>
            <a:r>
              <a:rPr lang="en-US" smtClean="0"/>
              <a:t>Western scientific approach of Galileo &amp; Heisenberg</a:t>
            </a:r>
          </a:p>
          <a:p>
            <a:pPr lvl="1"/>
            <a:r>
              <a:rPr lang="en-US" smtClean="0"/>
              <a:t> Khoisan</a:t>
            </a:r>
          </a:p>
          <a:p>
            <a:r>
              <a:rPr lang="en-US" smtClean="0"/>
              <a:t>Contingent</a:t>
            </a:r>
          </a:p>
          <a:p>
            <a:r>
              <a:rPr lang="en-US" smtClean="0"/>
              <a:t>Dynamic (not static)</a:t>
            </a:r>
          </a:p>
        </p:txBody>
      </p:sp>
      <p:pic>
        <p:nvPicPr>
          <p:cNvPr id="4" name="~PP1921.WAV">
            <a:hlinkClick r:id="" action="ppaction://media"/>
          </p:cNvPr>
          <p:cNvPicPr>
            <a:picLocks noRot="1" noChangeAspect="1"/>
          </p:cNvPicPr>
          <p:nvPr>
            <a:wavAudioFile r:embed="rId1" name="~PP1921.WAV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764588" y="6478588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732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8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6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4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The Lion and the Jackals 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22530" name="Content Placeholder 5" descr="Iziko_SAMLB_!nBook2_002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971800" y="1524000"/>
            <a:ext cx="6019800" cy="4611688"/>
          </a:xfrm>
        </p:spPr>
      </p:pic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1773238"/>
            <a:ext cx="4038600" cy="4624387"/>
          </a:xfrm>
        </p:spPr>
        <p:txBody>
          <a:bodyPr/>
          <a:lstStyle/>
          <a:p>
            <a:r>
              <a:rPr lang="en-US" smtClean="0"/>
              <a:t>Spirituality</a:t>
            </a:r>
          </a:p>
          <a:p>
            <a:r>
              <a:rPr lang="en-US" smtClean="0"/>
              <a:t>Sustenance</a:t>
            </a:r>
          </a:p>
          <a:p>
            <a:r>
              <a:rPr lang="en-US" smtClean="0"/>
              <a:t>Uneven control</a:t>
            </a:r>
          </a:p>
          <a:p>
            <a:r>
              <a:rPr lang="en-US" smtClean="0"/>
              <a:t>Danger</a:t>
            </a:r>
          </a:p>
          <a:p>
            <a:r>
              <a:rPr lang="en-US" smtClean="0"/>
              <a:t>Change</a:t>
            </a:r>
          </a:p>
        </p:txBody>
      </p:sp>
      <p:sp>
        <p:nvSpPr>
          <p:cNvPr id="22532" name="TextBox 7"/>
          <p:cNvSpPr txBox="1">
            <a:spLocks noChangeArrowheads="1"/>
          </p:cNvSpPr>
          <p:nvPr/>
        </p:nvSpPr>
        <p:spPr bwMode="auto">
          <a:xfrm>
            <a:off x="3048000" y="6172200"/>
            <a:ext cx="59229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US">
                <a:latin typeface="Corbel" pitchFamily="34" charset="0"/>
              </a:rPr>
              <a:t>1) !no, 2) Poo, an animal said to eat the fruit of the !no.</a:t>
            </a:r>
          </a:p>
          <a:p>
            <a:pPr marL="342900" indent="-342900"/>
            <a:r>
              <a:rPr lang="en-US">
                <a:latin typeface="Corbel" pitchFamily="34" charset="0"/>
              </a:rPr>
              <a:t>Drawing by !nanni. 5/24/1881.  </a:t>
            </a:r>
            <a:r>
              <a:rPr lang="en-US">
                <a:latin typeface="Corbel" pitchFamily="34" charset="0"/>
                <a:hlinkClick r:id="rId4"/>
              </a:rPr>
              <a:t>Bleek &amp; Lloyd Collection</a:t>
            </a:r>
            <a:r>
              <a:rPr lang="en-US">
                <a:latin typeface="Corbel" pitchFamily="34" charset="0"/>
              </a:rPr>
              <a:t>, UCT</a:t>
            </a:r>
          </a:p>
        </p:txBody>
      </p:sp>
      <p:pic>
        <p:nvPicPr>
          <p:cNvPr id="10" name="~PP2659.WAV">
            <a:hlinkClick r:id="" action="ppaction://media"/>
          </p:cNvPr>
          <p:cNvPicPr>
            <a:picLocks noRot="1" noChangeAspect="1"/>
          </p:cNvPicPr>
          <p:nvPr>
            <a:wavAudioFile r:embed="rId1" name="~PP2659.WAV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8764588" y="6478588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182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7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3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7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Song of the Broken String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23554" name="Content Placeholder 3" descr="mitchell6.jpg"/>
          <p:cNvPicPr>
            <a:picLocks noChangeAspect="1"/>
          </p:cNvPicPr>
          <p:nvPr/>
        </p:nvPicPr>
        <p:blipFill>
          <a:blip r:embed="rId4"/>
          <a:srcRect l="8035" t="20020" r="5458" b="13338"/>
          <a:stretch>
            <a:fillRect/>
          </a:stretch>
        </p:blipFill>
        <p:spPr bwMode="auto">
          <a:xfrm>
            <a:off x="228600" y="1600200"/>
            <a:ext cx="4670425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Content Placeholder 5" descr="Iziko_SAMLB_!nBook2_002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05400" y="1676400"/>
            <a:ext cx="3810000" cy="291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TextBox 8"/>
          <p:cNvSpPr txBox="1">
            <a:spLocks noChangeArrowheads="1"/>
          </p:cNvSpPr>
          <p:nvPr/>
        </p:nvSpPr>
        <p:spPr bwMode="auto">
          <a:xfrm>
            <a:off x="5257800" y="4800600"/>
            <a:ext cx="36576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Corbel" pitchFamily="34" charset="0"/>
              </a:rPr>
              <a:t>Consequences of rupture in a society’s relationship with nature </a:t>
            </a:r>
          </a:p>
        </p:txBody>
      </p:sp>
      <p:pic>
        <p:nvPicPr>
          <p:cNvPr id="8" name="~PP700.WAV">
            <a:hlinkClick r:id="" action="ppaction://media"/>
          </p:cNvPr>
          <p:cNvPicPr>
            <a:picLocks noRot="1" noChangeAspect="1"/>
          </p:cNvPicPr>
          <p:nvPr>
            <a:wavAudioFile r:embed="rId1" name="~PP700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764588" y="6478588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026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Making meaning with nature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25602" name="Picture 2" descr="C:\Users\moegoe\Pictures\My Pictures\Cedarberg Dec 2006\Cedarberg Day 1 02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0" y="11353800"/>
            <a:ext cx="21640800" cy="1623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2" descr="C:\Users\poechs\Pictures\My Pictures\Cedarberg Dec 2006\Cedarberg Day 1 02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" y="1543050"/>
            <a:ext cx="8991600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133850" y="1600200"/>
            <a:ext cx="4705350" cy="9540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+mn-lt"/>
              </a:rPr>
              <a:t>The place does not feel to me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+mn-lt"/>
              </a:rPr>
              <a:t>As the place used to feel to me</a:t>
            </a: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latin typeface="+mn-lt"/>
            </a:endParaRPr>
          </a:p>
        </p:txBody>
      </p:sp>
      <p:pic>
        <p:nvPicPr>
          <p:cNvPr id="8" name="~PP1936.WAV">
            <a:hlinkClick r:id="" action="ppaction://media"/>
          </p:cNvPr>
          <p:cNvPicPr>
            <a:picLocks noRot="1" noChangeAspect="1"/>
          </p:cNvPicPr>
          <p:nvPr>
            <a:wavAudioFile r:embed="rId1" name="~PP1936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764588" y="6478588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57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aper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2.xml><?xml version="1.0" encoding="utf-8"?>
<a:themeOverride xmlns:a="http://schemas.openxmlformats.org/drawingml/2006/main">
  <a:clrScheme name="Paper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1480</TotalTime>
  <Words>129</Words>
  <Application>Microsoft Office PowerPoint</Application>
  <PresentationFormat>On-screen Show (4:3)</PresentationFormat>
  <Paragraphs>30</Paragraphs>
  <Slides>10</Slides>
  <Notes>3</Notes>
  <HiddenSlides>0</HiddenSlides>
  <MMClips>9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Design Template</vt:lpstr>
      </vt:variant>
      <vt:variant>
        <vt:i4>6</vt:i4>
      </vt:variant>
      <vt:variant>
        <vt:lpstr>Slide Titles</vt:lpstr>
      </vt:variant>
      <vt:variant>
        <vt:i4>10</vt:i4>
      </vt:variant>
    </vt:vector>
  </HeadingPairs>
  <TitlesOfParts>
    <vt:vector size="22" baseType="lpstr">
      <vt:lpstr>Corbel</vt:lpstr>
      <vt:lpstr>Arial</vt:lpstr>
      <vt:lpstr>Wingdings 2</vt:lpstr>
      <vt:lpstr>Wingdings</vt:lpstr>
      <vt:lpstr>Wingdings 3</vt:lpstr>
      <vt:lpstr>Calibri</vt:lpstr>
      <vt:lpstr>Module</vt:lpstr>
      <vt:lpstr>Module</vt:lpstr>
      <vt:lpstr>Module</vt:lpstr>
      <vt:lpstr>Module</vt:lpstr>
      <vt:lpstr>Module</vt:lpstr>
      <vt:lpstr>Module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Laura Jane Mitchell</dc:creator>
  <cp:lastModifiedBy>Suzanne Bolding</cp:lastModifiedBy>
  <cp:revision>107</cp:revision>
  <dcterms:created xsi:type="dcterms:W3CDTF">2011-04-29T19:12:37Z</dcterms:created>
  <dcterms:modified xsi:type="dcterms:W3CDTF">2011-05-31T16:30:32Z</dcterms:modified>
</cp:coreProperties>
</file>