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60" r:id="rId3"/>
    <p:sldId id="257" r:id="rId4"/>
    <p:sldId id="266" r:id="rId5"/>
    <p:sldId id="267" r:id="rId6"/>
    <p:sldId id="259" r:id="rId7"/>
    <p:sldId id="263" r:id="rId8"/>
    <p:sldId id="262" r:id="rId9"/>
    <p:sldId id="269" r:id="rId10"/>
    <p:sldId id="258" r:id="rId11"/>
    <p:sldId id="268" r:id="rId12"/>
    <p:sldId id="271" r:id="rId13"/>
    <p:sldId id="270" r:id="rId14"/>
    <p:sldId id="275" r:id="rId15"/>
    <p:sldId id="265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0000"/>
    <a:srgbClr val="001B00"/>
    <a:srgbClr val="004000"/>
    <a:srgbClr val="31462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77" d="100"/>
          <a:sy n="77" d="100"/>
        </p:scale>
        <p:origin x="-1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2B95777-9BD0-4884-A02B-C1F5EB1D5FBC}" type="datetimeFigureOut">
              <a:rPr lang="en-US"/>
              <a:pPr>
                <a:defRPr/>
              </a:pPr>
              <a:t>5/13/2011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5D172CF-B543-47AE-82CF-D15C2321D9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DB80610-75F4-4EE3-B919-7FDAB4E4184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C0D246-C75A-46AD-8FDF-680B0913E8FD}" type="datetimeFigureOut">
              <a:rPr lang="en-US"/>
              <a:pPr>
                <a:defRPr/>
              </a:pPr>
              <a:t>5/13/2011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8EB07-D554-41B3-A4CA-8FF0CC60DA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0F709-7F86-4ED7-87FC-8DDD58AE08CB}" type="datetimeFigureOut">
              <a:rPr lang="en-US"/>
              <a:pPr>
                <a:defRPr/>
              </a:pPr>
              <a:t>5/13/2011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393CE-D05A-4854-A0AB-A68B70A3EE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09D46-6CBF-4AEF-8630-048EA07A6A71}" type="datetimeFigureOut">
              <a:rPr lang="en-US"/>
              <a:pPr>
                <a:defRPr/>
              </a:pPr>
              <a:t>5/13/2011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9B977-CBF4-412B-AFD3-229EFB06A2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BA3E7-5D35-4DD3-A016-AFA50AD71B38}" type="datetimeFigureOut">
              <a:rPr lang="en-US"/>
              <a:pPr>
                <a:defRPr/>
              </a:pPr>
              <a:t>5/13/2011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46C87-B0B2-4140-B4AD-E5E8D8A716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B3EF6-4E24-4DDA-B29B-EF1839CA09F7}" type="datetimeFigureOut">
              <a:rPr lang="en-US"/>
              <a:pPr>
                <a:defRPr/>
              </a:pPr>
              <a:t>5/13/2011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2B47E-5D29-4E3F-8D59-0B97BE7A7A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6DE2C-2F52-4FD3-89FE-F6DAA2913BEF}" type="datetimeFigureOut">
              <a:rPr lang="en-US"/>
              <a:pPr>
                <a:defRPr/>
              </a:pPr>
              <a:t>5/13/2011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F8906-6E16-43D9-B9EC-F07965DBEC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64FC9-1EEC-4E52-85FB-1B82CACD6131}" type="datetimeFigureOut">
              <a:rPr lang="en-US"/>
              <a:pPr>
                <a:defRPr/>
              </a:pPr>
              <a:t>5/13/2011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D3918-CC6C-40DB-94D5-55561C2898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F5E71-3811-4728-BDE3-8F287A432E6D}" type="datetimeFigureOut">
              <a:rPr lang="en-US"/>
              <a:pPr>
                <a:defRPr/>
              </a:pPr>
              <a:t>5/13/2011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FEE68-5370-4A94-881D-3D315F14F8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7A990-A757-40DA-95A0-D447BDA88CA2}" type="datetimeFigureOut">
              <a:rPr lang="en-US"/>
              <a:pPr>
                <a:defRPr/>
              </a:pPr>
              <a:t>5/13/2011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EB4A7-8E83-4BDB-B002-73836FB7CF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ABB52-2DF0-404A-9737-9AC32C6CBC3A}" type="datetimeFigureOut">
              <a:rPr lang="en-US"/>
              <a:pPr>
                <a:defRPr/>
              </a:pPr>
              <a:t>5/13/2011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AFB7A-4C6B-4DB8-8958-1F8A53D04A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7595D-2F6B-40C7-A9AB-B4E97936BB01}" type="datetimeFigureOut">
              <a:rPr lang="en-US"/>
              <a:pPr>
                <a:defRPr/>
              </a:pPr>
              <a:t>5/13/2011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9C601-F073-4A60-B53D-3549596FA0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0D3B306-6196-43C8-BAD6-8FF3ADAA6400}" type="datetimeFigureOut">
              <a:rPr lang="en-US"/>
              <a:pPr>
                <a:defRPr/>
              </a:pPr>
              <a:t>5/13/2011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2EEC68-7946-441E-AD9C-E402C9B4A0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C4BD97"/>
                </a:solidFill>
                <a:latin typeface="Garamond" pitchFamily="18" charset="0"/>
              </a:rPr>
              <a:t>Dionysus (Bacchus, Bromius, Evius)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3600" b="1" dirty="0" smtClean="0">
                <a:solidFill>
                  <a:srgbClr val="C4BD97"/>
                </a:solidFill>
                <a:latin typeface="Garamond"/>
                <a:cs typeface="Garamond"/>
              </a:rPr>
              <a:t>A multifaceted god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Dion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813" y="1295400"/>
            <a:ext cx="2743200" cy="475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4" descr="dion2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676400"/>
            <a:ext cx="25527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5" descr="Dion3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38" y="381000"/>
            <a:ext cx="3357562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b="1" smtClean="0">
                <a:latin typeface="Garamond" pitchFamily="18" charset="0"/>
              </a:rPr>
              <a:t>Who is Dionysus?</a:t>
            </a:r>
            <a:endParaRPr lang="en-US" smtClean="0">
              <a:latin typeface="Garamond" pitchFamily="18" charset="0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en-US" sz="4000" smtClean="0">
                <a:latin typeface="Garamond" pitchFamily="18" charset="0"/>
              </a:rPr>
              <a:t>Son of Zeus and Semele</a:t>
            </a:r>
          </a:p>
          <a:p>
            <a:r>
              <a:rPr lang="en-US" sz="4000" smtClean="0">
                <a:latin typeface="Garamond" pitchFamily="18" charset="0"/>
              </a:rPr>
              <a:t>God of vegetation (the male equivalent of Demeter), esp. of the vine and the grape</a:t>
            </a:r>
          </a:p>
          <a:p>
            <a:r>
              <a:rPr lang="en-US" sz="4000" smtClean="0">
                <a:latin typeface="Garamond" pitchFamily="18" charset="0"/>
              </a:rPr>
              <a:t>Represents ecstasy and madness</a:t>
            </a:r>
          </a:p>
          <a:p>
            <a:r>
              <a:rPr lang="en-US" sz="4000" smtClean="0">
                <a:latin typeface="Garamond" pitchFamily="18" charset="0"/>
              </a:rPr>
              <a:t>Associated with the theater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6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Garamond"/>
                <a:cs typeface="Garamond"/>
              </a:rPr>
              <a:t>Theater of Dionysus</a:t>
            </a:r>
            <a:endParaRPr lang="en-US" dirty="0">
              <a:solidFill>
                <a:schemeClr val="bg2">
                  <a:lumMod val="75000"/>
                </a:schemeClr>
              </a:solidFill>
              <a:latin typeface="Garamond"/>
              <a:cs typeface="Garamond"/>
            </a:endParaRPr>
          </a:p>
        </p:txBody>
      </p:sp>
      <p:pic>
        <p:nvPicPr>
          <p:cNvPr id="17411" name="Content Placeholder 3" descr="ThDion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078" r="-10078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Garamond"/>
                <a:cs typeface="Garamond"/>
              </a:rPr>
              <a:t>Theater of Dionysus</a:t>
            </a:r>
            <a:endParaRPr lang="en-US" dirty="0">
              <a:solidFill>
                <a:schemeClr val="bg2">
                  <a:lumMod val="75000"/>
                </a:schemeClr>
              </a:solidFill>
              <a:latin typeface="Garamond"/>
              <a:cs typeface="Garamond"/>
            </a:endParaRPr>
          </a:p>
        </p:txBody>
      </p:sp>
      <p:pic>
        <p:nvPicPr>
          <p:cNvPr id="18435" name="Content Placeholder 3" descr="ThDion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9776" r="-977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Garamond" pitchFamily="18" charset="0"/>
              </a:rPr>
              <a:t>Characteristics of Dionysiac religion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r>
              <a:rPr lang="en-US" sz="4000" smtClean="0">
                <a:latin typeface="Garamond" pitchFamily="18" charset="0"/>
              </a:rPr>
              <a:t>Spiritual release through music and dance</a:t>
            </a:r>
          </a:p>
          <a:p>
            <a:r>
              <a:rPr lang="en-US" sz="4000" smtClean="0">
                <a:latin typeface="Garamond" pitchFamily="18" charset="0"/>
              </a:rPr>
              <a:t>Possession of the god by his followers</a:t>
            </a:r>
          </a:p>
          <a:p>
            <a:r>
              <a:rPr lang="en-US" sz="4000" i="1" smtClean="0">
                <a:latin typeface="Garamond" pitchFamily="18" charset="0"/>
              </a:rPr>
              <a:t>Sparagmos</a:t>
            </a:r>
          </a:p>
          <a:p>
            <a:r>
              <a:rPr lang="en-US" sz="4000" i="1" smtClean="0">
                <a:latin typeface="Garamond" pitchFamily="18" charset="0"/>
              </a:rPr>
              <a:t>Omophagy</a:t>
            </a:r>
          </a:p>
          <a:p>
            <a:endParaRPr lang="en-US" smtClean="0">
              <a:latin typeface="Garamond" pitchFamily="18" charset="0"/>
            </a:endParaRP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smtClean="0">
                <a:solidFill>
                  <a:srgbClr val="C4BD97"/>
                </a:solidFill>
              </a:rPr>
              <a:t>Sparagmos</a:t>
            </a:r>
          </a:p>
        </p:txBody>
      </p:sp>
      <p:pic>
        <p:nvPicPr>
          <p:cNvPr id="20483" name="Content Placeholder 3" descr="Sparagmos1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43727" r="-4372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Maenads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1507" name="Content Placeholder 4" descr="maenads2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37296" b="-37296"/>
          <a:stretch>
            <a:fillRect/>
          </a:stretch>
        </p:blipFill>
        <p:spPr/>
      </p:pic>
      <p:pic>
        <p:nvPicPr>
          <p:cNvPr id="21508" name="Content Placeholder 5" descr="Maenads1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21545" b="-2154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>
                <a:latin typeface="Garamond" pitchFamily="18" charset="0"/>
              </a:rPr>
              <a:t>Dionysus and the Dissolution of Boundaries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Psychologically, D. signifies free emotional life unimpeded by the restrictions of family, society, religion, and morality. (</a:t>
            </a:r>
            <a:r>
              <a:rPr lang="en-US" i="1" dirty="0" err="1" smtClean="0">
                <a:latin typeface="Garamond"/>
                <a:cs typeface="Garamond"/>
              </a:rPr>
              <a:t>Physis</a:t>
            </a:r>
            <a:r>
              <a:rPr lang="en-US" dirty="0" smtClean="0">
                <a:latin typeface="Garamond"/>
                <a:cs typeface="Garamond"/>
              </a:rPr>
              <a:t> vs. </a:t>
            </a:r>
            <a:r>
              <a:rPr lang="en-US" i="1" dirty="0" err="1" smtClean="0">
                <a:latin typeface="Garamond"/>
                <a:cs typeface="Garamond"/>
              </a:rPr>
              <a:t>Nomos</a:t>
            </a:r>
            <a:r>
              <a:rPr lang="en-US" dirty="0" smtClean="0">
                <a:latin typeface="Garamond"/>
                <a:cs typeface="Garamond"/>
              </a:rPr>
              <a:t>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Culturally, he confuses distinctions between city and wild, mortal and immortal, man and beast, male and female. 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In the </a:t>
            </a:r>
            <a:r>
              <a:rPr lang="en-US" dirty="0" err="1" smtClean="0">
                <a:latin typeface="Garamond"/>
                <a:cs typeface="Garamond"/>
              </a:rPr>
              <a:t>Dionysiac</a:t>
            </a:r>
            <a:r>
              <a:rPr lang="en-US" dirty="0" smtClean="0">
                <a:latin typeface="Garamond"/>
                <a:cs typeface="Garamond"/>
              </a:rPr>
              <a:t> performance/theater, the actor fuses with the character whom he represents. The spectator identifies with the masked figure before him/her. (Symbolic identification of the self with the other)</a:t>
            </a:r>
            <a:endParaRPr lang="en-US" dirty="0">
              <a:latin typeface="Garamond"/>
              <a:cs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25575" y="168275"/>
          <a:ext cx="6194425" cy="6370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7270"/>
                <a:gridCol w="3097270"/>
              </a:tblGrid>
              <a:tr h="682502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Divinity 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Beast</a:t>
                      </a:r>
                      <a:endParaRPr lang="en-US" sz="4000" dirty="0"/>
                    </a:p>
                  </a:txBody>
                  <a:tcPr/>
                </a:tc>
              </a:tr>
              <a:tr h="919894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At the center</a:t>
                      </a:r>
                      <a:r>
                        <a:rPr lang="en-US" sz="2800" baseline="0" dirty="0" smtClean="0"/>
                        <a:t> of the civic religion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Worshipped on the mountains</a:t>
                      </a:r>
                      <a:endParaRPr lang="en-US" sz="2800" dirty="0"/>
                    </a:p>
                  </a:txBody>
                  <a:tcPr/>
                </a:tc>
              </a:tr>
              <a:tr h="919894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Male god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Soft</a:t>
                      </a:r>
                      <a:r>
                        <a:rPr lang="en-US" sz="2800" baseline="0" dirty="0" smtClean="0"/>
                        <a:t> and sensual, like a woman</a:t>
                      </a:r>
                      <a:endParaRPr lang="en-US" sz="2800" dirty="0"/>
                    </a:p>
                  </a:txBody>
                  <a:tcPr/>
                </a:tc>
              </a:tr>
              <a:tr h="504458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Greek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Arrives from Asia</a:t>
                      </a:r>
                      <a:endParaRPr lang="en-US" sz="2800" dirty="0"/>
                    </a:p>
                  </a:txBody>
                  <a:tcPr/>
                </a:tc>
              </a:tr>
              <a:tr h="919894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Neither child</a:t>
                      </a:r>
                      <a:r>
                        <a:rPr lang="en-US" sz="2800" baseline="0" dirty="0" smtClean="0"/>
                        <a:t> nor man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An eternal adolescent</a:t>
                      </a:r>
                      <a:endParaRPr lang="en-US" sz="2800" dirty="0"/>
                    </a:p>
                  </a:txBody>
                  <a:tcPr/>
                </a:tc>
              </a:tr>
              <a:tr h="919894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Brings wine</a:t>
                      </a:r>
                      <a:r>
                        <a:rPr lang="en-US" sz="2800" baseline="0" dirty="0" smtClean="0"/>
                        <a:t> to men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Drives women to madness</a:t>
                      </a:r>
                      <a:endParaRPr lang="en-US" sz="2800" dirty="0"/>
                    </a:p>
                  </a:txBody>
                  <a:tcPr/>
                </a:tc>
              </a:tr>
              <a:tr h="133533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Thyrsus: opens channels of fluids</a:t>
                      </a:r>
                      <a:r>
                        <a:rPr lang="en-US" sz="2800" baseline="0" dirty="0" smtClean="0"/>
                        <a:t> from the earth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 dangerous weapon, a ’shaft’ or ‘missile’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Garamond" pitchFamily="18" charset="0"/>
              </a:rPr>
              <a:t>Euripides’ </a:t>
            </a:r>
            <a:r>
              <a:rPr lang="en-US" i="1" smtClean="0">
                <a:latin typeface="Garamond" pitchFamily="18" charset="0"/>
              </a:rPr>
              <a:t>Bacchae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smtClean="0">
                <a:latin typeface="Garamond" pitchFamily="18" charset="0"/>
              </a:rPr>
              <a:t>Written in the last year of Euripides’ life</a:t>
            </a:r>
          </a:p>
          <a:p>
            <a:r>
              <a:rPr lang="en-US" sz="3600" smtClean="0">
                <a:latin typeface="Garamond" pitchFamily="18" charset="0"/>
              </a:rPr>
              <a:t>Produced in Athens after the author’s death, which occurred in 406 BCE.</a:t>
            </a:r>
          </a:p>
          <a:p>
            <a:r>
              <a:rPr lang="en-US" sz="3600" smtClean="0">
                <a:latin typeface="Garamond" pitchFamily="18" charset="0"/>
              </a:rPr>
              <a:t>Won a posthumous first prize</a:t>
            </a:r>
          </a:p>
          <a:p>
            <a:r>
              <a:rPr lang="en-US" sz="3600" smtClean="0">
                <a:latin typeface="Garamond" pitchFamily="18" charset="0"/>
              </a:rPr>
              <a:t>Has the wildest and most original choral odes in Euripides’ corpus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Garamond" pitchFamily="18" charset="0"/>
              </a:rPr>
              <a:t>Why the </a:t>
            </a:r>
            <a:r>
              <a:rPr lang="en-US" i="1" smtClean="0">
                <a:latin typeface="Garamond" pitchFamily="18" charset="0"/>
              </a:rPr>
              <a:t>Bacchae</a:t>
            </a:r>
            <a:r>
              <a:rPr lang="en-US" smtClean="0">
                <a:latin typeface="Garamond" pitchFamily="18" charset="0"/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32500" lnSpcReduction="2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9846" dirty="0" smtClean="0">
                <a:latin typeface="Garamond"/>
                <a:cs typeface="Garamond"/>
              </a:rPr>
              <a:t>Humans refuse to worship a god. Why and how do they pay for their ‘sin’?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9846" dirty="0" smtClean="0">
                <a:latin typeface="Garamond"/>
                <a:cs typeface="Garamond"/>
              </a:rPr>
              <a:t>A god is deemed inimical to society. Why?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9846" dirty="0" smtClean="0">
                <a:latin typeface="Garamond"/>
                <a:cs typeface="Garamond"/>
              </a:rPr>
              <a:t>Nature hosts activities that upset social norms. How?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9846" dirty="0" smtClean="0">
                <a:latin typeface="Garamond"/>
                <a:cs typeface="Garamond"/>
              </a:rPr>
              <a:t>A god is worshiped in nature. Why?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9846" dirty="0" smtClean="0">
                <a:latin typeface="Garamond"/>
                <a:cs typeface="Garamond"/>
              </a:rPr>
              <a:t>Human rationality impedes understanding of the divine. Measure is pitted against what is immeasurable.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9846" dirty="0" smtClean="0">
                <a:latin typeface="Garamond"/>
                <a:cs typeface="Garamond"/>
              </a:rPr>
              <a:t>Divine wrath is excessive and implacable.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>
                <a:latin typeface="Garamond" pitchFamily="18" charset="0"/>
              </a:rPr>
              <a:t>Dionysus and Doubling in the </a:t>
            </a:r>
            <a:r>
              <a:rPr lang="en-US" sz="3600" i="1" smtClean="0">
                <a:latin typeface="Garamond" pitchFamily="18" charset="0"/>
              </a:rPr>
              <a:t>Bacchae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11200" dirty="0" smtClean="0">
                <a:latin typeface="Garamond"/>
                <a:cs typeface="Garamond"/>
              </a:rPr>
              <a:t>Two worlds/worldviews: the supposedly rational, civic world of </a:t>
            </a:r>
            <a:r>
              <a:rPr lang="en-US" sz="11200" dirty="0" err="1" smtClean="0">
                <a:latin typeface="Garamond"/>
                <a:cs typeface="Garamond"/>
              </a:rPr>
              <a:t>Pentheus</a:t>
            </a:r>
            <a:r>
              <a:rPr lang="en-US" sz="11200" dirty="0" smtClean="0">
                <a:latin typeface="Garamond"/>
                <a:cs typeface="Garamond"/>
              </a:rPr>
              <a:t> and the irrational, ecstatic worldview of Dionysus. 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11200" dirty="0" smtClean="0">
                <a:latin typeface="Garamond"/>
                <a:cs typeface="Garamond"/>
              </a:rPr>
              <a:t>Two sets of maenads: the Asian maenads who follow the god, and the constrained maenads of Thebes. 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11200" dirty="0" smtClean="0">
                <a:latin typeface="Garamond"/>
                <a:cs typeface="Garamond"/>
              </a:rPr>
              <a:t>Two </a:t>
            </a:r>
            <a:r>
              <a:rPr lang="en-US" sz="11200" dirty="0" err="1" smtClean="0">
                <a:latin typeface="Garamond"/>
                <a:cs typeface="Garamond"/>
              </a:rPr>
              <a:t>Dionysuses</a:t>
            </a:r>
            <a:r>
              <a:rPr lang="en-US" sz="11200" dirty="0" smtClean="0">
                <a:latin typeface="Garamond"/>
                <a:cs typeface="Garamond"/>
              </a:rPr>
              <a:t>: the god disguised as the Stranger and the god who asserts his power over Thebes in his own person in the prologue and exodus (</a:t>
            </a:r>
            <a:r>
              <a:rPr lang="en-US" sz="11200" i="1" dirty="0" err="1" smtClean="0">
                <a:latin typeface="Garamond"/>
                <a:cs typeface="Garamond"/>
              </a:rPr>
              <a:t>deus</a:t>
            </a:r>
            <a:r>
              <a:rPr lang="en-US" sz="11200" i="1" dirty="0" smtClean="0">
                <a:latin typeface="Garamond"/>
                <a:cs typeface="Garamond"/>
              </a:rPr>
              <a:t> ex </a:t>
            </a:r>
            <a:r>
              <a:rPr lang="en-US" sz="11200" i="1" dirty="0" err="1" smtClean="0">
                <a:latin typeface="Garamond"/>
                <a:cs typeface="Garamond"/>
              </a:rPr>
              <a:t>machina</a:t>
            </a:r>
            <a:r>
              <a:rPr lang="en-US" sz="11200" dirty="0" smtClean="0">
                <a:latin typeface="Garamond"/>
                <a:cs typeface="Garamond"/>
              </a:rPr>
              <a:t>).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11200" dirty="0" smtClean="0">
                <a:latin typeface="Garamond"/>
                <a:cs typeface="Garamond"/>
              </a:rPr>
              <a:t>Two scenes of the constrained maenads: one in which the women behave in peaceful ways, and one in which they turn murderous.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latin typeface="Garamond" pitchFamily="18" charset="0"/>
              </a:rPr>
              <a:t>Structure of an ancient Greek tragedy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smtClean="0">
                <a:latin typeface="Garamond" pitchFamily="18" charset="0"/>
              </a:rPr>
              <a:t>Prologue</a:t>
            </a:r>
          </a:p>
          <a:p>
            <a:r>
              <a:rPr lang="en-US" sz="3600" smtClean="0">
                <a:latin typeface="Garamond" pitchFamily="18" charset="0"/>
              </a:rPr>
              <a:t>Episodes followed by choral odes, the first one of which is called </a:t>
            </a:r>
            <a:r>
              <a:rPr lang="en-US" sz="3600" i="1" smtClean="0">
                <a:latin typeface="Garamond" pitchFamily="18" charset="0"/>
              </a:rPr>
              <a:t>parodos</a:t>
            </a:r>
          </a:p>
          <a:p>
            <a:r>
              <a:rPr lang="en-US" sz="3600" smtClean="0">
                <a:latin typeface="Garamond" pitchFamily="18" charset="0"/>
              </a:rPr>
              <a:t>Exodus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C4BD97"/>
                </a:solidFill>
                <a:latin typeface="Garamond" pitchFamily="18" charset="0"/>
              </a:rPr>
              <a:t>Thyrsus</a:t>
            </a:r>
          </a:p>
        </p:txBody>
      </p:sp>
      <p:pic>
        <p:nvPicPr>
          <p:cNvPr id="29699" name="Content Placeholder 6" descr="thyrsus1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24969" r="-24969"/>
          <a:stretch>
            <a:fillRect/>
          </a:stretch>
        </p:blipFill>
        <p:spPr>
          <a:xfrm>
            <a:off x="609600" y="1600200"/>
            <a:ext cx="4038600" cy="4525963"/>
          </a:xfrm>
        </p:spPr>
      </p:pic>
      <p:pic>
        <p:nvPicPr>
          <p:cNvPr id="29700" name="Content Placeholder 7" descr="thyrsus2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30244" r="-3024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smtClean="0">
                <a:latin typeface="Garamond" pitchFamily="18" charset="0"/>
              </a:rPr>
              <a:t>What has happened to the Theban Women?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‘I </a:t>
            </a:r>
            <a:r>
              <a:rPr lang="en-US" u="sng" dirty="0" smtClean="0">
                <a:latin typeface="Garamond"/>
                <a:cs typeface="Garamond"/>
              </a:rPr>
              <a:t>bound</a:t>
            </a:r>
            <a:r>
              <a:rPr lang="en-US" dirty="0" smtClean="0">
                <a:latin typeface="Garamond"/>
                <a:cs typeface="Garamond"/>
              </a:rPr>
              <a:t> the fawn-skin to the women’s flesh and </a:t>
            </a:r>
            <a:r>
              <a:rPr lang="en-US" u="sng" dirty="0" smtClean="0">
                <a:latin typeface="Garamond"/>
                <a:cs typeface="Garamond"/>
              </a:rPr>
              <a:t>armed</a:t>
            </a:r>
            <a:r>
              <a:rPr lang="en-US" dirty="0" smtClean="0">
                <a:latin typeface="Garamond"/>
                <a:cs typeface="Garamond"/>
              </a:rPr>
              <a:t> their hands with shafts of ivy’ (24-25)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‘I have </a:t>
            </a:r>
            <a:r>
              <a:rPr lang="en-US" u="sng" dirty="0" smtClean="0">
                <a:latin typeface="Garamond"/>
                <a:cs typeface="Garamond"/>
              </a:rPr>
              <a:t>stung</a:t>
            </a:r>
            <a:r>
              <a:rPr lang="en-US" dirty="0" smtClean="0">
                <a:latin typeface="Garamond"/>
                <a:cs typeface="Garamond"/>
              </a:rPr>
              <a:t> them with frenzy, </a:t>
            </a:r>
            <a:r>
              <a:rPr lang="en-US" u="sng" dirty="0" smtClean="0">
                <a:latin typeface="Garamond"/>
                <a:cs typeface="Garamond"/>
              </a:rPr>
              <a:t>hounded</a:t>
            </a:r>
            <a:r>
              <a:rPr lang="en-US" dirty="0" smtClean="0">
                <a:latin typeface="Garamond"/>
                <a:cs typeface="Garamond"/>
              </a:rPr>
              <a:t> them from home up to the mountains where they wander, crazed of mind, and </a:t>
            </a:r>
            <a:r>
              <a:rPr lang="en-US" u="sng" dirty="0" smtClean="0">
                <a:latin typeface="Garamond"/>
                <a:cs typeface="Garamond"/>
              </a:rPr>
              <a:t>compelled</a:t>
            </a:r>
            <a:r>
              <a:rPr lang="en-US" dirty="0" smtClean="0">
                <a:latin typeface="Garamond"/>
                <a:cs typeface="Garamond"/>
              </a:rPr>
              <a:t> to wear my orgies’ livery. Every woman in Thebes—but the women only—I drove from home, mad’ (32-36). 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‘There they sit … beneath the silver firs </a:t>
            </a:r>
            <a:r>
              <a:rPr lang="en-US" u="sng" dirty="0" smtClean="0">
                <a:latin typeface="Garamond"/>
                <a:cs typeface="Garamond"/>
              </a:rPr>
              <a:t>on the roofless rocks’</a:t>
            </a:r>
            <a:r>
              <a:rPr lang="en-US" dirty="0" smtClean="0">
                <a:latin typeface="Garamond"/>
                <a:cs typeface="Garamond"/>
              </a:rPr>
              <a:t> (38)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They wait and engage in ‘whirling dances’ (63)</a:t>
            </a:r>
            <a:endParaRPr lang="en-US" dirty="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 smtClean="0">
                <a:latin typeface="Garamond"/>
                <a:cs typeface="Garamond"/>
              </a:rPr>
              <a:t>Men’s </a:t>
            </a:r>
            <a:r>
              <a:rPr lang="en-US" sz="3600" b="1" dirty="0" err="1" smtClean="0">
                <a:latin typeface="Garamond"/>
                <a:cs typeface="Garamond"/>
              </a:rPr>
              <a:t>action(s</a:t>
            </a:r>
            <a:r>
              <a:rPr lang="en-US" sz="3600" b="1" dirty="0" smtClean="0">
                <a:latin typeface="Garamond"/>
                <a:cs typeface="Garamond"/>
              </a:rPr>
              <a:t>) and Dionysus’ </a:t>
            </a:r>
            <a:r>
              <a:rPr lang="en-US" sz="3600" b="1" dirty="0" err="1" smtClean="0">
                <a:latin typeface="Garamond"/>
                <a:cs typeface="Garamond"/>
              </a:rPr>
              <a:t>reaction(s</a:t>
            </a:r>
            <a:r>
              <a:rPr lang="en-US" sz="3600" b="1" dirty="0" smtClean="0">
                <a:latin typeface="Garamond"/>
                <a:cs typeface="Garamond"/>
              </a:rPr>
              <a:t>)</a:t>
            </a:r>
            <a:endParaRPr lang="en-US" sz="3600" b="1" dirty="0">
              <a:latin typeface="Garamond"/>
              <a:cs typeface="Garamon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He ‘</a:t>
            </a:r>
            <a:r>
              <a:rPr lang="en-US" u="sng" dirty="0" smtClean="0">
                <a:latin typeface="Garamond"/>
                <a:cs typeface="Garamond"/>
              </a:rPr>
              <a:t>revolts</a:t>
            </a:r>
            <a:r>
              <a:rPr lang="en-US" dirty="0" smtClean="0">
                <a:latin typeface="Garamond"/>
                <a:cs typeface="Garamond"/>
              </a:rPr>
              <a:t> against divinity, in me; </a:t>
            </a:r>
            <a:r>
              <a:rPr lang="en-US" u="sng" dirty="0" smtClean="0">
                <a:latin typeface="Garamond"/>
                <a:cs typeface="Garamond"/>
              </a:rPr>
              <a:t>thrusts </a:t>
            </a:r>
            <a:r>
              <a:rPr lang="en-US" dirty="0" smtClean="0">
                <a:latin typeface="Garamond"/>
                <a:cs typeface="Garamond"/>
              </a:rPr>
              <a:t>me from his offerings; forgets my name in his prayers’ (45-47).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‘Therefore, I shall </a:t>
            </a:r>
            <a:r>
              <a:rPr lang="en-US" u="sng" dirty="0" smtClean="0">
                <a:latin typeface="Garamond"/>
                <a:cs typeface="Garamond"/>
              </a:rPr>
              <a:t>prove</a:t>
            </a:r>
            <a:r>
              <a:rPr lang="en-US" dirty="0" smtClean="0">
                <a:latin typeface="Garamond"/>
                <a:cs typeface="Garamond"/>
              </a:rPr>
              <a:t> to him and every man in Thebes that I am god indeed’ (47-48).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But if the men in Thebes attempt to </a:t>
            </a:r>
            <a:r>
              <a:rPr lang="en-US" u="sng" dirty="0" smtClean="0">
                <a:latin typeface="Garamond"/>
                <a:cs typeface="Garamond"/>
              </a:rPr>
              <a:t>force</a:t>
            </a:r>
            <a:r>
              <a:rPr lang="en-US" dirty="0" smtClean="0">
                <a:latin typeface="Garamond"/>
                <a:cs typeface="Garamond"/>
              </a:rPr>
              <a:t> my </a:t>
            </a:r>
            <a:r>
              <a:rPr lang="en-US" dirty="0" err="1" smtClean="0">
                <a:latin typeface="Garamond"/>
                <a:cs typeface="Garamond"/>
              </a:rPr>
              <a:t>Bacchae</a:t>
            </a:r>
            <a:r>
              <a:rPr lang="en-US" dirty="0" smtClean="0">
                <a:latin typeface="Garamond"/>
                <a:cs typeface="Garamond"/>
              </a:rPr>
              <a:t> from the mountainside </a:t>
            </a:r>
            <a:r>
              <a:rPr lang="en-US" u="sng" dirty="0" smtClean="0">
                <a:latin typeface="Garamond"/>
                <a:cs typeface="Garamond"/>
              </a:rPr>
              <a:t>by threat of arms</a:t>
            </a:r>
            <a:r>
              <a:rPr lang="en-US" dirty="0" smtClean="0">
                <a:latin typeface="Garamond"/>
                <a:cs typeface="Garamond"/>
              </a:rPr>
              <a:t>, </a:t>
            </a:r>
            <a:r>
              <a:rPr lang="en-US" u="sng" dirty="0" smtClean="0">
                <a:latin typeface="Garamond"/>
                <a:cs typeface="Garamond"/>
              </a:rPr>
              <a:t>I shall marshal my Maenads and take the field</a:t>
            </a:r>
            <a:r>
              <a:rPr lang="en-US" dirty="0" smtClean="0">
                <a:latin typeface="Garamond"/>
                <a:cs typeface="Garamond"/>
              </a:rPr>
              <a:t>’ (51-53). </a:t>
            </a:r>
            <a:endParaRPr lang="en-US" dirty="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latin typeface="Garamond" pitchFamily="18" charset="0"/>
              </a:rPr>
              <a:t>Dionysus’ Birth</a:t>
            </a:r>
          </a:p>
        </p:txBody>
      </p:sp>
      <p:sp>
        <p:nvSpPr>
          <p:cNvPr id="32770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z="2800" smtClean="0">
                <a:latin typeface="Garamond" pitchFamily="18" charset="0"/>
              </a:rPr>
              <a:t>‘So his mother bore him once in labor bitter;</a:t>
            </a:r>
          </a:p>
          <a:p>
            <a:pPr>
              <a:buFont typeface="Arial" charset="0"/>
              <a:buNone/>
            </a:pPr>
            <a:r>
              <a:rPr lang="en-US" sz="2800" smtClean="0">
                <a:latin typeface="Garamond" pitchFamily="18" charset="0"/>
              </a:rPr>
              <a:t>Lightning-struck, </a:t>
            </a:r>
            <a:r>
              <a:rPr lang="en-US" sz="2800" u="sng" smtClean="0">
                <a:latin typeface="Garamond" pitchFamily="18" charset="0"/>
              </a:rPr>
              <a:t>forced by fire that flared from</a:t>
            </a:r>
          </a:p>
          <a:p>
            <a:pPr>
              <a:buFont typeface="Arial" charset="0"/>
              <a:buNone/>
            </a:pPr>
            <a:r>
              <a:rPr lang="en-US" sz="2800" u="sng" smtClean="0">
                <a:latin typeface="Garamond" pitchFamily="18" charset="0"/>
              </a:rPr>
              <a:t>Zeus</a:t>
            </a:r>
            <a:r>
              <a:rPr lang="en-US" sz="2800" smtClean="0">
                <a:latin typeface="Garamond" pitchFamily="18" charset="0"/>
              </a:rPr>
              <a:t>, consumed, she died, untimely torn, in</a:t>
            </a:r>
          </a:p>
          <a:p>
            <a:pPr>
              <a:buFont typeface="Arial" charset="0"/>
              <a:buNone/>
            </a:pPr>
            <a:r>
              <a:rPr lang="en-US" sz="2800" smtClean="0">
                <a:latin typeface="Garamond" pitchFamily="18" charset="0"/>
              </a:rPr>
              <a:t>Childbed dead by blow of light! </a:t>
            </a:r>
            <a:r>
              <a:rPr lang="en-US" sz="2800" u="sng" smtClean="0">
                <a:latin typeface="Garamond" pitchFamily="18" charset="0"/>
              </a:rPr>
              <a:t>Of light the son</a:t>
            </a:r>
          </a:p>
          <a:p>
            <a:pPr>
              <a:buFont typeface="Arial" charset="0"/>
              <a:buNone/>
            </a:pPr>
            <a:r>
              <a:rPr lang="en-US" sz="2800" u="sng" smtClean="0">
                <a:latin typeface="Garamond" pitchFamily="18" charset="0"/>
              </a:rPr>
              <a:t>Was born</a:t>
            </a:r>
            <a:r>
              <a:rPr lang="en-US" sz="2800" smtClean="0">
                <a:latin typeface="Garamond" pitchFamily="18" charset="0"/>
              </a:rPr>
              <a:t>!</a:t>
            </a:r>
          </a:p>
          <a:p>
            <a:pPr>
              <a:buFont typeface="Arial" charset="0"/>
              <a:buNone/>
            </a:pPr>
            <a:r>
              <a:rPr lang="en-US" sz="2800" smtClean="0">
                <a:latin typeface="Garamond" pitchFamily="18" charset="0"/>
              </a:rPr>
              <a:t>Zeus it was who saved his son; </a:t>
            </a:r>
            <a:r>
              <a:rPr lang="en-US" sz="2800" u="sng" smtClean="0">
                <a:latin typeface="Garamond" pitchFamily="18" charset="0"/>
              </a:rPr>
              <a:t>with speed</a:t>
            </a:r>
          </a:p>
          <a:p>
            <a:pPr>
              <a:buFont typeface="Arial" charset="0"/>
              <a:buNone/>
            </a:pPr>
            <a:r>
              <a:rPr lang="en-US" sz="2800" u="sng" smtClean="0">
                <a:latin typeface="Garamond" pitchFamily="18" charset="0"/>
              </a:rPr>
              <a:t>Outrunning mortal eye</a:t>
            </a:r>
            <a:r>
              <a:rPr lang="en-US" sz="2800" smtClean="0">
                <a:latin typeface="Garamond" pitchFamily="18" charset="0"/>
              </a:rPr>
              <a:t>, bore him to a private place,</a:t>
            </a:r>
          </a:p>
          <a:p>
            <a:pPr>
              <a:buFont typeface="Arial" charset="0"/>
              <a:buNone/>
            </a:pPr>
            <a:r>
              <a:rPr lang="en-US" sz="2800" smtClean="0">
                <a:latin typeface="Garamond" pitchFamily="18" charset="0"/>
              </a:rPr>
              <a:t>Bound the boy with clasps of gold; </a:t>
            </a:r>
            <a:r>
              <a:rPr lang="en-US" sz="2800" u="sng" smtClean="0">
                <a:latin typeface="Garamond" pitchFamily="18" charset="0"/>
              </a:rPr>
              <a:t>in his thigh as in a</a:t>
            </a:r>
          </a:p>
          <a:p>
            <a:pPr>
              <a:buFont typeface="Arial" charset="0"/>
              <a:buNone/>
            </a:pPr>
            <a:r>
              <a:rPr lang="en-US" sz="2800" u="sng" smtClean="0">
                <a:latin typeface="Garamond" pitchFamily="18" charset="0"/>
              </a:rPr>
              <a:t>Womb</a:t>
            </a:r>
            <a:r>
              <a:rPr lang="en-US" sz="2800" smtClean="0">
                <a:latin typeface="Garamond" pitchFamily="18" charset="0"/>
              </a:rPr>
              <a:t>, concealed his son from Hera’s eyes’ (88-99)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631</Words>
  <Application>Microsoft Macintosh PowerPoint</Application>
  <PresentationFormat>On-screen Show (4:3)</PresentationFormat>
  <Paragraphs>76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Calibri</vt:lpstr>
      <vt:lpstr>Arial</vt:lpstr>
      <vt:lpstr>Garamond</vt:lpstr>
      <vt:lpstr>Office Theme</vt:lpstr>
      <vt:lpstr>Dionysus (Bacchus, Bromius, Evius)</vt:lpstr>
      <vt:lpstr>Slide 2</vt:lpstr>
      <vt:lpstr>Who is Dionysus?</vt:lpstr>
      <vt:lpstr>Theater of Dionysus</vt:lpstr>
      <vt:lpstr>Theater of Dionysus</vt:lpstr>
      <vt:lpstr>Characteristics of Dionysiac religion</vt:lpstr>
      <vt:lpstr>Sparagmos</vt:lpstr>
      <vt:lpstr>Maenads</vt:lpstr>
      <vt:lpstr>Dionysus and the Dissolution of Boundaries</vt:lpstr>
      <vt:lpstr>Slide 10</vt:lpstr>
      <vt:lpstr>Euripides’ Bacchae</vt:lpstr>
      <vt:lpstr>Why the Bacchae?</vt:lpstr>
      <vt:lpstr>Dionysus and Doubling in the Bacchae</vt:lpstr>
      <vt:lpstr>Structure of an ancient Greek tragedy</vt:lpstr>
      <vt:lpstr>Thyrsus</vt:lpstr>
      <vt:lpstr>What has happened to the Theban Women?</vt:lpstr>
      <vt:lpstr>Men’s action(s) and Dionysus’ reaction(s)</vt:lpstr>
      <vt:lpstr>Dionysus’ Birth</vt:lpstr>
    </vt:vector>
  </TitlesOfParts>
  <Company>UCI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Dionysus (Bacchus, Bromius, Evius)</dc:title>
  <dc:creator>Zina Giannopoulou</dc:creator>
  <cp:lastModifiedBy>Suzanne Bolding</cp:lastModifiedBy>
  <cp:revision>87</cp:revision>
  <dcterms:created xsi:type="dcterms:W3CDTF">2011-05-11T02:31:41Z</dcterms:created>
  <dcterms:modified xsi:type="dcterms:W3CDTF">2011-05-13T22:31:42Z</dcterms:modified>
</cp:coreProperties>
</file>