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5" r:id="rId9"/>
    <p:sldId id="260" r:id="rId10"/>
    <p:sldId id="261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538E"/>
    <a:srgbClr val="005B00"/>
    <a:srgbClr val="006F00"/>
    <a:srgbClr val="9E0000"/>
    <a:srgbClr val="004C00"/>
    <a:srgbClr val="003B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 varScale="1">
        <p:scale>
          <a:sx n="77" d="100"/>
          <a:sy n="77" d="100"/>
        </p:scale>
        <p:origin x="-10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DC147A-595E-4084-881F-5C5E171891AD}" type="datetimeFigureOut">
              <a:rPr lang="en-US"/>
              <a:pPr>
                <a:defRPr/>
              </a:pPr>
              <a:t>5/18/2011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D1DE8-D579-4ACB-AFFB-BDA86B0B0D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9B26F2-5B12-4201-8890-18CC8A17FE28}" type="datetimeFigureOut">
              <a:rPr lang="en-US"/>
              <a:pPr>
                <a:defRPr/>
              </a:pPr>
              <a:t>5/18/2011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47929F-9CD3-4126-B1BC-779B15CE0B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BB7725-3AD2-4363-854C-3B603A061D4A}" type="datetimeFigureOut">
              <a:rPr lang="en-US"/>
              <a:pPr>
                <a:defRPr/>
              </a:pPr>
              <a:t>5/18/2011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0358E7-98D0-4576-B26F-5C4D9057EA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AFA1D4-B379-4E85-A147-B07A7D3B5EFC}" type="datetimeFigureOut">
              <a:rPr lang="en-US"/>
              <a:pPr>
                <a:defRPr/>
              </a:pPr>
              <a:t>5/18/2011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056894-F6D2-489C-A3A6-774B67A64B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713B24-32C8-4437-B801-18AE95D3C21D}" type="datetimeFigureOut">
              <a:rPr lang="en-US"/>
              <a:pPr>
                <a:defRPr/>
              </a:pPr>
              <a:t>5/18/2011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C4C1AD-758F-41AE-A18B-654DB314D8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EAC047-D68E-4EFF-8602-1E7C26593A61}" type="datetimeFigureOut">
              <a:rPr lang="en-US"/>
              <a:pPr>
                <a:defRPr/>
              </a:pPr>
              <a:t>5/18/2011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96525E-4CFD-49FE-9F06-E02A3ABDB9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39EF55-D484-49F2-BE42-71A556BD6FD7}" type="datetimeFigureOut">
              <a:rPr lang="en-US"/>
              <a:pPr>
                <a:defRPr/>
              </a:pPr>
              <a:t>5/18/2011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AD8593-83A7-4354-A966-BF3456FBF4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74CB0E-AB62-4DD7-917B-DBC668C3421B}" type="datetimeFigureOut">
              <a:rPr lang="en-US"/>
              <a:pPr>
                <a:defRPr/>
              </a:pPr>
              <a:t>5/18/2011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ECB756-F3A3-4F0C-86AB-F2B4BFF953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DC21B-64E8-4BAA-8A9A-055DF823B538}" type="datetimeFigureOut">
              <a:rPr lang="en-US"/>
              <a:pPr>
                <a:defRPr/>
              </a:pPr>
              <a:t>5/18/2011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78B453-F403-4FFF-A43F-81D225CC28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B51F19-C6B3-4F2F-9C42-BBBF703C1174}" type="datetimeFigureOut">
              <a:rPr lang="en-US"/>
              <a:pPr>
                <a:defRPr/>
              </a:pPr>
              <a:t>5/18/2011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396396-34EF-489E-BEA6-6A5BAC5230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AF95B5-E05E-40D4-944A-9120EDC148BB}" type="datetimeFigureOut">
              <a:rPr lang="en-US"/>
              <a:pPr>
                <a:defRPr/>
              </a:pPr>
              <a:t>5/18/2011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5E01CC-83A2-4D30-B285-C2644B5D00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DFDA210-87D1-4C38-8790-A5691CE37936}" type="datetimeFigureOut">
              <a:rPr lang="en-US"/>
              <a:pPr>
                <a:defRPr/>
              </a:pPr>
              <a:t>5/18/2011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0C884A1-EEE6-417A-BCFF-885600B72F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538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i="1" smtClean="0">
                <a:latin typeface="Garamond" pitchFamily="18" charset="0"/>
              </a:rPr>
              <a:t>Bacchae</a:t>
            </a:r>
            <a:r>
              <a:rPr lang="en-US" sz="4800" smtClean="0">
                <a:latin typeface="Garamond" pitchFamily="18" charset="0"/>
              </a:rPr>
              <a:t> and </a:t>
            </a:r>
            <a:r>
              <a:rPr lang="en-US" sz="4800" i="1" smtClean="0">
                <a:latin typeface="Garamond" pitchFamily="18" charset="0"/>
              </a:rPr>
              <a:t>Antigone</a:t>
            </a:r>
          </a:p>
        </p:txBody>
      </p:sp>
      <p:sp>
        <p:nvSpPr>
          <p:cNvPr id="13315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3600" smtClean="0">
                <a:solidFill>
                  <a:schemeClr val="tx1"/>
                </a:solidFill>
                <a:latin typeface="Garamond" pitchFamily="18" charset="0"/>
              </a:rPr>
              <a:t>Man’s manifold strengths and weaknesses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smtClean="0">
                <a:latin typeface="Garamond" pitchFamily="18" charset="0"/>
              </a:rPr>
              <a:t>Men’s action(s) and Dionysus’ reaction(s)</a:t>
            </a:r>
            <a:endParaRPr lang="en-US" sz="320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>
                <a:latin typeface="Garamond"/>
                <a:cs typeface="Garamond"/>
              </a:rPr>
              <a:t>He ‘</a:t>
            </a:r>
            <a:r>
              <a:rPr lang="en-US" u="sng" dirty="0" smtClean="0">
                <a:latin typeface="Garamond"/>
                <a:cs typeface="Garamond"/>
              </a:rPr>
              <a:t>revolts</a:t>
            </a:r>
            <a:r>
              <a:rPr lang="en-US" dirty="0" smtClean="0">
                <a:latin typeface="Garamond"/>
                <a:cs typeface="Garamond"/>
              </a:rPr>
              <a:t> against divinity, in me; </a:t>
            </a:r>
            <a:r>
              <a:rPr lang="en-US" u="sng" dirty="0" smtClean="0">
                <a:latin typeface="Garamond"/>
                <a:cs typeface="Garamond"/>
              </a:rPr>
              <a:t>thrusts </a:t>
            </a:r>
            <a:r>
              <a:rPr lang="en-US" dirty="0" smtClean="0">
                <a:latin typeface="Garamond"/>
                <a:cs typeface="Garamond"/>
              </a:rPr>
              <a:t>me from his offerings; forgets my name in his prayers’ (45-47).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>
                <a:latin typeface="Garamond"/>
                <a:cs typeface="Garamond"/>
              </a:rPr>
              <a:t>‘Therefore, I shall </a:t>
            </a:r>
            <a:r>
              <a:rPr lang="en-US" u="sng" dirty="0" smtClean="0">
                <a:latin typeface="Garamond"/>
                <a:cs typeface="Garamond"/>
              </a:rPr>
              <a:t>prove</a:t>
            </a:r>
            <a:r>
              <a:rPr lang="en-US" dirty="0" smtClean="0">
                <a:latin typeface="Garamond"/>
                <a:cs typeface="Garamond"/>
              </a:rPr>
              <a:t> to him and every man in Thebes that I am god indeed’ (47-48).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>
                <a:latin typeface="Garamond"/>
                <a:cs typeface="Garamond"/>
              </a:rPr>
              <a:t>But if the men in Thebes attempt to </a:t>
            </a:r>
            <a:r>
              <a:rPr lang="en-US" u="sng" dirty="0" smtClean="0">
                <a:latin typeface="Garamond"/>
                <a:cs typeface="Garamond"/>
              </a:rPr>
              <a:t>force</a:t>
            </a:r>
            <a:r>
              <a:rPr lang="en-US" dirty="0" smtClean="0">
                <a:latin typeface="Garamond"/>
                <a:cs typeface="Garamond"/>
              </a:rPr>
              <a:t> my </a:t>
            </a:r>
            <a:r>
              <a:rPr lang="en-US" dirty="0" err="1" smtClean="0">
                <a:latin typeface="Garamond"/>
                <a:cs typeface="Garamond"/>
              </a:rPr>
              <a:t>Bacchae</a:t>
            </a:r>
            <a:r>
              <a:rPr lang="en-US" dirty="0" smtClean="0">
                <a:latin typeface="Garamond"/>
                <a:cs typeface="Garamond"/>
              </a:rPr>
              <a:t> from the mountainside </a:t>
            </a:r>
            <a:r>
              <a:rPr lang="en-US" u="sng" dirty="0" smtClean="0">
                <a:latin typeface="Garamond"/>
                <a:cs typeface="Garamond"/>
              </a:rPr>
              <a:t>by threat of arms</a:t>
            </a:r>
            <a:r>
              <a:rPr lang="en-US" dirty="0" smtClean="0">
                <a:latin typeface="Garamond"/>
                <a:cs typeface="Garamond"/>
              </a:rPr>
              <a:t>, </a:t>
            </a:r>
            <a:r>
              <a:rPr lang="en-US" u="sng" dirty="0" smtClean="0">
                <a:latin typeface="Garamond"/>
                <a:cs typeface="Garamond"/>
              </a:rPr>
              <a:t>I shall marshal my Maenads and take the field</a:t>
            </a:r>
            <a:r>
              <a:rPr lang="en-US" dirty="0" smtClean="0">
                <a:latin typeface="Garamond"/>
                <a:cs typeface="Garamond"/>
              </a:rPr>
              <a:t>’ (51-53). 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smtClean="0">
                <a:latin typeface="Garamond" pitchFamily="18" charset="0"/>
              </a:rPr>
              <a:t>Dionysus’ Birth: The Religious View</a:t>
            </a:r>
            <a:endParaRPr lang="en-US" sz="360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cs typeface="Garamond"/>
              </a:rPr>
              <a:t>‘So his mother bore him once in labor bitter;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cs typeface="Garamond"/>
              </a:rPr>
              <a:t>Lightning-struck, </a:t>
            </a:r>
            <a:r>
              <a:rPr lang="en-US" u="sng" dirty="0" smtClean="0">
                <a:latin typeface="Garamond"/>
                <a:cs typeface="Garamond"/>
              </a:rPr>
              <a:t>forced by fire that flared from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u="sng" dirty="0" smtClean="0">
                <a:latin typeface="Garamond"/>
                <a:cs typeface="Garamond"/>
              </a:rPr>
              <a:t>Zeus</a:t>
            </a:r>
            <a:r>
              <a:rPr lang="en-US" dirty="0" smtClean="0">
                <a:latin typeface="Garamond"/>
                <a:cs typeface="Garamond"/>
              </a:rPr>
              <a:t>, consumed, she died, untimely torn, in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cs typeface="Garamond"/>
              </a:rPr>
              <a:t>Childbed dead by blow of light! </a:t>
            </a:r>
            <a:r>
              <a:rPr lang="en-US" u="sng" dirty="0" smtClean="0">
                <a:latin typeface="Garamond"/>
                <a:cs typeface="Garamond"/>
              </a:rPr>
              <a:t>Of light the son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u="sng" dirty="0" smtClean="0">
                <a:latin typeface="Garamond"/>
                <a:cs typeface="Garamond"/>
              </a:rPr>
              <a:t>Was born</a:t>
            </a:r>
            <a:r>
              <a:rPr lang="en-US" dirty="0" smtClean="0">
                <a:latin typeface="Garamond"/>
                <a:cs typeface="Garamond"/>
              </a:rPr>
              <a:t>!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cs typeface="Garamond"/>
              </a:rPr>
              <a:t>Zeus it was who saved his son; </a:t>
            </a:r>
            <a:r>
              <a:rPr lang="en-US" u="sng" dirty="0" smtClean="0">
                <a:latin typeface="Garamond"/>
                <a:cs typeface="Garamond"/>
              </a:rPr>
              <a:t>with speed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u="sng" dirty="0" smtClean="0">
                <a:latin typeface="Garamond"/>
                <a:cs typeface="Garamond"/>
              </a:rPr>
              <a:t>Outrunning mortal eye</a:t>
            </a:r>
            <a:r>
              <a:rPr lang="en-US" dirty="0" smtClean="0">
                <a:latin typeface="Garamond"/>
                <a:cs typeface="Garamond"/>
              </a:rPr>
              <a:t>, bore him to a private place,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latin typeface="Garamond"/>
                <a:cs typeface="Garamond"/>
              </a:rPr>
              <a:t>Bound the boy with clasps of gold; </a:t>
            </a:r>
            <a:r>
              <a:rPr lang="en-US" u="sng" dirty="0" smtClean="0">
                <a:latin typeface="Garamond"/>
                <a:cs typeface="Garamond"/>
              </a:rPr>
              <a:t>in his thigh as in a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u="sng" dirty="0" smtClean="0">
                <a:latin typeface="Garamond"/>
                <a:cs typeface="Garamond"/>
              </a:rPr>
              <a:t>Womb</a:t>
            </a:r>
            <a:r>
              <a:rPr lang="en-US" dirty="0" smtClean="0">
                <a:latin typeface="Garamond"/>
                <a:cs typeface="Garamond"/>
              </a:rPr>
              <a:t>, concealed his son from Hera’s eyes’ (88-99)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smtClean="0">
                <a:latin typeface="Garamond" pitchFamily="18" charset="0"/>
              </a:rPr>
              <a:t>Wisdom vs. Foolishness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/>
          </a:bodyPr>
          <a:lstStyle/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sz="3600" dirty="0" smtClean="0">
                <a:latin typeface="Garamond"/>
                <a:cs typeface="Garamond"/>
              </a:rPr>
              <a:t>Wisdom is conformity to customs and traditions.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sz="3600" dirty="0" smtClean="0">
                <a:latin typeface="Garamond"/>
                <a:cs typeface="Garamond"/>
              </a:rPr>
              <a:t>Wisdom is prudence.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sz="3600" dirty="0" smtClean="0">
                <a:latin typeface="Garamond"/>
                <a:cs typeface="Garamond"/>
              </a:rPr>
              <a:t>Wisdom is ‘seeing,’ foolishness is blindness.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sz="3600" dirty="0" smtClean="0">
                <a:latin typeface="Garamond"/>
                <a:cs typeface="Garamond"/>
              </a:rPr>
              <a:t>Wisdom is associated with rational thinking, foolishness with madness and glibness.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sz="3600" dirty="0" smtClean="0">
                <a:latin typeface="Garamond"/>
                <a:cs typeface="Garamond"/>
              </a:rPr>
              <a:t>Wisdom is avoidance of hubris, the will to ‘outrange the limits of man.’ (397)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endParaRPr lang="en-US" dirty="0" smtClean="0">
              <a:latin typeface="Garamond"/>
              <a:cs typeface="Garamond"/>
            </a:endParaRP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  <a:alpha val="8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smtClean="0">
                <a:latin typeface="Garamond" pitchFamily="18" charset="0"/>
              </a:rPr>
              <a:t>Sophocles’ </a:t>
            </a:r>
            <a:r>
              <a:rPr lang="en-US" sz="4000" i="1" smtClean="0">
                <a:latin typeface="Garamond" pitchFamily="18" charset="0"/>
              </a:rPr>
              <a:t>Antigone</a:t>
            </a:r>
            <a:r>
              <a:rPr lang="en-US" sz="4000" smtClean="0">
                <a:latin typeface="Garamond" pitchFamily="18" charset="0"/>
              </a:rPr>
              <a:t>: ‘Ode to Man’ (332-375)</a:t>
            </a:r>
            <a:endParaRPr lang="en-US" sz="4000" smtClean="0"/>
          </a:p>
        </p:txBody>
      </p:sp>
      <p:sp>
        <p:nvSpPr>
          <p:cNvPr id="17411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>
                <a:solidFill>
                  <a:schemeClr val="tx1"/>
                </a:solidFill>
              </a:rPr>
              <a:t>Man is ‘the most wonderful of the many wonders’ of the earth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latin typeface="Garamond" pitchFamily="18" charset="0"/>
              </a:rPr>
              <a:t>Human Achievements 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>
                <a:latin typeface="Garamond"/>
                <a:cs typeface="Garamond"/>
              </a:rPr>
              <a:t>He crosses the sea by </a:t>
            </a:r>
            <a:r>
              <a:rPr lang="en-US" u="sng" dirty="0" smtClean="0">
                <a:latin typeface="Garamond"/>
                <a:cs typeface="Garamond"/>
              </a:rPr>
              <a:t>taming </a:t>
            </a:r>
            <a:r>
              <a:rPr lang="en-US" dirty="0" smtClean="0">
                <a:latin typeface="Garamond"/>
                <a:cs typeface="Garamond"/>
              </a:rPr>
              <a:t>the wind and the swelling waves.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>
                <a:latin typeface="Garamond"/>
                <a:cs typeface="Garamond"/>
              </a:rPr>
              <a:t>He plows the earth year after year.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>
                <a:latin typeface="Garamond"/>
                <a:cs typeface="Garamond"/>
              </a:rPr>
              <a:t>He </a:t>
            </a:r>
            <a:r>
              <a:rPr lang="en-US" u="sng" dirty="0" smtClean="0">
                <a:latin typeface="Garamond"/>
                <a:cs typeface="Garamond"/>
              </a:rPr>
              <a:t>‘snares</a:t>
            </a:r>
            <a:r>
              <a:rPr lang="en-US" dirty="0" smtClean="0">
                <a:latin typeface="Garamond"/>
                <a:cs typeface="Garamond"/>
              </a:rPr>
              <a:t>’ birds, </a:t>
            </a:r>
            <a:r>
              <a:rPr lang="en-US" u="sng" dirty="0" smtClean="0">
                <a:latin typeface="Garamond"/>
                <a:cs typeface="Garamond"/>
              </a:rPr>
              <a:t>‘takes prisoner’ </a:t>
            </a:r>
            <a:r>
              <a:rPr lang="en-US" dirty="0" smtClean="0">
                <a:latin typeface="Garamond"/>
                <a:cs typeface="Garamond"/>
              </a:rPr>
              <a:t>savage beasts and fish.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>
                <a:latin typeface="Garamond"/>
                <a:cs typeface="Garamond"/>
              </a:rPr>
              <a:t>His contrivances make him </a:t>
            </a:r>
            <a:r>
              <a:rPr lang="en-US" u="sng" dirty="0" smtClean="0">
                <a:latin typeface="Garamond"/>
                <a:cs typeface="Garamond"/>
              </a:rPr>
              <a:t>master</a:t>
            </a:r>
            <a:r>
              <a:rPr lang="en-US" dirty="0" smtClean="0">
                <a:latin typeface="Garamond"/>
                <a:cs typeface="Garamond"/>
              </a:rPr>
              <a:t> of domesticated and wild beasts.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>
                <a:latin typeface="Garamond"/>
                <a:cs typeface="Garamond"/>
              </a:rPr>
              <a:t>He brings the horse to </a:t>
            </a:r>
            <a:r>
              <a:rPr lang="en-US" u="sng" dirty="0" smtClean="0">
                <a:latin typeface="Garamond"/>
                <a:cs typeface="Garamond"/>
              </a:rPr>
              <a:t>‘bend underneath the yoke’</a:t>
            </a:r>
            <a:r>
              <a:rPr lang="en-US" dirty="0" smtClean="0">
                <a:latin typeface="Garamond"/>
                <a:cs typeface="Garamond"/>
              </a:rPr>
              <a:t> as well as the bull.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endParaRPr lang="en-US" dirty="0" smtClean="0">
              <a:latin typeface="Garamond"/>
              <a:cs typeface="Garamond"/>
            </a:endParaRP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latin typeface="Garamond" pitchFamily="18" charset="0"/>
              </a:rPr>
              <a:t>Human Achievements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>
                <a:latin typeface="Garamond"/>
                <a:cs typeface="Garamond"/>
              </a:rPr>
              <a:t>He </a:t>
            </a:r>
            <a:r>
              <a:rPr lang="en-US" u="sng" dirty="0" smtClean="0">
                <a:latin typeface="Garamond"/>
                <a:cs typeface="Garamond"/>
              </a:rPr>
              <a:t>has taught himself </a:t>
            </a:r>
            <a:r>
              <a:rPr lang="en-US" dirty="0" smtClean="0">
                <a:latin typeface="Garamond"/>
                <a:cs typeface="Garamond"/>
              </a:rPr>
              <a:t>speech, thought, ‘and the tempers that go with city living.’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>
                <a:latin typeface="Garamond"/>
                <a:cs typeface="Garamond"/>
              </a:rPr>
              <a:t>He </a:t>
            </a:r>
            <a:r>
              <a:rPr lang="en-US" u="sng" dirty="0" smtClean="0">
                <a:latin typeface="Garamond"/>
                <a:cs typeface="Garamond"/>
              </a:rPr>
              <a:t>knows</a:t>
            </a:r>
            <a:r>
              <a:rPr lang="en-US" dirty="0" smtClean="0">
                <a:latin typeface="Garamond"/>
                <a:cs typeface="Garamond"/>
              </a:rPr>
              <a:t> how to avoid the frost and the rain.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>
                <a:latin typeface="Garamond"/>
                <a:cs typeface="Garamond"/>
              </a:rPr>
              <a:t>‘He </a:t>
            </a:r>
            <a:r>
              <a:rPr lang="en-US" u="sng" dirty="0" smtClean="0">
                <a:latin typeface="Garamond"/>
                <a:cs typeface="Garamond"/>
              </a:rPr>
              <a:t>has a way </a:t>
            </a:r>
            <a:r>
              <a:rPr lang="en-US" dirty="0" smtClean="0">
                <a:latin typeface="Garamond"/>
                <a:cs typeface="Garamond"/>
              </a:rPr>
              <a:t>against everything, and he faces nothing that is to come </a:t>
            </a:r>
            <a:r>
              <a:rPr lang="en-US" u="sng" dirty="0" smtClean="0">
                <a:latin typeface="Garamond"/>
                <a:cs typeface="Garamond"/>
              </a:rPr>
              <a:t>without contrivance</a:t>
            </a:r>
            <a:r>
              <a:rPr lang="en-US" dirty="0" smtClean="0">
                <a:latin typeface="Garamond"/>
                <a:cs typeface="Garamond"/>
              </a:rPr>
              <a:t>.’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>
                <a:latin typeface="Garamond"/>
                <a:cs typeface="Garamond"/>
              </a:rPr>
              <a:t>He escapes diseases.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u="sng" dirty="0" smtClean="0">
                <a:latin typeface="Garamond"/>
                <a:cs typeface="Garamond"/>
              </a:rPr>
              <a:t>‘With some sort of cunning, inventive beyond all expectation’ </a:t>
            </a:r>
            <a:r>
              <a:rPr lang="en-US" dirty="0" smtClean="0">
                <a:latin typeface="Garamond"/>
                <a:cs typeface="Garamond"/>
              </a:rPr>
              <a:t>he does sometimes evil and sometimes good.</a:t>
            </a:r>
            <a:endParaRPr lang="en-US" dirty="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smtClean="0">
                <a:latin typeface="Garamond" pitchFamily="18" charset="0"/>
              </a:rPr>
              <a:t>A Human Limitation, and a Word of Caution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001000" cy="4525962"/>
          </a:xfrm>
        </p:spPr>
        <p:txBody>
          <a:bodyPr rtlCol="0">
            <a:normAutofit fontScale="25000" lnSpcReduction="20000"/>
          </a:bodyPr>
          <a:lstStyle/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sz="12800" dirty="0" smtClean="0">
                <a:latin typeface="Garamond"/>
                <a:cs typeface="Garamond"/>
              </a:rPr>
              <a:t>‘Only against </a:t>
            </a:r>
            <a:r>
              <a:rPr lang="en-US" sz="12800" u="sng" dirty="0" smtClean="0">
                <a:latin typeface="Garamond"/>
                <a:cs typeface="Garamond"/>
              </a:rPr>
              <a:t>death</a:t>
            </a:r>
            <a:r>
              <a:rPr lang="en-US" sz="12800" dirty="0" smtClean="0">
                <a:latin typeface="Garamond"/>
                <a:cs typeface="Garamond"/>
              </a:rPr>
              <a:t> can [man] call on no means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sz="12800" dirty="0" smtClean="0">
                <a:latin typeface="Garamond"/>
                <a:cs typeface="Garamond"/>
              </a:rPr>
              <a:t>Of escape.’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endParaRPr lang="en-US" sz="12800" dirty="0" smtClean="0">
              <a:latin typeface="Garamond"/>
              <a:cs typeface="Garamond"/>
            </a:endParaRP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sz="12800" dirty="0" smtClean="0">
                <a:latin typeface="Garamond"/>
                <a:cs typeface="Garamond"/>
              </a:rPr>
              <a:t>‘If he honors </a:t>
            </a:r>
            <a:r>
              <a:rPr lang="en-US" sz="12800" u="sng" dirty="0" smtClean="0">
                <a:latin typeface="Garamond"/>
                <a:cs typeface="Garamond"/>
              </a:rPr>
              <a:t>the laws of the earth</a:t>
            </a:r>
            <a:r>
              <a:rPr lang="en-US" sz="12800" dirty="0" smtClean="0">
                <a:latin typeface="Garamond"/>
                <a:cs typeface="Garamond"/>
              </a:rPr>
              <a:t>, and </a:t>
            </a:r>
            <a:r>
              <a:rPr lang="en-US" sz="12800" u="sng" dirty="0" smtClean="0">
                <a:latin typeface="Garamond"/>
                <a:cs typeface="Garamond"/>
              </a:rPr>
              <a:t>the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sz="12800" u="sng" dirty="0" smtClean="0">
                <a:latin typeface="Garamond"/>
                <a:cs typeface="Garamond"/>
              </a:rPr>
              <a:t>justice of the gods</a:t>
            </a:r>
            <a:r>
              <a:rPr lang="en-US" sz="12800" dirty="0" smtClean="0">
                <a:latin typeface="Garamond"/>
                <a:cs typeface="Garamond"/>
              </a:rPr>
              <a:t> …high is his city; no city has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sz="12800" dirty="0" smtClean="0">
                <a:latin typeface="Garamond"/>
                <a:cs typeface="Garamond"/>
              </a:rPr>
              <a:t>he with whom dwells </a:t>
            </a:r>
            <a:r>
              <a:rPr lang="en-US" sz="12800" u="sng" dirty="0" smtClean="0">
                <a:latin typeface="Garamond"/>
                <a:cs typeface="Garamond"/>
              </a:rPr>
              <a:t>dishonor</a:t>
            </a:r>
            <a:r>
              <a:rPr lang="en-US" sz="12800" dirty="0" smtClean="0">
                <a:latin typeface="Garamond"/>
                <a:cs typeface="Garamond"/>
              </a:rPr>
              <a:t> prompted by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sz="12800" u="sng" dirty="0" smtClean="0">
                <a:latin typeface="Garamond"/>
                <a:cs typeface="Garamond"/>
              </a:rPr>
              <a:t>recklessness</a:t>
            </a:r>
            <a:r>
              <a:rPr lang="en-US" sz="12800" dirty="0" smtClean="0">
                <a:latin typeface="Garamond"/>
                <a:cs typeface="Garamond"/>
              </a:rPr>
              <a:t>.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sz="12800" dirty="0" smtClean="0">
                <a:latin typeface="Garamond"/>
                <a:cs typeface="Garamond"/>
              </a:rPr>
              <a:t>He who is so, may he never share my hearth! May 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sz="12800" dirty="0" smtClean="0">
                <a:latin typeface="Garamond"/>
                <a:cs typeface="Garamond"/>
              </a:rPr>
              <a:t>he never think my thoughts!’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n-US" sz="12800" dirty="0" smtClean="0">
                <a:latin typeface="Garamond"/>
                <a:cs typeface="Garamond"/>
              </a:rPr>
              <a:t> 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smtClean="0">
                <a:latin typeface="Garamond" pitchFamily="18" charset="0"/>
              </a:rPr>
              <a:t>Rationalizing Dionysus’ Birth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algn="just" fontAlgn="auto">
              <a:spcAft>
                <a:spcPts val="0"/>
              </a:spcAft>
              <a:buFont typeface="Arial"/>
              <a:buNone/>
              <a:defRPr/>
            </a:pPr>
            <a:r>
              <a:rPr lang="en-US" sz="2800" dirty="0" smtClean="0">
                <a:latin typeface="Garamond"/>
                <a:cs typeface="Garamond"/>
              </a:rPr>
              <a:t>‘When Zeus rescued from the thunderbolt his infant son,</a:t>
            </a:r>
          </a:p>
          <a:p>
            <a:pPr algn="just" fontAlgn="auto">
              <a:spcAft>
                <a:spcPts val="0"/>
              </a:spcAft>
              <a:buFont typeface="Arial"/>
              <a:buNone/>
              <a:defRPr/>
            </a:pPr>
            <a:r>
              <a:rPr lang="en-US" sz="2800" dirty="0" smtClean="0">
                <a:latin typeface="Garamond"/>
                <a:cs typeface="Garamond"/>
              </a:rPr>
              <a:t>he brought him to Olympus. Hera, however, plotted at</a:t>
            </a:r>
          </a:p>
          <a:p>
            <a:pPr algn="just" fontAlgn="auto">
              <a:spcAft>
                <a:spcPts val="0"/>
              </a:spcAft>
              <a:buFont typeface="Arial"/>
              <a:buNone/>
              <a:defRPr/>
            </a:pPr>
            <a:r>
              <a:rPr lang="en-US" sz="2800" dirty="0" smtClean="0">
                <a:latin typeface="Garamond"/>
                <a:cs typeface="Garamond"/>
              </a:rPr>
              <a:t>heart to hurl the child from heaven. Like the god he is,</a:t>
            </a:r>
          </a:p>
          <a:p>
            <a:pPr algn="just" fontAlgn="auto">
              <a:spcAft>
                <a:spcPts val="0"/>
              </a:spcAft>
              <a:buFont typeface="Arial"/>
              <a:buNone/>
              <a:defRPr/>
            </a:pPr>
            <a:r>
              <a:rPr lang="en-US" sz="2800" dirty="0" smtClean="0">
                <a:latin typeface="Garamond"/>
                <a:cs typeface="Garamond"/>
              </a:rPr>
              <a:t>Zeus countered her. Breaking off a tiny fragment of that</a:t>
            </a:r>
          </a:p>
          <a:p>
            <a:pPr algn="just" fontAlgn="auto">
              <a:spcAft>
                <a:spcPts val="0"/>
              </a:spcAft>
              <a:buFont typeface="Arial"/>
              <a:buNone/>
              <a:defRPr/>
            </a:pPr>
            <a:r>
              <a:rPr lang="en-US" sz="2800" dirty="0" smtClean="0">
                <a:latin typeface="Garamond"/>
                <a:cs typeface="Garamond"/>
              </a:rPr>
              <a:t>Ether which surrounds the world, he molded from it a</a:t>
            </a:r>
          </a:p>
          <a:p>
            <a:pPr algn="just" fontAlgn="auto">
              <a:spcAft>
                <a:spcPts val="0"/>
              </a:spcAft>
              <a:buFont typeface="Arial"/>
              <a:buNone/>
              <a:defRPr/>
            </a:pPr>
            <a:r>
              <a:rPr lang="en-US" sz="2800" dirty="0" smtClean="0">
                <a:latin typeface="Garamond"/>
                <a:cs typeface="Garamond"/>
              </a:rPr>
              <a:t>dummy Dionysus. This he </a:t>
            </a:r>
            <a:r>
              <a:rPr lang="en-US" sz="2800" u="sng" dirty="0" smtClean="0">
                <a:latin typeface="Garamond"/>
                <a:cs typeface="Garamond"/>
              </a:rPr>
              <a:t>showed </a:t>
            </a:r>
            <a:r>
              <a:rPr lang="en-US" sz="2800" dirty="0" smtClean="0">
                <a:latin typeface="Garamond"/>
                <a:cs typeface="Garamond"/>
              </a:rPr>
              <a:t>(</a:t>
            </a:r>
            <a:r>
              <a:rPr lang="en-US" sz="2800" i="1" dirty="0" err="1" smtClean="0">
                <a:latin typeface="Garamond"/>
                <a:cs typeface="Garamond"/>
              </a:rPr>
              <a:t>homeron</a:t>
            </a:r>
            <a:r>
              <a:rPr lang="en-US" sz="2800" dirty="0" smtClean="0">
                <a:latin typeface="Garamond"/>
                <a:cs typeface="Garamond"/>
              </a:rPr>
              <a:t>) to Hera, but with</a:t>
            </a:r>
          </a:p>
          <a:p>
            <a:pPr algn="just" fontAlgn="auto">
              <a:spcAft>
                <a:spcPts val="0"/>
              </a:spcAft>
              <a:buFont typeface="Arial"/>
              <a:buNone/>
              <a:defRPr/>
            </a:pPr>
            <a:r>
              <a:rPr lang="en-US" sz="2800" dirty="0" smtClean="0">
                <a:latin typeface="Garamond"/>
                <a:cs typeface="Garamond"/>
              </a:rPr>
              <a:t>Time men garbled the word and said that Dionysus had been </a:t>
            </a:r>
          </a:p>
          <a:p>
            <a:pPr algn="just" fontAlgn="auto">
              <a:spcAft>
                <a:spcPts val="0"/>
              </a:spcAft>
              <a:buFont typeface="Arial"/>
              <a:buNone/>
              <a:defRPr/>
            </a:pPr>
            <a:r>
              <a:rPr lang="en-US" sz="2800" u="sng" dirty="0" smtClean="0">
                <a:latin typeface="Garamond"/>
                <a:cs typeface="Garamond"/>
              </a:rPr>
              <a:t>Sewed</a:t>
            </a:r>
            <a:r>
              <a:rPr lang="en-US" sz="2800" dirty="0" smtClean="0">
                <a:latin typeface="Garamond"/>
                <a:cs typeface="Garamond"/>
              </a:rPr>
              <a:t> into the thigh (</a:t>
            </a:r>
            <a:r>
              <a:rPr lang="en-US" sz="2800" i="1" dirty="0" smtClean="0">
                <a:latin typeface="Garamond"/>
                <a:cs typeface="Garamond"/>
              </a:rPr>
              <a:t>en </a:t>
            </a:r>
            <a:r>
              <a:rPr lang="en-US" sz="2800" i="1" dirty="0" err="1" smtClean="0">
                <a:latin typeface="Garamond"/>
                <a:cs typeface="Garamond"/>
              </a:rPr>
              <a:t>meroi</a:t>
            </a:r>
            <a:r>
              <a:rPr lang="en-US" sz="2800" dirty="0" smtClean="0">
                <a:latin typeface="Garamond"/>
                <a:cs typeface="Garamond"/>
              </a:rPr>
              <a:t>) of Zeus. This was their story,</a:t>
            </a:r>
          </a:p>
          <a:p>
            <a:pPr algn="just" fontAlgn="auto">
              <a:spcAft>
                <a:spcPts val="0"/>
              </a:spcAft>
              <a:buFont typeface="Arial"/>
              <a:buNone/>
              <a:defRPr/>
            </a:pPr>
            <a:r>
              <a:rPr lang="en-US" sz="2800" dirty="0" smtClean="0">
                <a:latin typeface="Garamond"/>
                <a:cs typeface="Garamond"/>
              </a:rPr>
              <a:t>Whereas, in fact, Zeus showed the dummy to Hera and </a:t>
            </a:r>
          </a:p>
          <a:p>
            <a:pPr algn="just" fontAlgn="auto">
              <a:spcAft>
                <a:spcPts val="0"/>
              </a:spcAft>
              <a:buFont typeface="Arial"/>
              <a:buNone/>
              <a:defRPr/>
            </a:pPr>
            <a:r>
              <a:rPr lang="en-US" sz="2800" dirty="0" smtClean="0">
                <a:latin typeface="Garamond"/>
                <a:cs typeface="Garamond"/>
              </a:rPr>
              <a:t>Gave it as hostage for his son.’ (</a:t>
            </a:r>
            <a:r>
              <a:rPr lang="en-US" sz="2800" i="1" dirty="0" err="1" smtClean="0">
                <a:latin typeface="Garamond"/>
                <a:cs typeface="Garamond"/>
              </a:rPr>
              <a:t>Bacchae</a:t>
            </a:r>
            <a:r>
              <a:rPr lang="en-US" sz="2800" dirty="0" smtClean="0">
                <a:latin typeface="Garamond"/>
                <a:cs typeface="Garamond"/>
              </a:rPr>
              <a:t> 288-298) </a:t>
            </a:r>
          </a:p>
          <a:p>
            <a:pPr algn="just" fontAlgn="auto">
              <a:spcAft>
                <a:spcPts val="0"/>
              </a:spcAft>
              <a:buFont typeface="Arial"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latin typeface="Garamond"/>
                <a:cs typeface="Garamond"/>
              </a:rPr>
              <a:t>Who is Dionysus in </a:t>
            </a:r>
            <a:r>
              <a:rPr lang="en-US" b="1" dirty="0" err="1" smtClean="0">
                <a:latin typeface="Garamond"/>
                <a:cs typeface="Garamond"/>
              </a:rPr>
              <a:t>Pentheus</a:t>
            </a:r>
            <a:r>
              <a:rPr lang="en-US" b="1" dirty="0" smtClean="0">
                <a:latin typeface="Garamond"/>
                <a:cs typeface="Garamond"/>
              </a:rPr>
              <a:t>’ view?</a:t>
            </a:r>
            <a:endParaRPr lang="en-US" b="1" dirty="0">
              <a:latin typeface="Garamond"/>
              <a:cs typeface="Garamond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sz="3176" dirty="0" smtClean="0">
                <a:latin typeface="Garamond"/>
                <a:cs typeface="Garamond"/>
              </a:rPr>
              <a:t>A </a:t>
            </a:r>
            <a:r>
              <a:rPr lang="en-US" sz="3176" u="sng" dirty="0" smtClean="0">
                <a:latin typeface="Garamond"/>
                <a:cs typeface="Garamond"/>
              </a:rPr>
              <a:t>foreigner</a:t>
            </a:r>
            <a:r>
              <a:rPr lang="en-US" sz="3176" dirty="0" smtClean="0">
                <a:latin typeface="Garamond"/>
                <a:cs typeface="Garamond"/>
              </a:rPr>
              <a:t> from Lydia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sz="3176" dirty="0" smtClean="0">
                <a:latin typeface="Garamond"/>
                <a:cs typeface="Garamond"/>
              </a:rPr>
              <a:t>A </a:t>
            </a:r>
            <a:r>
              <a:rPr lang="en-US" sz="3176" u="sng" dirty="0" smtClean="0">
                <a:latin typeface="Garamond"/>
                <a:cs typeface="Garamond"/>
              </a:rPr>
              <a:t>charlatan magician </a:t>
            </a:r>
            <a:r>
              <a:rPr lang="en-US" sz="3176" dirty="0" smtClean="0">
                <a:latin typeface="Garamond"/>
                <a:cs typeface="Garamond"/>
              </a:rPr>
              <a:t>with long yellow curls smelling of perfumes, with flushed cheeks and the spells of Aphrodite in his eyes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sz="3176" dirty="0" smtClean="0">
                <a:latin typeface="Garamond"/>
                <a:cs typeface="Garamond"/>
              </a:rPr>
              <a:t>He spends his days and nights with women and girls.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sz="3176" dirty="0" smtClean="0">
                <a:latin typeface="Garamond"/>
                <a:cs typeface="Garamond"/>
              </a:rPr>
              <a:t>An </a:t>
            </a:r>
            <a:r>
              <a:rPr lang="en-US" sz="3176" u="sng" dirty="0" smtClean="0">
                <a:latin typeface="Garamond"/>
                <a:cs typeface="Garamond"/>
              </a:rPr>
              <a:t>impostor</a:t>
            </a:r>
            <a:r>
              <a:rPr lang="en-US" sz="3176" dirty="0" smtClean="0">
                <a:latin typeface="Garamond"/>
                <a:cs typeface="Garamond"/>
              </a:rPr>
              <a:t>, who claims falsely that he is the son of Zeus and who must be brought underneath the palace’s roof and have his head cut off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sz="3176" dirty="0" smtClean="0">
                <a:latin typeface="Garamond"/>
                <a:cs typeface="Garamond"/>
              </a:rPr>
              <a:t>An </a:t>
            </a:r>
            <a:r>
              <a:rPr lang="en-US" sz="3176" u="sng" dirty="0" smtClean="0">
                <a:latin typeface="Garamond"/>
                <a:cs typeface="Garamond"/>
              </a:rPr>
              <a:t>effeminate stranger </a:t>
            </a:r>
            <a:r>
              <a:rPr lang="en-US" sz="3176" dirty="0" smtClean="0">
                <a:latin typeface="Garamond"/>
                <a:cs typeface="Garamond"/>
              </a:rPr>
              <a:t>‘who infects our women with this strange disease and pollutes our beds’ (</a:t>
            </a:r>
            <a:r>
              <a:rPr lang="en-US" sz="3176" dirty="0" err="1" smtClean="0">
                <a:latin typeface="Garamond"/>
                <a:cs typeface="Garamond"/>
              </a:rPr>
              <a:t>Bacchae</a:t>
            </a:r>
            <a:r>
              <a:rPr lang="en-US" sz="3176" dirty="0" smtClean="0">
                <a:latin typeface="Garamond"/>
                <a:cs typeface="Garamond"/>
              </a:rPr>
              <a:t> 354-355) 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smtClean="0">
                <a:latin typeface="Garamond" pitchFamily="18" charset="0"/>
              </a:rPr>
              <a:t>What does Dionysiac religion involve in Pentheus’ view?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sz="3600" dirty="0" smtClean="0">
                <a:latin typeface="Garamond"/>
                <a:cs typeface="Garamond"/>
              </a:rPr>
              <a:t>Women dance in mock ecstasies. They are </a:t>
            </a:r>
            <a:r>
              <a:rPr lang="en-US" sz="3600" u="sng" dirty="0" smtClean="0">
                <a:latin typeface="Garamond"/>
                <a:cs typeface="Garamond"/>
              </a:rPr>
              <a:t>‘like animals.</a:t>
            </a:r>
            <a:r>
              <a:rPr lang="en-US" sz="3600" dirty="0" smtClean="0">
                <a:latin typeface="Garamond"/>
                <a:cs typeface="Garamond"/>
              </a:rPr>
              <a:t>’ (228)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sz="3600" dirty="0" smtClean="0">
                <a:latin typeface="Garamond"/>
                <a:cs typeface="Garamond"/>
              </a:rPr>
              <a:t>‘In their midst stand bowls brimming with wine.’ (221)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sz="3600" dirty="0" smtClean="0">
                <a:latin typeface="Garamond"/>
                <a:cs typeface="Garamond"/>
              </a:rPr>
              <a:t>‘And then, one by one, the women wander off </a:t>
            </a:r>
            <a:r>
              <a:rPr lang="en-US" sz="3600" u="sng" dirty="0" smtClean="0">
                <a:latin typeface="Garamond"/>
                <a:cs typeface="Garamond"/>
              </a:rPr>
              <a:t>to serve the lusts of men</a:t>
            </a:r>
            <a:r>
              <a:rPr lang="en-US" sz="3600" dirty="0" smtClean="0">
                <a:latin typeface="Garamond"/>
                <a:cs typeface="Garamond"/>
              </a:rPr>
              <a:t>. Priestesses of Bacchus they claim they are, </a:t>
            </a:r>
            <a:r>
              <a:rPr lang="en-US" sz="3600" u="sng" dirty="0" smtClean="0">
                <a:latin typeface="Garamond"/>
                <a:cs typeface="Garamond"/>
              </a:rPr>
              <a:t>but it’s really Aphrodite they adore</a:t>
            </a:r>
            <a:r>
              <a:rPr lang="en-US" sz="3600" dirty="0" smtClean="0">
                <a:latin typeface="Garamond"/>
                <a:cs typeface="Garamond"/>
              </a:rPr>
              <a:t>.’ (222-225)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latin typeface="Garamond" pitchFamily="18" charset="0"/>
              </a:rPr>
              <a:t>Civic Authority on Display</a:t>
            </a:r>
            <a:endParaRPr lang="en-US" b="1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err="1" smtClean="0">
                <a:latin typeface="Garamond"/>
                <a:cs typeface="Garamond"/>
              </a:rPr>
              <a:t>Pentheus</a:t>
            </a:r>
            <a:r>
              <a:rPr lang="en-US" dirty="0" smtClean="0">
                <a:latin typeface="Garamond"/>
                <a:cs typeface="Garamond"/>
              </a:rPr>
              <a:t> has </a:t>
            </a:r>
            <a:r>
              <a:rPr lang="en-US" u="sng" dirty="0" smtClean="0">
                <a:latin typeface="Garamond"/>
                <a:cs typeface="Garamond"/>
              </a:rPr>
              <a:t>‘captured’ </a:t>
            </a:r>
            <a:r>
              <a:rPr lang="en-US" dirty="0" smtClean="0">
                <a:latin typeface="Garamond"/>
                <a:cs typeface="Garamond"/>
              </a:rPr>
              <a:t>and </a:t>
            </a:r>
            <a:r>
              <a:rPr lang="en-US" u="sng" dirty="0" smtClean="0">
                <a:latin typeface="Garamond"/>
                <a:cs typeface="Garamond"/>
              </a:rPr>
              <a:t>imprisoned</a:t>
            </a:r>
            <a:r>
              <a:rPr lang="en-US" dirty="0" smtClean="0">
                <a:latin typeface="Garamond"/>
                <a:cs typeface="Garamond"/>
              </a:rPr>
              <a:t> some of the women.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>
                <a:latin typeface="Garamond"/>
                <a:cs typeface="Garamond"/>
              </a:rPr>
              <a:t>The rest of them will be </a:t>
            </a:r>
            <a:r>
              <a:rPr lang="en-US" u="sng" dirty="0" smtClean="0">
                <a:latin typeface="Garamond"/>
                <a:cs typeface="Garamond"/>
              </a:rPr>
              <a:t>‘hunted down.’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>
                <a:latin typeface="Garamond"/>
                <a:cs typeface="Garamond"/>
              </a:rPr>
              <a:t>Soon all of them will be </a:t>
            </a:r>
            <a:r>
              <a:rPr lang="en-US" u="sng" dirty="0" smtClean="0">
                <a:latin typeface="Garamond"/>
                <a:cs typeface="Garamond"/>
              </a:rPr>
              <a:t>‘trapped in iron nets.’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dirty="0" smtClean="0">
                <a:latin typeface="Garamond"/>
                <a:cs typeface="Garamond"/>
              </a:rPr>
              <a:t>‘Go, someone, this instant, to the place where this prophet prophesies. </a:t>
            </a:r>
            <a:r>
              <a:rPr lang="en-US" u="sng" dirty="0" smtClean="0">
                <a:latin typeface="Garamond"/>
                <a:cs typeface="Garamond"/>
              </a:rPr>
              <a:t>Pry it open with crowbars,</a:t>
            </a:r>
            <a:r>
              <a:rPr lang="en-US" dirty="0" smtClean="0">
                <a:latin typeface="Garamond"/>
                <a:cs typeface="Garamond"/>
              </a:rPr>
              <a:t> </a:t>
            </a:r>
            <a:r>
              <a:rPr lang="en-US" u="sng" dirty="0" smtClean="0">
                <a:latin typeface="Garamond"/>
                <a:cs typeface="Garamond"/>
              </a:rPr>
              <a:t>heave it over, upside down; demolish everything you see</a:t>
            </a:r>
            <a:r>
              <a:rPr lang="en-US" dirty="0" smtClean="0">
                <a:latin typeface="Garamond"/>
                <a:cs typeface="Garamond"/>
              </a:rPr>
              <a:t>. </a:t>
            </a:r>
            <a:r>
              <a:rPr lang="en-US" u="sng" dirty="0" smtClean="0">
                <a:latin typeface="Garamond"/>
                <a:cs typeface="Garamond"/>
              </a:rPr>
              <a:t>Throw his fillets out to the wind and weather.</a:t>
            </a:r>
            <a:r>
              <a:rPr lang="en-US" dirty="0" smtClean="0">
                <a:latin typeface="Garamond"/>
                <a:cs typeface="Garamond"/>
              </a:rPr>
              <a:t>’ (347-349)</a:t>
            </a:r>
            <a:endParaRPr lang="en-US" dirty="0">
              <a:latin typeface="Garamond"/>
              <a:cs typeface="Garamon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</TotalTime>
  <Words>710</Words>
  <Application>Microsoft Macintosh PowerPoint</Application>
  <PresentationFormat>On-screen Show (4:3)</PresentationFormat>
  <Paragraphs>73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Calibri</vt:lpstr>
      <vt:lpstr>Arial</vt:lpstr>
      <vt:lpstr>Garamond</vt:lpstr>
      <vt:lpstr>Office Theme</vt:lpstr>
      <vt:lpstr>Bacchae and Antigone</vt:lpstr>
      <vt:lpstr>Men’s action(s) and Dionysus’ reaction(s)</vt:lpstr>
      <vt:lpstr>Dionysus’ Birth: The Religious View</vt:lpstr>
      <vt:lpstr>Wisdom vs. Foolishness</vt:lpstr>
      <vt:lpstr>Sophocles’ Antigone: ‘Ode to Man’ (332-375)</vt:lpstr>
      <vt:lpstr>Human Achievements I</vt:lpstr>
      <vt:lpstr>Human Achievements II</vt:lpstr>
      <vt:lpstr>A Human Limitation, and a Word of Caution</vt:lpstr>
      <vt:lpstr>Rationalizing Dionysus’ Birth</vt:lpstr>
      <vt:lpstr>Who is Dionysus in Pentheus’ view?</vt:lpstr>
      <vt:lpstr>What does Dionysiac religion involve in Pentheus’ view?</vt:lpstr>
      <vt:lpstr>Civic Authority on Display</vt:lpstr>
    </vt:vector>
  </TitlesOfParts>
  <Company>UCI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Zina Giannopoulou</dc:creator>
  <cp:lastModifiedBy>Suzanne Bolding</cp:lastModifiedBy>
  <cp:revision>46</cp:revision>
  <dcterms:created xsi:type="dcterms:W3CDTF">2011-05-16T00:47:36Z</dcterms:created>
  <dcterms:modified xsi:type="dcterms:W3CDTF">2011-05-18T18:09:31Z</dcterms:modified>
</cp:coreProperties>
</file>