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29" r:id="rId2"/>
    <p:sldId id="335" r:id="rId3"/>
    <p:sldId id="351" r:id="rId4"/>
    <p:sldId id="352" r:id="rId5"/>
    <p:sldId id="353" r:id="rId6"/>
    <p:sldId id="354" r:id="rId7"/>
    <p:sldId id="357" r:id="rId8"/>
    <p:sldId id="356" r:id="rId9"/>
    <p:sldId id="358" r:id="rId10"/>
    <p:sldId id="359" r:id="rId11"/>
    <p:sldId id="360" r:id="rId12"/>
    <p:sldId id="361" r:id="rId13"/>
    <p:sldId id="3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483" autoAdjust="0"/>
  </p:normalViewPr>
  <p:slideViewPr>
    <p:cSldViewPr snapToGrid="0" snapToObjects="1">
      <p:cViewPr>
        <p:scale>
          <a:sx n="80" d="100"/>
          <a:sy n="80" d="100"/>
        </p:scale>
        <p:origin x="-1842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691EC-34F1-D949-A89F-DED2449AD9D0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DB38F-5489-084D-9B57-10783707F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211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 will</a:t>
            </a:r>
            <a:r>
              <a:rPr lang="en-US" baseline="0" dirty="0" smtClean="0"/>
              <a:t> play in </a:t>
            </a:r>
            <a:r>
              <a:rPr lang="en-US" baseline="0" smtClean="0"/>
              <a:t>Slide Show view.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480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12/5/2013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Paths of Glory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1935 novel by Humphrey Cobb</a:t>
            </a:r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r>
              <a:rPr lang="en-US" dirty="0" smtClean="0"/>
              <a:t>1957 film, United Artists</a:t>
            </a:r>
          </a:p>
          <a:p>
            <a:pPr marL="0" indent="0">
              <a:buNone/>
            </a:pPr>
            <a:r>
              <a:rPr lang="en-US" dirty="0" smtClean="0"/>
              <a:t>Directed by Stanley Kubrick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Featuring Kirk Douglas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as Colonel </a:t>
            </a:r>
            <a:r>
              <a:rPr lang="en-US" dirty="0" err="1" smtClean="0"/>
              <a:t>Dax</a:t>
            </a:r>
            <a:endParaRPr lang="en-US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8299" r="182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403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Thomas </a:t>
            </a:r>
            <a:r>
              <a:rPr lang="en-US" dirty="0" smtClean="0"/>
              <a:t>Gray, "</a:t>
            </a:r>
            <a:r>
              <a:rPr lang="en-US" dirty="0"/>
              <a:t>Elegy Written in a Country </a:t>
            </a:r>
            <a:r>
              <a:rPr lang="en-US" dirty="0" smtClean="0"/>
              <a:t>Churchyard” (1751)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sz="3200" dirty="0" smtClean="0"/>
          </a:p>
          <a:p>
            <a:pPr marL="457200" lvl="1" indent="0">
              <a:buNone/>
            </a:pPr>
            <a:r>
              <a:rPr lang="en-US" sz="3200" dirty="0" smtClean="0"/>
              <a:t>The </a:t>
            </a:r>
            <a:r>
              <a:rPr lang="en-US" sz="3200" dirty="0"/>
              <a:t>boast of heraldry, the pomp of power,</a:t>
            </a:r>
          </a:p>
          <a:p>
            <a:pPr marL="457200" lvl="1" indent="0">
              <a:buNone/>
            </a:pPr>
            <a:r>
              <a:rPr lang="en-US" sz="3200" dirty="0" smtClean="0"/>
              <a:t>And </a:t>
            </a:r>
            <a:r>
              <a:rPr lang="en-US" sz="3200" dirty="0"/>
              <a:t>all that beauty, all that wealth </a:t>
            </a:r>
            <a:r>
              <a:rPr lang="en-US" sz="3200" dirty="0" err="1"/>
              <a:t>e'er</a:t>
            </a:r>
            <a:r>
              <a:rPr lang="en-US" sz="3200" dirty="0"/>
              <a:t> gave,</a:t>
            </a:r>
          </a:p>
          <a:p>
            <a:pPr marL="457200" lvl="1" indent="0">
              <a:buNone/>
            </a:pPr>
            <a:r>
              <a:rPr lang="en-US" sz="3200" dirty="0" smtClean="0"/>
              <a:t>Awaits </a:t>
            </a:r>
            <a:r>
              <a:rPr lang="en-US" sz="3200" dirty="0"/>
              <a:t>alike the inevitable hour.</a:t>
            </a:r>
          </a:p>
          <a:p>
            <a:pPr marL="457200" lvl="1" indent="0">
              <a:buNone/>
            </a:pPr>
            <a:r>
              <a:rPr lang="en-US" sz="3200" dirty="0" smtClean="0"/>
              <a:t>The </a:t>
            </a:r>
            <a:r>
              <a:rPr lang="en-US" sz="3200" dirty="0"/>
              <a:t>paths of glory lead but to the grave.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98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Context:  First World War</a:t>
            </a:r>
            <a:br>
              <a:rPr lang="en-US" dirty="0" smtClean="0"/>
            </a:br>
            <a:r>
              <a:rPr lang="en-US" dirty="0" smtClean="0"/>
              <a:t>Western Front, France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Unbearable conditions of      trench warfare</a:t>
            </a:r>
          </a:p>
          <a:p>
            <a:r>
              <a:rPr lang="en-US" dirty="0" smtClean="0"/>
              <a:t>Virtual stalemate</a:t>
            </a:r>
          </a:p>
          <a:p>
            <a:r>
              <a:rPr lang="en-US" dirty="0" smtClean="0"/>
              <a:t>Thousands of casualties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fighting over mere yards</a:t>
            </a:r>
          </a:p>
          <a:p>
            <a:pPr>
              <a:buFont typeface="Arial"/>
              <a:buChar char="•"/>
            </a:pPr>
            <a:r>
              <a:rPr lang="en-US" dirty="0" smtClean="0"/>
              <a:t>Many never even saw the enemy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BUT, also first filmed war,</a:t>
            </a:r>
          </a:p>
          <a:p>
            <a:pPr marL="0" indent="0">
              <a:buNone/>
            </a:pPr>
            <a:r>
              <a:rPr lang="en-US" dirty="0" smtClean="0"/>
              <a:t>and most frequently represented war in cinema history from </a:t>
            </a:r>
            <a:r>
              <a:rPr lang="en-US" i="1" dirty="0" err="1" smtClean="0"/>
              <a:t>J’accuse</a:t>
            </a:r>
            <a:r>
              <a:rPr lang="en-US" dirty="0" smtClean="0"/>
              <a:t> (1919) to </a:t>
            </a:r>
            <a:r>
              <a:rPr lang="en-US" i="1" dirty="0" smtClean="0"/>
              <a:t>War Horse </a:t>
            </a:r>
            <a:r>
              <a:rPr lang="en-US" dirty="0" smtClean="0"/>
              <a:t>(2011)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6409" r="164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631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Jus in bello?:  </a:t>
            </a:r>
            <a:r>
              <a:rPr lang="en-US" dirty="0" smtClean="0"/>
              <a:t>View from above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800" dirty="0" smtClean="0"/>
              <a:t>Command responsibility</a:t>
            </a:r>
          </a:p>
          <a:p>
            <a:r>
              <a:rPr lang="en-US" sz="3800" dirty="0" smtClean="0"/>
              <a:t>Ethical treatment of one’s own combatants</a:t>
            </a:r>
          </a:p>
          <a:p>
            <a:r>
              <a:rPr lang="en-US" sz="3800" dirty="0"/>
              <a:t>War as profession for officer corps</a:t>
            </a:r>
          </a:p>
          <a:p>
            <a:pPr lvl="2"/>
            <a:r>
              <a:rPr lang="en-US" sz="3800" dirty="0"/>
              <a:t>Class differences</a:t>
            </a:r>
          </a:p>
          <a:p>
            <a:pPr lvl="2"/>
            <a:r>
              <a:rPr lang="en-US" sz="3800" dirty="0"/>
              <a:t>Cynical careerism?</a:t>
            </a:r>
          </a:p>
          <a:p>
            <a:pPr marL="914400" lvl="2" indent="0">
              <a:buNone/>
            </a:pPr>
            <a:endParaRPr lang="en-US" sz="3800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600" dirty="0" smtClean="0"/>
              <a:t>Generals </a:t>
            </a:r>
            <a:r>
              <a:rPr lang="en-US" sz="2600" dirty="0" err="1" smtClean="0"/>
              <a:t>Mireau</a:t>
            </a:r>
            <a:r>
              <a:rPr lang="en-US" sz="2600" dirty="0" smtClean="0"/>
              <a:t> (George Macready) and </a:t>
            </a:r>
            <a:r>
              <a:rPr lang="en-US" sz="2600" dirty="0" err="1" smtClean="0"/>
              <a:t>Broulard</a:t>
            </a:r>
            <a:r>
              <a:rPr lang="en-US" sz="2600" dirty="0" smtClean="0"/>
              <a:t> (</a:t>
            </a:r>
            <a:r>
              <a:rPr lang="en-US" sz="2600" dirty="0" err="1" smtClean="0"/>
              <a:t>Aldophe</a:t>
            </a:r>
            <a:r>
              <a:rPr lang="en-US" sz="2600" dirty="0" smtClean="0"/>
              <a:t> </a:t>
            </a:r>
            <a:r>
              <a:rPr lang="en-US" sz="2600" dirty="0" err="1" smtClean="0"/>
              <a:t>Menjou</a:t>
            </a:r>
            <a:r>
              <a:rPr lang="en-US" sz="2600" dirty="0" smtClean="0"/>
              <a:t>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7304" r="173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2646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Jus in bello?:</a:t>
            </a:r>
            <a:r>
              <a:rPr lang="en-US" dirty="0" smtClean="0"/>
              <a:t>  View from below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Enlisted men pay for general’s failed leadership</a:t>
            </a:r>
          </a:p>
          <a:p>
            <a:r>
              <a:rPr lang="en-US" dirty="0" smtClean="0"/>
              <a:t>Injustice of three soldiers “selected” to be executed as example</a:t>
            </a:r>
          </a:p>
          <a:p>
            <a:pPr lvl="1"/>
            <a:r>
              <a:rPr lang="en-US" dirty="0" smtClean="0"/>
              <a:t>Petty vengeance</a:t>
            </a:r>
          </a:p>
          <a:p>
            <a:pPr lvl="1"/>
            <a:r>
              <a:rPr lang="en-US" dirty="0" smtClean="0"/>
              <a:t>Drawing of lots</a:t>
            </a:r>
          </a:p>
          <a:p>
            <a:pPr lvl="1"/>
            <a:r>
              <a:rPr lang="en-US" dirty="0" smtClean="0"/>
              <a:t>Social perception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5357" r="153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540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Jus in bello?</a:t>
            </a:r>
            <a:endParaRPr lang="en-US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3138" r="23138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Court martial</a:t>
            </a:r>
          </a:p>
          <a:p>
            <a:pPr lvl="1"/>
            <a:r>
              <a:rPr lang="en-US" dirty="0" smtClean="0"/>
              <a:t>Military </a:t>
            </a:r>
            <a:r>
              <a:rPr lang="en-US" dirty="0"/>
              <a:t>justice </a:t>
            </a:r>
            <a:endParaRPr lang="en-US" dirty="0" smtClean="0"/>
          </a:p>
          <a:p>
            <a:pPr marL="914400" lvl="2" indent="0">
              <a:buNone/>
            </a:pPr>
            <a:r>
              <a:rPr lang="en-US" sz="2400" dirty="0" smtClean="0"/>
              <a:t>vs.  </a:t>
            </a:r>
            <a:r>
              <a:rPr lang="en-US" sz="2400" dirty="0"/>
              <a:t>c</a:t>
            </a:r>
            <a:r>
              <a:rPr lang="en-US" sz="2400" dirty="0" smtClean="0"/>
              <a:t>ivil trial</a:t>
            </a:r>
          </a:p>
          <a:p>
            <a:pPr lvl="1"/>
            <a:r>
              <a:rPr lang="en-US" dirty="0" smtClean="0"/>
              <a:t>Trial by peers or by superiors</a:t>
            </a:r>
          </a:p>
          <a:p>
            <a:pPr lvl="1"/>
            <a:r>
              <a:rPr lang="en-US" dirty="0" smtClean="0"/>
              <a:t>Rules of evidence?</a:t>
            </a:r>
          </a:p>
          <a:p>
            <a:pPr lvl="1"/>
            <a:r>
              <a:rPr lang="en-US" dirty="0" smtClean="0"/>
              <a:t>Col. </a:t>
            </a:r>
            <a:r>
              <a:rPr lang="en-US" dirty="0" err="1" smtClean="0"/>
              <a:t>Dax</a:t>
            </a:r>
            <a:r>
              <a:rPr lang="en-US" dirty="0" smtClean="0"/>
              <a:t> as mediator</a:t>
            </a:r>
          </a:p>
          <a:p>
            <a:pPr marL="914400" lvl="2" indent="0">
              <a:buNone/>
            </a:pPr>
            <a:r>
              <a:rPr lang="en-US" dirty="0" smtClean="0"/>
              <a:t>(was attorney prior to military service)</a:t>
            </a:r>
          </a:p>
          <a:p>
            <a:pPr marL="914400" lvl="2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193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Jus in bello?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47413" t="3929" r="-22821"/>
          <a:stretch/>
        </p:blipFill>
        <p:spPr>
          <a:xfrm>
            <a:off x="4648200" y="1600200"/>
            <a:ext cx="5515428" cy="4348163"/>
          </a:xfrm>
        </p:spPr>
      </p:pic>
      <p:sp>
        <p:nvSpPr>
          <p:cNvPr id="3" name="TextBox 2"/>
          <p:cNvSpPr txBox="1"/>
          <p:nvPr/>
        </p:nvSpPr>
        <p:spPr>
          <a:xfrm>
            <a:off x="400958" y="1348799"/>
            <a:ext cx="40151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Command </a:t>
            </a:r>
            <a:r>
              <a:rPr lang="en-US" sz="2800" dirty="0"/>
              <a:t>hierarchy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someone </a:t>
            </a:r>
            <a:r>
              <a:rPr lang="en-US" sz="2400" dirty="0"/>
              <a:t>always </a:t>
            </a:r>
            <a:r>
              <a:rPr lang="en-US" sz="2400" dirty="0" smtClean="0"/>
              <a:t>responsible</a:t>
            </a:r>
          </a:p>
          <a:p>
            <a:pPr lvl="1"/>
            <a:endParaRPr lang="en-US" sz="2400" dirty="0"/>
          </a:p>
          <a:p>
            <a:r>
              <a:rPr lang="en-US" sz="2800" dirty="0"/>
              <a:t>Or, bureaucracy?</a:t>
            </a:r>
          </a:p>
          <a:p>
            <a:pPr lvl="1"/>
            <a:r>
              <a:rPr lang="en-US" sz="2800" dirty="0" smtClean="0"/>
              <a:t>- </a:t>
            </a:r>
            <a:r>
              <a:rPr lang="en-US" sz="2400" dirty="0" smtClean="0"/>
              <a:t>no </a:t>
            </a:r>
            <a:r>
              <a:rPr lang="en-US" sz="2400" dirty="0"/>
              <a:t>one ever responsible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400" dirty="0" smtClean="0"/>
              <a:t>Where </a:t>
            </a:r>
            <a:r>
              <a:rPr lang="en-US" sz="2400" dirty="0"/>
              <a:t>is </a:t>
            </a:r>
            <a:r>
              <a:rPr lang="en-US" sz="2400" dirty="0" err="1"/>
              <a:t>Dax</a:t>
            </a:r>
            <a:r>
              <a:rPr lang="en-US" sz="2400" dirty="0" smtClean="0"/>
              <a:t>?</a:t>
            </a:r>
          </a:p>
          <a:p>
            <a:endParaRPr lang="en-US" sz="2400" dirty="0"/>
          </a:p>
          <a:p>
            <a:r>
              <a:rPr lang="en-US" sz="2400" dirty="0" smtClean="0"/>
              <a:t>Rewards for moral heroism? Or not?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404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 one wants to hear?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4328" b="43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3135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Value of representation?</a:t>
            </a:r>
          </a:p>
          <a:p>
            <a:r>
              <a:rPr lang="en-US" dirty="0" smtClean="0"/>
              <a:t>Does fiction allow for truth to be told that could not otherwise be said?</a:t>
            </a:r>
          </a:p>
          <a:p>
            <a:r>
              <a:rPr lang="en-US" dirty="0" smtClean="0"/>
              <a:t>Confusion  between particular example and general observation?</a:t>
            </a:r>
          </a:p>
          <a:p>
            <a:pPr lvl="1"/>
            <a:r>
              <a:rPr lang="en-US" dirty="0"/>
              <a:t>French reaction to </a:t>
            </a:r>
            <a:r>
              <a:rPr lang="en-US" i="1" dirty="0"/>
              <a:t>Paths of Glory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Or, return to the </a:t>
            </a:r>
            <a:r>
              <a:rPr lang="en-US" i="1" dirty="0" smtClean="0"/>
              <a:t>Iliad</a:t>
            </a:r>
            <a:r>
              <a:rPr lang="en-US" dirty="0" smtClean="0"/>
              <a:t> as epic depiction of strife between combatants on </a:t>
            </a:r>
            <a:r>
              <a:rPr lang="en-US" i="1" dirty="0" smtClean="0"/>
              <a:t>same</a:t>
            </a:r>
            <a:r>
              <a:rPr lang="en-US" dirty="0" smtClean="0"/>
              <a:t> side as well as on opposite sides?  </a:t>
            </a:r>
          </a:p>
          <a:p>
            <a:r>
              <a:rPr lang="en-US" dirty="0" smtClean="0"/>
              <a:t>Or, more generally, the tragic realization of our subjection to force and circumstance?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850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Simone Weil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“… the sense of human misery is a pre-condition of justice and love.  He who does not realize to what extent shifting fortune and necessity hold in subjection every human spirit, cannot regard as fellow-creatures nor love as he loves himself those whom chance separated from him by an abyss. . . .  Only he who has measured the dominion of force, and knows how not to respect it, is capable of love and justice.” (p. 45)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1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to the paths of glory</a:t>
            </a:r>
            <a:br>
              <a:rPr lang="en-US" dirty="0" smtClean="0"/>
            </a:br>
            <a:r>
              <a:rPr lang="en-US" sz="3600" dirty="0" smtClean="0"/>
              <a:t>(that lead but to the grave)?</a:t>
            </a:r>
            <a:endParaRPr lang="en-US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6710" r="16710"/>
          <a:stretch>
            <a:fillRect/>
          </a:stretch>
        </p:blipFill>
        <p:spPr/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6581" r="165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84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Der </a:t>
            </a:r>
            <a:r>
              <a:rPr lang="en-US" dirty="0" err="1" smtClean="0"/>
              <a:t>Treue</a:t>
            </a:r>
            <a:r>
              <a:rPr lang="en-US" dirty="0" smtClean="0"/>
              <a:t> Hussar (The Faithful Hussar)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371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err="1"/>
              <a:t>Es</a:t>
            </a:r>
            <a:r>
              <a:rPr lang="en-US" sz="1800" dirty="0"/>
              <a:t> war </a:t>
            </a:r>
            <a:r>
              <a:rPr lang="en-US" sz="1800" dirty="0" err="1"/>
              <a:t>einmal</a:t>
            </a:r>
            <a:r>
              <a:rPr lang="en-US" sz="1800" dirty="0"/>
              <a:t> </a:t>
            </a:r>
            <a:r>
              <a:rPr lang="en-US" sz="1800" dirty="0" err="1"/>
              <a:t>ein</a:t>
            </a:r>
            <a:r>
              <a:rPr lang="en-US" sz="1800" dirty="0"/>
              <a:t> </a:t>
            </a:r>
            <a:r>
              <a:rPr lang="en-US" sz="1800" dirty="0" err="1"/>
              <a:t>treuer</a:t>
            </a:r>
            <a:r>
              <a:rPr lang="en-US" sz="1800" dirty="0"/>
              <a:t> </a:t>
            </a:r>
            <a:r>
              <a:rPr lang="en-US" sz="1800" dirty="0" err="1"/>
              <a:t>husar</a:t>
            </a: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sz="1800" dirty="0"/>
              <a:t>Der </a:t>
            </a:r>
            <a:r>
              <a:rPr lang="en-US" sz="1800" dirty="0" err="1"/>
              <a:t>liebt</a:t>
            </a:r>
            <a:r>
              <a:rPr lang="en-US" sz="1800" dirty="0"/>
              <a:t> </a:t>
            </a:r>
            <a:r>
              <a:rPr lang="en-US" sz="1800" dirty="0" err="1"/>
              <a:t>sein</a:t>
            </a:r>
            <a:r>
              <a:rPr lang="en-US" sz="1800" dirty="0"/>
              <a:t> </a:t>
            </a:r>
            <a:r>
              <a:rPr lang="en-US" sz="1800" dirty="0" err="1"/>
              <a:t>mädchen</a:t>
            </a:r>
            <a:r>
              <a:rPr lang="en-US" sz="1800" dirty="0"/>
              <a:t> </a:t>
            </a:r>
            <a:r>
              <a:rPr lang="en-US" sz="1800" dirty="0" err="1"/>
              <a:t>ein</a:t>
            </a:r>
            <a:r>
              <a:rPr lang="en-US" sz="1800" dirty="0"/>
              <a:t> </a:t>
            </a:r>
            <a:r>
              <a:rPr lang="en-US" sz="1800" dirty="0" err="1" smtClean="0"/>
              <a:t>ganzes</a:t>
            </a:r>
            <a:r>
              <a:rPr lang="en-US" sz="1800" dirty="0" smtClean="0"/>
              <a:t> </a:t>
            </a:r>
            <a:r>
              <a:rPr lang="en-US" sz="1800" dirty="0" err="1" smtClean="0"/>
              <a:t>jahr</a:t>
            </a:r>
            <a:r>
              <a:rPr lang="en-US" sz="1800" dirty="0" smtClean="0"/>
              <a:t> </a:t>
            </a: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Ein</a:t>
            </a:r>
            <a:r>
              <a:rPr lang="en-US" sz="1800" dirty="0"/>
              <a:t> </a:t>
            </a:r>
            <a:r>
              <a:rPr lang="en-US" sz="1800" dirty="0" err="1"/>
              <a:t>ganzes</a:t>
            </a:r>
            <a:r>
              <a:rPr lang="en-US" sz="1800" dirty="0"/>
              <a:t> </a:t>
            </a:r>
            <a:r>
              <a:rPr lang="en-US" sz="1800" dirty="0" err="1"/>
              <a:t>jahr</a:t>
            </a:r>
            <a:r>
              <a:rPr lang="en-US" sz="1800" dirty="0"/>
              <a:t> und </a:t>
            </a:r>
            <a:r>
              <a:rPr lang="en-US" sz="1800" dirty="0" err="1"/>
              <a:t>noch</a:t>
            </a:r>
            <a:r>
              <a:rPr lang="en-US" sz="1800" dirty="0"/>
              <a:t> </a:t>
            </a:r>
            <a:r>
              <a:rPr lang="en-US" sz="1800" dirty="0" err="1"/>
              <a:t>viel</a:t>
            </a:r>
            <a:r>
              <a:rPr lang="en-US" sz="1800" dirty="0"/>
              <a:t> </a:t>
            </a:r>
            <a:r>
              <a:rPr lang="en-US" sz="1800" dirty="0" err="1"/>
              <a:t>mehr</a:t>
            </a: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sz="1800" dirty="0"/>
              <a:t>Die </a:t>
            </a:r>
            <a:r>
              <a:rPr lang="en-US" sz="1800" dirty="0" err="1"/>
              <a:t>liebe</a:t>
            </a:r>
            <a:r>
              <a:rPr lang="en-US" sz="1800" dirty="0"/>
              <a:t> </a:t>
            </a:r>
            <a:r>
              <a:rPr lang="en-US" sz="1800" dirty="0" err="1"/>
              <a:t>nahm</a:t>
            </a:r>
            <a:r>
              <a:rPr lang="en-US" sz="1800" dirty="0"/>
              <a:t> </a:t>
            </a:r>
            <a:r>
              <a:rPr lang="en-US" sz="1800" dirty="0" err="1"/>
              <a:t>kein</a:t>
            </a:r>
            <a:r>
              <a:rPr lang="en-US" sz="1800" dirty="0"/>
              <a:t> </a:t>
            </a:r>
            <a:r>
              <a:rPr lang="en-US" sz="1800" dirty="0" err="1"/>
              <a:t>ende</a:t>
            </a:r>
            <a:r>
              <a:rPr lang="en-US" sz="1800" dirty="0"/>
              <a:t> </a:t>
            </a:r>
            <a:r>
              <a:rPr lang="en-US" sz="1800" dirty="0" err="1"/>
              <a:t>mehr</a:t>
            </a:r>
            <a:r>
              <a:rPr lang="en-US" sz="1800" dirty="0"/>
              <a:t> </a:t>
            </a:r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Und </a:t>
            </a:r>
            <a:r>
              <a:rPr lang="en-US" sz="1800" dirty="0" err="1"/>
              <a:t>als</a:t>
            </a:r>
            <a:r>
              <a:rPr lang="en-US" sz="1800" dirty="0"/>
              <a:t> man </a:t>
            </a:r>
            <a:r>
              <a:rPr lang="en-US" sz="1800" dirty="0" err="1"/>
              <a:t>ihm</a:t>
            </a:r>
            <a:r>
              <a:rPr lang="en-US" sz="1800" dirty="0"/>
              <a:t> die </a:t>
            </a:r>
            <a:r>
              <a:rPr lang="en-US" sz="1800" dirty="0" err="1"/>
              <a:t>botschaft</a:t>
            </a:r>
            <a:r>
              <a:rPr lang="en-US" sz="1800" dirty="0"/>
              <a:t> </a:t>
            </a:r>
            <a:r>
              <a:rPr lang="en-US" sz="1800" dirty="0" err="1"/>
              <a:t>bracht</a:t>
            </a: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sz="1800" dirty="0" err="1"/>
              <a:t>Dass</a:t>
            </a:r>
            <a:r>
              <a:rPr lang="en-US" sz="1800" dirty="0"/>
              <a:t> </a:t>
            </a:r>
            <a:r>
              <a:rPr lang="en-US" sz="1800" dirty="0" err="1"/>
              <a:t>sein</a:t>
            </a:r>
            <a:r>
              <a:rPr lang="en-US" sz="1800" dirty="0"/>
              <a:t> </a:t>
            </a:r>
            <a:r>
              <a:rPr lang="en-US" sz="1800" dirty="0" err="1"/>
              <a:t>herzliebchen</a:t>
            </a:r>
            <a:r>
              <a:rPr lang="en-US" sz="1800" dirty="0"/>
              <a:t> am </a:t>
            </a:r>
            <a:r>
              <a:rPr lang="en-US" sz="1800" dirty="0" err="1"/>
              <a:t>sterben</a:t>
            </a:r>
            <a:r>
              <a:rPr lang="en-US" sz="1800" dirty="0"/>
              <a:t> lag </a:t>
            </a:r>
          </a:p>
          <a:p>
            <a:pPr marL="0" indent="0">
              <a:buNone/>
            </a:pPr>
            <a:r>
              <a:rPr lang="en-US" sz="1800" dirty="0"/>
              <a:t>Da </a:t>
            </a:r>
            <a:r>
              <a:rPr lang="en-US" sz="1800" dirty="0" err="1"/>
              <a:t>liess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all </a:t>
            </a:r>
            <a:r>
              <a:rPr lang="en-US" sz="1800" dirty="0" err="1"/>
              <a:t>sein</a:t>
            </a:r>
            <a:r>
              <a:rPr lang="en-US" sz="1800" dirty="0"/>
              <a:t> </a:t>
            </a:r>
            <a:r>
              <a:rPr lang="en-US" sz="1800" dirty="0" err="1"/>
              <a:t>hab</a:t>
            </a:r>
            <a:r>
              <a:rPr lang="en-US" sz="1800" dirty="0"/>
              <a:t> und gut </a:t>
            </a:r>
          </a:p>
          <a:p>
            <a:pPr marL="0" indent="0">
              <a:buNone/>
            </a:pPr>
            <a:r>
              <a:rPr lang="en-US" sz="1800" dirty="0"/>
              <a:t>Und </a:t>
            </a:r>
            <a:r>
              <a:rPr lang="en-US" sz="1800" dirty="0" err="1"/>
              <a:t>eilte</a:t>
            </a:r>
            <a:r>
              <a:rPr lang="en-US" sz="1800" dirty="0"/>
              <a:t> </a:t>
            </a:r>
            <a:r>
              <a:rPr lang="en-US" sz="1800" dirty="0" err="1"/>
              <a:t>seinem</a:t>
            </a:r>
            <a:r>
              <a:rPr lang="en-US" sz="1800" dirty="0"/>
              <a:t> </a:t>
            </a:r>
            <a:r>
              <a:rPr lang="en-US" sz="1800" dirty="0" err="1"/>
              <a:t>herzliebchen</a:t>
            </a:r>
            <a:r>
              <a:rPr lang="en-US" sz="1800" dirty="0"/>
              <a:t> </a:t>
            </a:r>
            <a:r>
              <a:rPr lang="en-US" sz="1800" dirty="0" err="1"/>
              <a:t>zu</a:t>
            </a:r>
            <a:r>
              <a:rPr lang="en-US" sz="1800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371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Once there was a faithful hussar </a:t>
            </a:r>
          </a:p>
          <a:p>
            <a:pPr marL="0" indent="0">
              <a:buNone/>
            </a:pPr>
            <a:r>
              <a:rPr lang="en-US" sz="1800" dirty="0"/>
              <a:t>Who loved his maiden for a whole year </a:t>
            </a:r>
          </a:p>
          <a:p>
            <a:pPr marL="0" indent="0">
              <a:buNone/>
            </a:pPr>
            <a:r>
              <a:rPr lang="en-US" sz="1800" dirty="0"/>
              <a:t>A whole year and even more </a:t>
            </a:r>
          </a:p>
          <a:p>
            <a:pPr marL="0" indent="0">
              <a:buNone/>
            </a:pPr>
            <a:r>
              <a:rPr lang="en-US" sz="1800" dirty="0"/>
              <a:t>His love won't ever cease </a:t>
            </a:r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And when he received the message </a:t>
            </a:r>
          </a:p>
          <a:p>
            <a:pPr marL="0" indent="0">
              <a:buNone/>
            </a:pPr>
            <a:r>
              <a:rPr lang="en-US" sz="1800" dirty="0"/>
              <a:t>That his sweetheart dear was dying </a:t>
            </a:r>
          </a:p>
          <a:p>
            <a:pPr marL="0" indent="0">
              <a:buNone/>
            </a:pPr>
            <a:r>
              <a:rPr lang="en-US" sz="1800" dirty="0"/>
              <a:t>All his goods and chattels he left behind </a:t>
            </a:r>
          </a:p>
          <a:p>
            <a:pPr marL="0" indent="0">
              <a:buNone/>
            </a:pPr>
            <a:r>
              <a:rPr lang="en-US" sz="1800" dirty="0"/>
              <a:t>And hastened to his sweetheart dear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535" y="5485049"/>
            <a:ext cx="7836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Crossing of gender and national divide yields alternative view of peace and love.</a:t>
            </a:r>
          </a:p>
          <a:p>
            <a:r>
              <a:rPr lang="en-US" dirty="0" smtClean="0"/>
              <a:t>At human level (from below), no war; only what is imposed from above by ambition and greed of the mighty?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96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1027" name="ShockwaveFlash1" r:id="rId2" imgW="6858000" imgH="5143680"/>
        </mc:Choice>
        <mc:Fallback>
          <p:control name="ShockwaveFlash1" r:id="rId2" imgW="6858000" imgH="5143680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3000" y="857250"/>
                  <a:ext cx="6856413" cy="51435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16207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13434</TotalTime>
  <Words>591</Words>
  <Application>Microsoft Office PowerPoint</Application>
  <PresentationFormat>On-screen Show (4:3)</PresentationFormat>
  <Paragraphs>94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 Black </vt:lpstr>
      <vt:lpstr>Paths of Glory</vt:lpstr>
      <vt:lpstr>Thomas Gray, "Elegy Written in a Country Churchyard” (1751)</vt:lpstr>
      <vt:lpstr>Context:  First World War Western Front, France</vt:lpstr>
      <vt:lpstr>Jus in bello?:  View from above</vt:lpstr>
      <vt:lpstr>Jus in bello?:  View from below</vt:lpstr>
      <vt:lpstr>Jus in bello?</vt:lpstr>
      <vt:lpstr>Jus in bello?</vt:lpstr>
      <vt:lpstr>What no one wants to hear?</vt:lpstr>
      <vt:lpstr>PowerPoint Presentation</vt:lpstr>
      <vt:lpstr>Simone Weil</vt:lpstr>
      <vt:lpstr>Alternative to the paths of glory (that lead but to the grave)?</vt:lpstr>
      <vt:lpstr>Der Treue Hussar (The Faithful Hussar)</vt:lpstr>
      <vt:lpstr>PowerPoint Presentation</vt:lpstr>
    </vt:vector>
  </TitlesOfParts>
  <Company>Northeastern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Humanities Core Course Fall 2013:  Section 3</dc:title>
  <dc:creator>Georges Van Den Abbeele</dc:creator>
  <cp:lastModifiedBy>core</cp:lastModifiedBy>
  <cp:revision>208</cp:revision>
  <dcterms:created xsi:type="dcterms:W3CDTF">2013-11-11T23:37:21Z</dcterms:created>
  <dcterms:modified xsi:type="dcterms:W3CDTF">2013-12-06T00:23:05Z</dcterms:modified>
</cp:coreProperties>
</file>