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64" r:id="rId3"/>
    <p:sldId id="259" r:id="rId4"/>
    <p:sldId id="267" r:id="rId5"/>
    <p:sldId id="265" r:id="rId6"/>
    <p:sldId id="266" r:id="rId7"/>
    <p:sldId id="260" r:id="rId8"/>
    <p:sldId id="261" r:id="rId9"/>
    <p:sldId id="262" r:id="rId10"/>
    <p:sldId id="268" r:id="rId11"/>
    <p:sldId id="269" r:id="rId12"/>
    <p:sldId id="270" r:id="rId13"/>
    <p:sldId id="271" r:id="rId14"/>
    <p:sldId id="276" r:id="rId15"/>
    <p:sldId id="273" r:id="rId16"/>
    <p:sldId id="274" r:id="rId17"/>
    <p:sldId id="275" r:id="rId1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-726" y="-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6DE22-54B8-5D43-9949-BE270F2A50C2}" type="datetimeFigureOut">
              <a:rPr lang="en-US" smtClean="0"/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1DFB-57A3-E040-B4CC-4C65DD533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6DE22-54B8-5D43-9949-BE270F2A50C2}" type="datetimeFigureOut">
              <a:rPr lang="en-US" smtClean="0"/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1DFB-57A3-E040-B4CC-4C65DD533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6DE22-54B8-5D43-9949-BE270F2A50C2}" type="datetimeFigureOut">
              <a:rPr lang="en-US" smtClean="0"/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1DFB-57A3-E040-B4CC-4C65DD533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6DE22-54B8-5D43-9949-BE270F2A50C2}" type="datetimeFigureOut">
              <a:rPr lang="en-US" smtClean="0"/>
              <a:t>10/6/2013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1DFB-57A3-E040-B4CC-4C65DD533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6DE22-54B8-5D43-9949-BE270F2A50C2}" type="datetimeFigureOut">
              <a:rPr lang="en-US" smtClean="0"/>
              <a:t>10/6/2013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1DFB-57A3-E040-B4CC-4C65DD533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6DE22-54B8-5D43-9949-BE270F2A50C2}" type="datetimeFigureOut">
              <a:rPr lang="en-US" smtClean="0"/>
              <a:t>10/6/2013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1DFB-57A3-E040-B4CC-4C65DD533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6DE22-54B8-5D43-9949-BE270F2A50C2}" type="datetimeFigureOut">
              <a:rPr lang="en-US" smtClean="0"/>
              <a:t>10/6/2013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1DFB-57A3-E040-B4CC-4C65DD533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6DE22-54B8-5D43-9949-BE270F2A50C2}" type="datetimeFigureOut">
              <a:rPr lang="en-US" smtClean="0"/>
              <a:t>10/6/2013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1DFB-57A3-E040-B4CC-4C65DD533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6DE22-54B8-5D43-9949-BE270F2A50C2}" type="datetimeFigureOut">
              <a:rPr lang="en-US" smtClean="0"/>
              <a:t>10/6/2013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1DFB-57A3-E040-B4CC-4C65DD533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6DE22-54B8-5D43-9949-BE270F2A50C2}" type="datetimeFigureOut">
              <a:rPr lang="en-US" smtClean="0"/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1DFB-57A3-E040-B4CC-4C65DD533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6DE22-54B8-5D43-9949-BE270F2A50C2}" type="datetimeFigureOut">
              <a:rPr lang="en-US" smtClean="0"/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1DFB-57A3-E040-B4CC-4C65DD533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86DE22-54B8-5D43-9949-BE270F2A50C2}" type="datetimeFigureOut">
              <a:rPr lang="en-US" smtClean="0"/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F21DFB-57A3-E040-B4CC-4C65DD533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3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A</a:t>
            </a:r>
            <a:r>
              <a:rPr lang="en-US" b="1" dirty="0" smtClean="0"/>
              <a:t>ristos </a:t>
            </a:r>
            <a:r>
              <a:rPr lang="en-US" b="1" dirty="0" err="1"/>
              <a:t>Akhaiôn</a:t>
            </a:r>
            <a:r>
              <a:rPr lang="en-US" dirty="0"/>
              <a:t> </a:t>
            </a:r>
            <a:r>
              <a:rPr lang="en-US" dirty="0" smtClean="0"/>
              <a:t>(Best of the Achaeans)</a:t>
            </a:r>
            <a:r>
              <a:rPr lang="en-US" dirty="0"/>
              <a:t>:</a:t>
            </a:r>
            <a:endParaRPr lang="en-US" i="1" dirty="0" smtClean="0"/>
          </a:p>
          <a:p>
            <a:r>
              <a:rPr lang="en-US" dirty="0" smtClean="0"/>
              <a:t>Value and Cultural Contradiction in the </a:t>
            </a:r>
            <a:r>
              <a:rPr lang="en-US" i="1" dirty="0" smtClean="0"/>
              <a:t>Iliad</a:t>
            </a:r>
            <a:endParaRPr lang="en-US" i="1" dirty="0"/>
          </a:p>
        </p:txBody>
      </p:sp>
      <p:pic>
        <p:nvPicPr>
          <p:cNvPr id="6" name="Picture 5" descr="g_hector_v_achilles.jpg"/>
          <p:cNvPicPr>
            <a:picLocks noChangeAspect="1"/>
          </p:cNvPicPr>
          <p:nvPr/>
        </p:nvPicPr>
        <p:blipFill>
          <a:blip r:embed="rId2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0"/>
            <a:ext cx="7620000" cy="5080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72411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504336"/>
          </a:xfrm>
        </p:spPr>
        <p:txBody>
          <a:bodyPr>
            <a:noAutofit/>
          </a:bodyPr>
          <a:lstStyle/>
          <a:p>
            <a:r>
              <a:rPr lang="en-US" sz="2400" dirty="0" smtClean="0"/>
              <a:t>Review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Agency in the </a:t>
            </a:r>
            <a:r>
              <a:rPr lang="en-US" i="1" dirty="0" smtClean="0"/>
              <a:t>Iliad</a:t>
            </a:r>
            <a:r>
              <a:rPr lang="en-US" dirty="0" smtClean="0"/>
              <a:t>—read against a background of determination	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a) Natural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b) Cultural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c) Political</a:t>
            </a:r>
          </a:p>
          <a:p>
            <a:pPr marL="0" indent="0">
              <a:buNone/>
            </a:pPr>
            <a:r>
              <a:rPr lang="en-US" dirty="0" smtClean="0"/>
              <a:t>	</a:t>
            </a:r>
          </a:p>
          <a:p>
            <a:pPr marL="514350" indent="-514350">
              <a:buAutoNum type="arabicPeriod" startAt="2"/>
            </a:pPr>
            <a:r>
              <a:rPr lang="en-US" dirty="0" smtClean="0"/>
              <a:t>Models of authority in the </a:t>
            </a:r>
            <a:r>
              <a:rPr lang="en-US" i="1" dirty="0" smtClean="0"/>
              <a:t>Iliad</a:t>
            </a:r>
          </a:p>
          <a:p>
            <a:pPr marL="0" indent="0">
              <a:buNone/>
            </a:pPr>
            <a:r>
              <a:rPr lang="en-US" i="1" dirty="0"/>
              <a:t>	</a:t>
            </a:r>
            <a:r>
              <a:rPr lang="en-US" dirty="0" smtClean="0"/>
              <a:t>		a) “Charismatic” (Achilles): Authority is a function of power</a:t>
            </a:r>
          </a:p>
          <a:p>
            <a:pPr marL="0" indent="0">
              <a:buNone/>
            </a:pPr>
            <a:r>
              <a:rPr lang="en-US" i="1" dirty="0"/>
              <a:t>	</a:t>
            </a:r>
            <a:r>
              <a:rPr lang="en-US" i="1" dirty="0" smtClean="0"/>
              <a:t>		</a:t>
            </a:r>
            <a:r>
              <a:rPr lang="en-US" dirty="0" smtClean="0"/>
              <a:t>b) “Traditional” (Agamemnon): Power derives from a 			right relation to the sources of authority</a:t>
            </a:r>
            <a:endParaRPr lang="en-US" i="1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94399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253214"/>
          </a:xfrm>
        </p:spPr>
        <p:txBody>
          <a:bodyPr>
            <a:noAutofit/>
          </a:bodyPr>
          <a:lstStyle/>
          <a:p>
            <a:r>
              <a:rPr lang="en-US" sz="1600" dirty="0" err="1" smtClean="0"/>
              <a:t>Thersites</a:t>
            </a:r>
            <a:r>
              <a:rPr lang="en-US" sz="1600" dirty="0" smtClean="0"/>
              <a:t>’ Challenge: </a:t>
            </a:r>
            <a:r>
              <a:rPr lang="en-US" sz="1600" i="1" dirty="0" smtClean="0"/>
              <a:t>Iliad </a:t>
            </a:r>
            <a:r>
              <a:rPr lang="en-US" sz="1600" dirty="0" smtClean="0"/>
              <a:t>2.262-281</a:t>
            </a:r>
            <a:endParaRPr lang="en-US" sz="1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9194"/>
            <a:ext cx="8229600" cy="468430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1600" dirty="0" smtClean="0"/>
              <a:t>		</a:t>
            </a:r>
          </a:p>
          <a:p>
            <a:pPr marL="0" indent="0">
              <a:buNone/>
            </a:pPr>
            <a:r>
              <a:rPr lang="en-US" sz="1600" dirty="0"/>
              <a:t>Still moaning and groaning mighty </a:t>
            </a:r>
            <a:r>
              <a:rPr lang="en-US" sz="1600" dirty="0" err="1"/>
              <a:t>Atrides</a:t>
            </a:r>
            <a:r>
              <a:rPr lang="en-US" sz="1600" dirty="0"/>
              <a:t>—why now? </a:t>
            </a:r>
          </a:p>
          <a:p>
            <a:pPr marL="0" indent="0">
              <a:buNone/>
            </a:pPr>
            <a:r>
              <a:rPr lang="en-US" sz="1600" dirty="0"/>
              <a:t>What are you panting after now? Your shelters packed </a:t>
            </a:r>
          </a:p>
          <a:p>
            <a:pPr marL="0" indent="0">
              <a:buNone/>
            </a:pPr>
            <a:r>
              <a:rPr lang="en-US" sz="1600" dirty="0"/>
              <a:t>with the lion’s share of bronze, plenty of women too, </a:t>
            </a:r>
          </a:p>
          <a:p>
            <a:pPr marL="0" indent="0">
              <a:buNone/>
            </a:pPr>
            <a:r>
              <a:rPr lang="en-US" sz="1600" dirty="0"/>
              <a:t>crowding your lodges. Best of the lot, the beauties </a:t>
            </a:r>
          </a:p>
          <a:p>
            <a:pPr marL="0" indent="0">
              <a:buNone/>
            </a:pPr>
            <a:r>
              <a:rPr lang="en-US" sz="1600" dirty="0"/>
              <a:t>we hand you first, whenever we take some stronghold. </a:t>
            </a:r>
          </a:p>
          <a:p>
            <a:pPr marL="0" indent="0">
              <a:buNone/>
            </a:pPr>
            <a:r>
              <a:rPr lang="en-US" sz="1600" dirty="0"/>
              <a:t>Or still more gold you’re wanting? More ransom a son </a:t>
            </a:r>
          </a:p>
          <a:p>
            <a:pPr marL="0" indent="0">
              <a:buNone/>
            </a:pPr>
            <a:r>
              <a:rPr lang="en-US" sz="1600" dirty="0"/>
              <a:t>of the stallion-breaking Trojans might fetch from Troy?— </a:t>
            </a:r>
          </a:p>
          <a:p>
            <a:pPr marL="0" indent="0">
              <a:buNone/>
            </a:pPr>
            <a:r>
              <a:rPr lang="en-US" sz="1600" dirty="0"/>
              <a:t>though I or another hero drags him back in chains . . . </a:t>
            </a:r>
          </a:p>
          <a:p>
            <a:pPr marL="0" indent="0">
              <a:buNone/>
            </a:pPr>
            <a:r>
              <a:rPr lang="en-US" sz="1600" dirty="0"/>
              <a:t>Or a young woman, is it?—to spread and couple, </a:t>
            </a:r>
          </a:p>
          <a:p>
            <a:pPr marL="0" indent="0">
              <a:buNone/>
            </a:pPr>
            <a:r>
              <a:rPr lang="en-US" sz="1600" dirty="0"/>
              <a:t>to bed down for yourself apart from the troops? </a:t>
            </a:r>
          </a:p>
          <a:p>
            <a:pPr marL="0" indent="0">
              <a:buNone/>
            </a:pPr>
            <a:r>
              <a:rPr lang="en-US" sz="1600" dirty="0"/>
              <a:t>How shameful for you, the high and mighty commander, </a:t>
            </a:r>
          </a:p>
          <a:p>
            <a:pPr marL="0" indent="0">
              <a:buNone/>
            </a:pPr>
            <a:r>
              <a:rPr lang="en-US" sz="1600" dirty="0"/>
              <a:t>to lead the sons of Achaea into bloody slaughter! </a:t>
            </a:r>
          </a:p>
          <a:p>
            <a:pPr marL="0" indent="0">
              <a:buNone/>
            </a:pPr>
            <a:r>
              <a:rPr lang="en-US" sz="1600" dirty="0"/>
              <a:t>Sons? No, my soft friends, wretched excuses— </a:t>
            </a:r>
          </a:p>
          <a:p>
            <a:pPr marL="0" indent="0">
              <a:buNone/>
            </a:pPr>
            <a:r>
              <a:rPr lang="en-US" sz="1600" dirty="0"/>
              <a:t>women, not men of Achaea! Home we go in our ships! </a:t>
            </a:r>
          </a:p>
          <a:p>
            <a:pPr marL="0" indent="0">
              <a:buNone/>
            </a:pPr>
            <a:r>
              <a:rPr lang="en-US" sz="1600" dirty="0"/>
              <a:t>Abandon him here in Troy to wallow in all his prizes— </a:t>
            </a:r>
          </a:p>
          <a:p>
            <a:pPr marL="0" indent="0">
              <a:buNone/>
            </a:pPr>
            <a:r>
              <a:rPr lang="en-US" sz="1600" dirty="0"/>
              <a:t>he’ll see if the likes of us have propped him up or not. </a:t>
            </a:r>
          </a:p>
          <a:p>
            <a:pPr marL="0" indent="0">
              <a:buNone/>
            </a:pPr>
            <a:r>
              <a:rPr lang="en-US" sz="1600" dirty="0"/>
              <a:t>Look—now it’s Achilles, a greater man he disgraces, </a:t>
            </a:r>
          </a:p>
          <a:p>
            <a:pPr marL="0" indent="0">
              <a:buNone/>
            </a:pPr>
            <a:r>
              <a:rPr lang="en-US" sz="1600" dirty="0"/>
              <a:t>seizes and keeps his prize, tears her away himself. </a:t>
            </a:r>
          </a:p>
          <a:p>
            <a:pPr marL="0" indent="0">
              <a:buNone/>
            </a:pPr>
            <a:r>
              <a:rPr lang="en-US" sz="1600" dirty="0"/>
              <a:t>But no gall in Achilles, Achilles lets it go. 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If </a:t>
            </a:r>
            <a:r>
              <a:rPr lang="en-US" sz="1600" dirty="0"/>
              <a:t>not, </a:t>
            </a:r>
            <a:r>
              <a:rPr lang="en-US" sz="1600" dirty="0" err="1"/>
              <a:t>Atrides</a:t>
            </a:r>
            <a:r>
              <a:rPr lang="en-US" sz="1600" dirty="0"/>
              <a:t>, that outrage would have been your last. </a:t>
            </a:r>
            <a:r>
              <a:rPr lang="en-US" sz="2100" dirty="0"/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75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253214"/>
          </a:xfrm>
        </p:spPr>
        <p:txBody>
          <a:bodyPr>
            <a:noAutofit/>
          </a:bodyPr>
          <a:lstStyle/>
          <a:p>
            <a:r>
              <a:rPr lang="en-US" sz="1600" dirty="0" err="1" smtClean="0"/>
              <a:t>Thersites</a:t>
            </a:r>
            <a:r>
              <a:rPr lang="en-US" sz="1600" dirty="0" smtClean="0"/>
              <a:t>’ Challenge: </a:t>
            </a:r>
            <a:r>
              <a:rPr lang="en-US" sz="1600" i="1" dirty="0" smtClean="0"/>
              <a:t>Iliad </a:t>
            </a:r>
            <a:r>
              <a:rPr lang="en-US" sz="1600" dirty="0" smtClean="0"/>
              <a:t>2.262-281</a:t>
            </a:r>
            <a:endParaRPr lang="en-US" sz="1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9194"/>
            <a:ext cx="8229600" cy="468430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1600" dirty="0" smtClean="0"/>
              <a:t>		</a:t>
            </a:r>
          </a:p>
          <a:p>
            <a:pPr marL="0" indent="0">
              <a:buNone/>
            </a:pPr>
            <a:r>
              <a:rPr lang="en-US" sz="1600" dirty="0"/>
              <a:t>Still moaning and groaning mighty </a:t>
            </a:r>
            <a:r>
              <a:rPr lang="en-US" sz="1600" dirty="0" err="1"/>
              <a:t>Atrides</a:t>
            </a:r>
            <a:r>
              <a:rPr lang="en-US" sz="1600" dirty="0"/>
              <a:t>—why now? </a:t>
            </a:r>
          </a:p>
          <a:p>
            <a:pPr marL="0" indent="0">
              <a:buNone/>
            </a:pPr>
            <a:r>
              <a:rPr lang="en-US" sz="1600" dirty="0"/>
              <a:t>What are you panting after now? Your shelters packed </a:t>
            </a:r>
          </a:p>
          <a:p>
            <a:pPr marL="0" indent="0">
              <a:buNone/>
            </a:pPr>
            <a:r>
              <a:rPr lang="en-US" sz="1600" dirty="0"/>
              <a:t>with the lion’s share of bronze, plenty of women too, </a:t>
            </a:r>
          </a:p>
          <a:p>
            <a:pPr marL="0" indent="0">
              <a:buNone/>
            </a:pPr>
            <a:r>
              <a:rPr lang="en-US" sz="1600" dirty="0"/>
              <a:t>crowding your lodges. Best of the lot, the beauties </a:t>
            </a:r>
          </a:p>
          <a:p>
            <a:pPr marL="0" indent="0">
              <a:buNone/>
            </a:pPr>
            <a:r>
              <a:rPr lang="en-US" sz="1600" dirty="0"/>
              <a:t>we hand you first, whenever we take some stronghold. </a:t>
            </a:r>
          </a:p>
          <a:p>
            <a:pPr marL="0" indent="0">
              <a:buNone/>
            </a:pPr>
            <a:r>
              <a:rPr lang="en-US" sz="1600" dirty="0"/>
              <a:t>Or still more gold you’re wanting? More ransom a son </a:t>
            </a:r>
          </a:p>
          <a:p>
            <a:pPr marL="0" indent="0">
              <a:buNone/>
            </a:pPr>
            <a:r>
              <a:rPr lang="en-US" sz="1600" dirty="0"/>
              <a:t>of the stallion-breaking Trojans might fetch from Troy?— </a:t>
            </a:r>
          </a:p>
          <a:p>
            <a:pPr marL="0" indent="0">
              <a:buNone/>
            </a:pPr>
            <a:r>
              <a:rPr lang="en-US" sz="1600" dirty="0"/>
              <a:t>though I or another hero drags him back in chains . . . </a:t>
            </a:r>
          </a:p>
          <a:p>
            <a:pPr marL="0" indent="0">
              <a:buNone/>
            </a:pPr>
            <a:r>
              <a:rPr lang="en-US" sz="1600" dirty="0"/>
              <a:t>Or a young woman, is it?—to spread and couple, </a:t>
            </a:r>
          </a:p>
          <a:p>
            <a:pPr marL="0" indent="0">
              <a:buNone/>
            </a:pPr>
            <a:r>
              <a:rPr lang="en-US" sz="1600" dirty="0"/>
              <a:t>to bed down for yourself apart from the troops? </a:t>
            </a:r>
          </a:p>
          <a:p>
            <a:pPr marL="0" indent="0">
              <a:buNone/>
            </a:pPr>
            <a:r>
              <a:rPr lang="en-US" sz="1600" dirty="0"/>
              <a:t>How shameful for you, the high and mighty commander, </a:t>
            </a:r>
          </a:p>
          <a:p>
            <a:pPr marL="0" indent="0">
              <a:buNone/>
            </a:pPr>
            <a:r>
              <a:rPr lang="en-US" sz="1600" dirty="0"/>
              <a:t>to lead the sons of Achaea into bloody slaughter! </a:t>
            </a:r>
          </a:p>
          <a:p>
            <a:pPr marL="0" indent="0">
              <a:buNone/>
            </a:pPr>
            <a:r>
              <a:rPr lang="en-US" sz="1600" dirty="0"/>
              <a:t>Sons? No, my soft friends, wretched excuses— </a:t>
            </a:r>
          </a:p>
          <a:p>
            <a:pPr marL="0" indent="0">
              <a:buNone/>
            </a:pPr>
            <a:r>
              <a:rPr lang="en-US" sz="1600" dirty="0"/>
              <a:t>women, not men of Achaea! Home we go in our ships! 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Abandon him here in Troy to wallow in all his prizes— 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he’ll see if the likes of us have propped him up or not. </a:t>
            </a:r>
          </a:p>
          <a:p>
            <a:pPr marL="0" indent="0">
              <a:buNone/>
            </a:pPr>
            <a:r>
              <a:rPr lang="en-US" sz="1600" dirty="0"/>
              <a:t>Look—now it’s Achilles, a greater man he disgraces, </a:t>
            </a:r>
          </a:p>
          <a:p>
            <a:pPr marL="0" indent="0">
              <a:buNone/>
            </a:pPr>
            <a:r>
              <a:rPr lang="en-US" sz="1600" dirty="0"/>
              <a:t>seizes and keeps his prize, tears her away himself. </a:t>
            </a:r>
          </a:p>
          <a:p>
            <a:pPr marL="0" indent="0">
              <a:buNone/>
            </a:pPr>
            <a:r>
              <a:rPr lang="en-US" sz="1600" dirty="0"/>
              <a:t>But no gall in Achilles, Achilles lets it go. 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If </a:t>
            </a:r>
            <a:r>
              <a:rPr lang="en-US" sz="1600" dirty="0"/>
              <a:t>not, </a:t>
            </a:r>
            <a:r>
              <a:rPr lang="en-US" sz="1600" dirty="0" err="1"/>
              <a:t>Atrides</a:t>
            </a:r>
            <a:r>
              <a:rPr lang="en-US" sz="1600" dirty="0"/>
              <a:t>, that outrage would have been your last. </a:t>
            </a:r>
            <a:r>
              <a:rPr lang="en-US" sz="2100" dirty="0"/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24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253214"/>
          </a:xfrm>
        </p:spPr>
        <p:txBody>
          <a:bodyPr>
            <a:noAutofit/>
          </a:bodyPr>
          <a:lstStyle/>
          <a:p>
            <a:r>
              <a:rPr lang="en-US" sz="1600" dirty="0" err="1" smtClean="0"/>
              <a:t>Thersites</a:t>
            </a:r>
            <a:r>
              <a:rPr lang="en-US" sz="1600" dirty="0" smtClean="0"/>
              <a:t>’ Challenge: </a:t>
            </a:r>
            <a:r>
              <a:rPr lang="en-US" sz="1600" i="1" dirty="0" smtClean="0"/>
              <a:t>Iliad </a:t>
            </a:r>
            <a:r>
              <a:rPr lang="en-US" sz="1600" dirty="0" smtClean="0"/>
              <a:t>2.262-281</a:t>
            </a:r>
            <a:endParaRPr lang="en-US" sz="1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9194"/>
            <a:ext cx="8229600" cy="468430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1600" dirty="0" smtClean="0"/>
              <a:t>		</a:t>
            </a:r>
          </a:p>
          <a:p>
            <a:pPr marL="0" indent="0">
              <a:buNone/>
            </a:pPr>
            <a:r>
              <a:rPr lang="en-US" sz="1600" dirty="0"/>
              <a:t>Still moaning and groaning mighty </a:t>
            </a:r>
            <a:r>
              <a:rPr lang="en-US" sz="1600" dirty="0" err="1"/>
              <a:t>Atrides</a:t>
            </a:r>
            <a:r>
              <a:rPr lang="en-US" sz="1600" dirty="0"/>
              <a:t>—why now? </a:t>
            </a:r>
          </a:p>
          <a:p>
            <a:pPr marL="0" indent="0">
              <a:buNone/>
            </a:pPr>
            <a:r>
              <a:rPr lang="en-US" sz="1600" dirty="0"/>
              <a:t>What are you panting after now? </a:t>
            </a:r>
            <a:r>
              <a:rPr lang="en-US" sz="1600" dirty="0">
                <a:solidFill>
                  <a:srgbClr val="FF0000"/>
                </a:solidFill>
              </a:rPr>
              <a:t>Your shelters packed 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with the lion’s share of bronze, plenty of women too, 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crowding your lodges. Best of the lot, the beauties 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we hand you first, whenever we take some stronghold.</a:t>
            </a:r>
            <a:r>
              <a:rPr lang="en-US" sz="1600" dirty="0"/>
              <a:t> </a:t>
            </a:r>
          </a:p>
          <a:p>
            <a:pPr marL="0" indent="0">
              <a:buNone/>
            </a:pPr>
            <a:r>
              <a:rPr lang="en-US" sz="1600" dirty="0"/>
              <a:t>Or still more gold you’re wanting? More ransom a son </a:t>
            </a:r>
          </a:p>
          <a:p>
            <a:pPr marL="0" indent="0">
              <a:buNone/>
            </a:pPr>
            <a:r>
              <a:rPr lang="en-US" sz="1600" dirty="0"/>
              <a:t>of the stallion-breaking Trojans might fetch from Troy?— </a:t>
            </a:r>
          </a:p>
          <a:p>
            <a:pPr marL="0" indent="0">
              <a:buNone/>
            </a:pPr>
            <a:r>
              <a:rPr lang="en-US" sz="1600" dirty="0"/>
              <a:t>though I or another hero drags him back in chains . . . </a:t>
            </a:r>
          </a:p>
          <a:p>
            <a:pPr marL="0" indent="0">
              <a:buNone/>
            </a:pPr>
            <a:r>
              <a:rPr lang="en-US" sz="1600" dirty="0"/>
              <a:t>Or a young woman, is it?—to spread and couple, </a:t>
            </a:r>
          </a:p>
          <a:p>
            <a:pPr marL="0" indent="0">
              <a:buNone/>
            </a:pPr>
            <a:r>
              <a:rPr lang="en-US" sz="1600" dirty="0"/>
              <a:t>to bed down for yourself apart from the troops? </a:t>
            </a:r>
          </a:p>
          <a:p>
            <a:pPr marL="0" indent="0">
              <a:buNone/>
            </a:pPr>
            <a:r>
              <a:rPr lang="en-US" sz="1600" dirty="0"/>
              <a:t>How shameful for you, the high and mighty commander, </a:t>
            </a:r>
          </a:p>
          <a:p>
            <a:pPr marL="0" indent="0">
              <a:buNone/>
            </a:pPr>
            <a:r>
              <a:rPr lang="en-US" sz="1600" dirty="0"/>
              <a:t>to lead the sons of Achaea into bloody slaughter! </a:t>
            </a:r>
          </a:p>
          <a:p>
            <a:pPr marL="0" indent="0">
              <a:buNone/>
            </a:pPr>
            <a:r>
              <a:rPr lang="en-US" sz="1600" dirty="0"/>
              <a:t>Sons? No, my soft friends, wretched excuses— </a:t>
            </a:r>
          </a:p>
          <a:p>
            <a:pPr marL="0" indent="0">
              <a:buNone/>
            </a:pPr>
            <a:r>
              <a:rPr lang="en-US" sz="1600" dirty="0"/>
              <a:t>women, not men of Achaea! Home we go in our ships! </a:t>
            </a:r>
          </a:p>
          <a:p>
            <a:pPr marL="0" indent="0">
              <a:buNone/>
            </a:pPr>
            <a:r>
              <a:rPr lang="en-US" sz="1600" dirty="0"/>
              <a:t>Abandon him here in Troy to wallow in all his prizes— </a:t>
            </a:r>
          </a:p>
          <a:p>
            <a:pPr marL="0" indent="0">
              <a:buNone/>
            </a:pPr>
            <a:r>
              <a:rPr lang="en-US" sz="1600" dirty="0"/>
              <a:t>he’ll see if the likes of us have propped him up or not. </a:t>
            </a:r>
          </a:p>
          <a:p>
            <a:pPr marL="0" indent="0">
              <a:buNone/>
            </a:pPr>
            <a:r>
              <a:rPr lang="en-US" sz="1600" dirty="0"/>
              <a:t>Look—now it’s Achilles, a greater man he disgraces, </a:t>
            </a:r>
          </a:p>
          <a:p>
            <a:pPr marL="0" indent="0">
              <a:buNone/>
            </a:pPr>
            <a:r>
              <a:rPr lang="en-US" sz="1600" dirty="0"/>
              <a:t>seizes and keeps his prize, tears her away himself. </a:t>
            </a:r>
          </a:p>
          <a:p>
            <a:pPr marL="0" indent="0">
              <a:buNone/>
            </a:pPr>
            <a:r>
              <a:rPr lang="en-US" sz="1600" dirty="0"/>
              <a:t>But no gall in Achilles, Achilles lets it go. 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If </a:t>
            </a:r>
            <a:r>
              <a:rPr lang="en-US" sz="1600" dirty="0"/>
              <a:t>not, </a:t>
            </a:r>
            <a:r>
              <a:rPr lang="en-US" sz="1600" dirty="0" err="1"/>
              <a:t>Atrides</a:t>
            </a:r>
            <a:r>
              <a:rPr lang="en-US" sz="1600" dirty="0"/>
              <a:t>, that outrage would have been your last. </a:t>
            </a:r>
            <a:r>
              <a:rPr lang="en-US" sz="2100" dirty="0"/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54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253214"/>
          </a:xfrm>
        </p:spPr>
        <p:txBody>
          <a:bodyPr>
            <a:noAutofit/>
          </a:bodyPr>
          <a:lstStyle/>
          <a:p>
            <a:r>
              <a:rPr lang="en-US" sz="1600" dirty="0" err="1" smtClean="0"/>
              <a:t>Thersites</a:t>
            </a:r>
            <a:r>
              <a:rPr lang="en-US" sz="1600" dirty="0" smtClean="0"/>
              <a:t>’ Challenge: </a:t>
            </a:r>
            <a:r>
              <a:rPr lang="en-US" sz="1600" i="1" dirty="0" smtClean="0"/>
              <a:t>Iliad </a:t>
            </a:r>
            <a:r>
              <a:rPr lang="en-US" sz="1600" dirty="0" smtClean="0"/>
              <a:t>2.262-281</a:t>
            </a:r>
            <a:endParaRPr lang="en-US" sz="1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9194"/>
            <a:ext cx="8229600" cy="468430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1600" dirty="0" smtClean="0"/>
              <a:t>		</a:t>
            </a:r>
          </a:p>
          <a:p>
            <a:pPr marL="0" indent="0">
              <a:buNone/>
            </a:pPr>
            <a:r>
              <a:rPr lang="en-US" sz="1600" dirty="0"/>
              <a:t>Still moaning and groaning mighty </a:t>
            </a:r>
            <a:r>
              <a:rPr lang="en-US" sz="1600" dirty="0" err="1"/>
              <a:t>Atrides</a:t>
            </a:r>
            <a:r>
              <a:rPr lang="en-US" sz="1600" dirty="0"/>
              <a:t>—why now? </a:t>
            </a:r>
          </a:p>
          <a:p>
            <a:pPr marL="0" indent="0">
              <a:buNone/>
            </a:pPr>
            <a:r>
              <a:rPr lang="en-US" sz="1600" dirty="0"/>
              <a:t>What are you panting after now? Your shelters packed </a:t>
            </a:r>
          </a:p>
          <a:p>
            <a:pPr marL="0" indent="0">
              <a:buNone/>
            </a:pPr>
            <a:r>
              <a:rPr lang="en-US" sz="1600" dirty="0"/>
              <a:t>with the lion’s share of bronze, plenty of women too, </a:t>
            </a:r>
          </a:p>
          <a:p>
            <a:pPr marL="0" indent="0">
              <a:buNone/>
            </a:pPr>
            <a:r>
              <a:rPr lang="en-US" sz="1600" dirty="0"/>
              <a:t>crowding your lodges. Best of the lot, the beauties </a:t>
            </a:r>
          </a:p>
          <a:p>
            <a:pPr marL="0" indent="0">
              <a:buNone/>
            </a:pPr>
            <a:r>
              <a:rPr lang="en-US" sz="1600" dirty="0"/>
              <a:t>we hand you first, whenever we take some stronghold. </a:t>
            </a:r>
          </a:p>
          <a:p>
            <a:pPr marL="0" indent="0">
              <a:buNone/>
            </a:pPr>
            <a:r>
              <a:rPr lang="en-US" sz="1600" dirty="0"/>
              <a:t>Or still more gold you’re wanting? More ransom a son </a:t>
            </a:r>
          </a:p>
          <a:p>
            <a:pPr marL="0" indent="0">
              <a:buNone/>
            </a:pPr>
            <a:r>
              <a:rPr lang="en-US" sz="1600" dirty="0"/>
              <a:t>of the stallion-breaking Trojans might fetch from Troy?— 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though I or another hero drags him back in chains . . . </a:t>
            </a:r>
          </a:p>
          <a:p>
            <a:pPr marL="0" indent="0">
              <a:buNone/>
            </a:pPr>
            <a:r>
              <a:rPr lang="en-US" sz="1600" dirty="0"/>
              <a:t>Or a young woman, is it?—to spread and couple, </a:t>
            </a:r>
          </a:p>
          <a:p>
            <a:pPr marL="0" indent="0">
              <a:buNone/>
            </a:pPr>
            <a:r>
              <a:rPr lang="en-US" sz="1600" dirty="0"/>
              <a:t>to bed down for yourself apart from the troops? </a:t>
            </a:r>
          </a:p>
          <a:p>
            <a:pPr marL="0" indent="0">
              <a:buNone/>
            </a:pPr>
            <a:r>
              <a:rPr lang="en-US" sz="1600" dirty="0"/>
              <a:t>How shameful for you, the high and mighty commander, </a:t>
            </a:r>
          </a:p>
          <a:p>
            <a:pPr marL="0" indent="0">
              <a:buNone/>
            </a:pPr>
            <a:r>
              <a:rPr lang="en-US" sz="1600" dirty="0"/>
              <a:t>to lead the sons of Achaea into bloody slaughter! 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Sons? No, my soft friends, wretched excuses— 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women, not men of Achaea! Home we go in our ships! </a:t>
            </a:r>
          </a:p>
          <a:p>
            <a:pPr marL="0" indent="0">
              <a:buNone/>
            </a:pPr>
            <a:r>
              <a:rPr lang="en-US" sz="1600" dirty="0"/>
              <a:t>Abandon him here in Troy to wallow in all his prizes— </a:t>
            </a:r>
          </a:p>
          <a:p>
            <a:pPr marL="0" indent="0">
              <a:buNone/>
            </a:pPr>
            <a:r>
              <a:rPr lang="en-US" sz="1600" dirty="0"/>
              <a:t>he’ll see if the likes of us have propped him up or not. </a:t>
            </a:r>
          </a:p>
          <a:p>
            <a:pPr marL="0" indent="0">
              <a:buNone/>
            </a:pPr>
            <a:r>
              <a:rPr lang="en-US" sz="1600" dirty="0"/>
              <a:t>Look—now it’s Achilles, a greater man he disgraces, </a:t>
            </a:r>
          </a:p>
          <a:p>
            <a:pPr marL="0" indent="0">
              <a:buNone/>
            </a:pPr>
            <a:r>
              <a:rPr lang="en-US" sz="1600" dirty="0"/>
              <a:t>seizes and keeps his prize, tears her away himself. </a:t>
            </a:r>
          </a:p>
          <a:p>
            <a:pPr marL="0" indent="0">
              <a:buNone/>
            </a:pPr>
            <a:r>
              <a:rPr lang="en-US" sz="1600" dirty="0"/>
              <a:t>But no gall in Achilles, Achilles lets it go. 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If </a:t>
            </a:r>
            <a:r>
              <a:rPr lang="en-US" sz="1600" dirty="0"/>
              <a:t>not, </a:t>
            </a:r>
            <a:r>
              <a:rPr lang="en-US" sz="1600" dirty="0" err="1"/>
              <a:t>Atrides</a:t>
            </a:r>
            <a:r>
              <a:rPr lang="en-US" sz="1600" dirty="0"/>
              <a:t>, that outrage would have been your last. </a:t>
            </a:r>
            <a:r>
              <a:rPr lang="en-US" sz="2100" dirty="0"/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76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253214"/>
          </a:xfrm>
        </p:spPr>
        <p:txBody>
          <a:bodyPr>
            <a:noAutofit/>
          </a:bodyPr>
          <a:lstStyle/>
          <a:p>
            <a:r>
              <a:rPr lang="en-US" sz="1600" dirty="0" err="1" smtClean="0"/>
              <a:t>Thersites</a:t>
            </a:r>
            <a:r>
              <a:rPr lang="en-US" sz="1600" dirty="0" smtClean="0"/>
              <a:t>’ Challenge: </a:t>
            </a:r>
            <a:r>
              <a:rPr lang="en-US" sz="1600" i="1" dirty="0" smtClean="0"/>
              <a:t>Iliad </a:t>
            </a:r>
            <a:r>
              <a:rPr lang="en-US" sz="1600" dirty="0" smtClean="0"/>
              <a:t>2.287-290; 309-318</a:t>
            </a:r>
            <a:endParaRPr lang="en-US" sz="1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9194"/>
            <a:ext cx="8229600" cy="468430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600" dirty="0" smtClean="0"/>
              <a:t>		</a:t>
            </a:r>
          </a:p>
          <a:p>
            <a:pPr marL="0" indent="0">
              <a:buNone/>
            </a:pPr>
            <a:r>
              <a:rPr lang="en-US" sz="1400" dirty="0"/>
              <a:t>Who are you to wrangle with kings, you alone?</a:t>
            </a:r>
          </a:p>
          <a:p>
            <a:pPr marL="0" indent="0">
              <a:buNone/>
            </a:pPr>
            <a:r>
              <a:rPr lang="en-US" sz="1400" dirty="0"/>
              <a:t>No one, I say—no one alive less soldierly than you,</a:t>
            </a:r>
          </a:p>
          <a:p>
            <a:pPr marL="0" indent="0">
              <a:buNone/>
            </a:pPr>
            <a:r>
              <a:rPr lang="en-US" sz="1400" dirty="0"/>
              <a:t>none in the ranks that came to Troy with Agamemnon. 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indent="0">
              <a:buNone/>
            </a:pPr>
            <a:r>
              <a:rPr lang="en-US" sz="1400" dirty="0"/>
              <a:t>…</a:t>
            </a:r>
          </a:p>
          <a:p>
            <a:endParaRPr lang="en-US" sz="1400" dirty="0"/>
          </a:p>
          <a:p>
            <a:pPr marL="0" indent="0">
              <a:buNone/>
            </a:pPr>
            <a:r>
              <a:rPr lang="en-US" sz="1400" dirty="0"/>
              <a:t>And he cracked the scepter across his back and shoulders.</a:t>
            </a:r>
          </a:p>
          <a:p>
            <a:pPr marL="0" indent="0">
              <a:buNone/>
            </a:pPr>
            <a:r>
              <a:rPr lang="en-US" sz="1400" dirty="0"/>
              <a:t>The rascal doubled over, tears streaking his face</a:t>
            </a:r>
          </a:p>
          <a:p>
            <a:pPr marL="0" indent="0">
              <a:buNone/>
            </a:pPr>
            <a:r>
              <a:rPr lang="en-US" sz="1400" dirty="0"/>
              <a:t>and a bloody welt bulged up between his blades,</a:t>
            </a:r>
          </a:p>
          <a:p>
            <a:pPr marL="0" indent="0">
              <a:buNone/>
            </a:pPr>
            <a:r>
              <a:rPr lang="en-US" sz="1400" dirty="0"/>
              <a:t>under the stroke of the golden scepter’s studs.</a:t>
            </a:r>
          </a:p>
          <a:p>
            <a:pPr marL="0" indent="0">
              <a:buNone/>
            </a:pPr>
            <a:r>
              <a:rPr lang="en-US" sz="1400" dirty="0"/>
              <a:t>He squatted low, cringing, stunned with pain, </a:t>
            </a:r>
          </a:p>
          <a:p>
            <a:pPr marL="0" indent="0">
              <a:buNone/>
            </a:pPr>
            <a:r>
              <a:rPr lang="en-US" sz="1400" dirty="0"/>
              <a:t>blinking like some idiot…</a:t>
            </a:r>
          </a:p>
          <a:p>
            <a:pPr marL="0" indent="0">
              <a:buNone/>
            </a:pPr>
            <a:r>
              <a:rPr lang="en-US" sz="1400" dirty="0"/>
              <a:t>rubbing his tears dumbly with a fist.</a:t>
            </a:r>
          </a:p>
          <a:p>
            <a:pPr marL="0" indent="0">
              <a:buNone/>
            </a:pPr>
            <a:r>
              <a:rPr lang="en-US" sz="1400" dirty="0"/>
              <a:t>Their morale was low, but the men laughed now,</a:t>
            </a:r>
          </a:p>
          <a:p>
            <a:pPr marL="0" indent="0">
              <a:buNone/>
            </a:pPr>
            <a:r>
              <a:rPr lang="en-US" sz="1400" dirty="0"/>
              <a:t>good hearty laughter breaking over </a:t>
            </a:r>
            <a:r>
              <a:rPr lang="en-US" sz="1400" dirty="0" err="1"/>
              <a:t>Thersites</a:t>
            </a:r>
            <a:r>
              <a:rPr lang="en-US" sz="1400" dirty="0"/>
              <a:t> head—</a:t>
            </a:r>
          </a:p>
          <a:p>
            <a:pPr marL="0" indent="0">
              <a:buNone/>
            </a:pPr>
            <a:r>
              <a:rPr lang="en-US" sz="1400" dirty="0"/>
              <a:t>glancing at neighbors, they would shout, “A terrific stroke!”</a:t>
            </a:r>
          </a:p>
          <a:p>
            <a:pPr marL="0" indent="0">
              <a:buNone/>
            </a:pPr>
            <a:r>
              <a:rPr lang="en-US" sz="2100" dirty="0"/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47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253214"/>
          </a:xfrm>
        </p:spPr>
        <p:txBody>
          <a:bodyPr>
            <a:noAutofit/>
          </a:bodyPr>
          <a:lstStyle/>
          <a:p>
            <a:r>
              <a:rPr lang="en-US" sz="1600" i="1" dirty="0" smtClean="0"/>
              <a:t>Iliad </a:t>
            </a:r>
            <a:r>
              <a:rPr lang="en-US" sz="1600" dirty="0" smtClean="0"/>
              <a:t>1.416-422</a:t>
            </a:r>
            <a:endParaRPr lang="en-US" sz="1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9194"/>
            <a:ext cx="8229600" cy="46843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 smtClean="0"/>
              <a:t>		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400" dirty="0" smtClean="0"/>
              <a:t>			“</a:t>
            </a:r>
            <a:r>
              <a:rPr lang="en-US" sz="1400" dirty="0"/>
              <a:t>Mother!</a:t>
            </a:r>
          </a:p>
          <a:p>
            <a:pPr marL="0" indent="0">
              <a:buNone/>
            </a:pPr>
            <a:r>
              <a:rPr lang="en-US" sz="1400" dirty="0"/>
              <a:t>You gave me life, short as that life will be,</a:t>
            </a:r>
          </a:p>
          <a:p>
            <a:pPr marL="0" indent="0">
              <a:buNone/>
            </a:pPr>
            <a:r>
              <a:rPr lang="en-US" sz="1400" dirty="0"/>
              <a:t>so at least Olympian Zeus thundering up on high,</a:t>
            </a:r>
          </a:p>
          <a:p>
            <a:pPr marL="0" indent="0">
              <a:buNone/>
            </a:pPr>
            <a:r>
              <a:rPr lang="en-US" sz="1400" dirty="0"/>
              <a:t>should give me </a:t>
            </a:r>
            <a:r>
              <a:rPr lang="en-US" sz="1400" dirty="0">
                <a:solidFill>
                  <a:srgbClr val="FF0000"/>
                </a:solidFill>
              </a:rPr>
              <a:t>honor</a:t>
            </a:r>
            <a:r>
              <a:rPr lang="en-US" sz="1400" dirty="0"/>
              <a:t>—but now he gives me nothing. </a:t>
            </a:r>
          </a:p>
          <a:p>
            <a:pPr marL="0" indent="0">
              <a:buNone/>
            </a:pPr>
            <a:r>
              <a:rPr lang="en-US" sz="1400" dirty="0"/>
              <a:t>Atreus’ son Agamemnon, for all his far-flung kingdoms—</a:t>
            </a:r>
          </a:p>
          <a:p>
            <a:pPr marL="0" indent="0">
              <a:buNone/>
            </a:pPr>
            <a:r>
              <a:rPr lang="en-US" sz="1400" dirty="0"/>
              <a:t>the man </a:t>
            </a:r>
            <a:r>
              <a:rPr lang="en-US" sz="1400" dirty="0">
                <a:solidFill>
                  <a:srgbClr val="FF0000"/>
                </a:solidFill>
              </a:rPr>
              <a:t>disgraces</a:t>
            </a:r>
            <a:r>
              <a:rPr lang="en-US" sz="1400" dirty="0"/>
              <a:t> me, seizes and keeps my prize,</a:t>
            </a:r>
          </a:p>
          <a:p>
            <a:pPr marL="0" indent="0">
              <a:buNone/>
            </a:pPr>
            <a:r>
              <a:rPr lang="en-US" sz="1400" dirty="0"/>
              <a:t>he tears her away himself!”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36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253214"/>
          </a:xfrm>
        </p:spPr>
        <p:txBody>
          <a:bodyPr>
            <a:noAutofit/>
          </a:bodyPr>
          <a:lstStyle/>
          <a:p>
            <a:r>
              <a:rPr lang="en-US" sz="1600" i="1" dirty="0" err="1" smtClean="0"/>
              <a:t>Aidos</a:t>
            </a:r>
            <a:r>
              <a:rPr lang="en-US" sz="1600" i="1" dirty="0" smtClean="0"/>
              <a:t> (</a:t>
            </a:r>
            <a:r>
              <a:rPr lang="el-GR" sz="1600" dirty="0" smtClean="0"/>
              <a:t>Αἰδώς</a:t>
            </a:r>
            <a:r>
              <a:rPr lang="en-US" sz="1600" dirty="0" smtClean="0"/>
              <a:t>)</a:t>
            </a:r>
            <a:r>
              <a:rPr lang="en-US" sz="1600" i="1" dirty="0" smtClean="0"/>
              <a:t>: Iliad </a:t>
            </a:r>
            <a:r>
              <a:rPr lang="en-US" sz="1600" dirty="0" smtClean="0"/>
              <a:t>15.574-595</a:t>
            </a:r>
            <a:endParaRPr lang="en-US" sz="1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9194"/>
            <a:ext cx="8229600" cy="468430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600" dirty="0" smtClean="0"/>
              <a:t>	</a:t>
            </a:r>
          </a:p>
          <a:p>
            <a:pPr marL="0" indent="0">
              <a:buNone/>
            </a:pPr>
            <a:r>
              <a:rPr lang="en-US" sz="1400" dirty="0" smtClean="0"/>
              <a:t>“</a:t>
            </a:r>
            <a:r>
              <a:rPr lang="en-US" sz="1400" dirty="0"/>
              <a:t>So fight by the ships, all together. And that </a:t>
            </a:r>
            <a:r>
              <a:rPr lang="en-US" sz="1400" dirty="0" smtClean="0"/>
              <a:t>comrade</a:t>
            </a:r>
          </a:p>
          <a:p>
            <a:pPr marL="0" indent="0">
              <a:buNone/>
            </a:pPr>
            <a:r>
              <a:rPr lang="en-US" sz="1400" dirty="0" smtClean="0"/>
              <a:t>who meets his death and destiny, speared or stabbed,</a:t>
            </a:r>
          </a:p>
          <a:p>
            <a:pPr marL="0" indent="0">
              <a:buNone/>
            </a:pPr>
            <a:r>
              <a:rPr lang="en-US" sz="1400" dirty="0" smtClean="0"/>
              <a:t>let </a:t>
            </a:r>
            <a:r>
              <a:rPr lang="en-US" sz="1400" dirty="0"/>
              <a:t>him die! He dies fighting for fatherland—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FF0000"/>
                </a:solidFill>
              </a:rPr>
              <a:t>no dishonor there!</a:t>
            </a:r>
          </a:p>
          <a:p>
            <a:pPr marL="0" indent="0">
              <a:buNone/>
            </a:pPr>
            <a:r>
              <a:rPr lang="en-US" sz="1400" dirty="0"/>
              <a:t>He’ll leave behind him wife and sons unscathed,</a:t>
            </a:r>
          </a:p>
          <a:p>
            <a:pPr marL="0" indent="0">
              <a:buNone/>
            </a:pPr>
            <a:r>
              <a:rPr lang="en-US" sz="1400" dirty="0"/>
              <a:t>his house and estate unharmed—once these </a:t>
            </a:r>
            <a:r>
              <a:rPr lang="en-US" sz="1400" dirty="0" err="1"/>
              <a:t>Argives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sail for home, the fatherland they love.”</a:t>
            </a:r>
          </a:p>
          <a:p>
            <a:pPr marL="0" indent="0">
              <a:buNone/>
            </a:pPr>
            <a:r>
              <a:rPr lang="en-US" sz="1400" dirty="0"/>
              <a:t>			</a:t>
            </a:r>
            <a:r>
              <a:rPr lang="en-US" sz="1400" dirty="0" smtClean="0"/>
              <a:t>  </a:t>
            </a:r>
            <a:r>
              <a:rPr lang="en-US" sz="1400" dirty="0"/>
              <a:t>That was his cry</a:t>
            </a:r>
          </a:p>
          <a:p>
            <a:pPr marL="0" indent="0">
              <a:buNone/>
            </a:pPr>
            <a:r>
              <a:rPr lang="en-US" sz="1400" dirty="0"/>
              <a:t>as Hector put fresh fighting spirit in each man.</a:t>
            </a:r>
          </a:p>
          <a:p>
            <a:pPr marL="0" indent="0">
              <a:buNone/>
            </a:pPr>
            <a:r>
              <a:rPr lang="en-US" sz="1400" dirty="0"/>
              <a:t>But Ajax fired the trips on his side too: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FF0000"/>
                </a:solidFill>
              </a:rPr>
              <a:t>“Shame, you </a:t>
            </a:r>
            <a:r>
              <a:rPr lang="en-US" sz="1400" dirty="0" err="1">
                <a:solidFill>
                  <a:srgbClr val="FF0000"/>
                </a:solidFill>
              </a:rPr>
              <a:t>Argives</a:t>
            </a:r>
            <a:r>
              <a:rPr lang="en-US" sz="1400" dirty="0">
                <a:solidFill>
                  <a:srgbClr val="FF0000"/>
                </a:solidFill>
              </a:rPr>
              <a:t>! </a:t>
            </a:r>
            <a:r>
              <a:rPr lang="en-US" sz="1400" dirty="0"/>
              <a:t>all or nothing now—</a:t>
            </a:r>
          </a:p>
          <a:p>
            <a:pPr marL="0" indent="0">
              <a:buNone/>
            </a:pPr>
            <a:r>
              <a:rPr lang="en-US" sz="1400" dirty="0"/>
              <a:t>die, or live and drive defeat from the ships!</a:t>
            </a:r>
          </a:p>
          <a:p>
            <a:pPr marL="0" indent="0">
              <a:buNone/>
            </a:pPr>
            <a:r>
              <a:rPr lang="en-US" sz="1400" dirty="0"/>
              <a:t>…</a:t>
            </a:r>
          </a:p>
          <a:p>
            <a:pPr marL="0" indent="0">
              <a:buNone/>
            </a:pPr>
            <a:r>
              <a:rPr lang="en-US" sz="1400" dirty="0"/>
              <a:t>Quick, better to live or die, once and for all,</a:t>
            </a:r>
          </a:p>
          <a:p>
            <a:pPr marL="0" indent="0">
              <a:buNone/>
            </a:pPr>
            <a:r>
              <a:rPr lang="en-US" sz="1400" dirty="0"/>
              <a:t>than die by inches, slowly crushed to death—</a:t>
            </a:r>
          </a:p>
          <a:p>
            <a:pPr marL="0" indent="0">
              <a:buNone/>
            </a:pPr>
            <a:r>
              <a:rPr lang="en-US" sz="1400" dirty="0"/>
              <a:t>helpless against the hulls in the bloody press—</a:t>
            </a:r>
          </a:p>
          <a:p>
            <a:pPr marL="0" indent="0">
              <a:buNone/>
            </a:pPr>
            <a:r>
              <a:rPr lang="en-US" sz="1400" dirty="0"/>
              <a:t>by far inferior men!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20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3543"/>
            <a:ext cx="8229600" cy="208072"/>
          </a:xfrm>
        </p:spPr>
        <p:txBody>
          <a:bodyPr>
            <a:normAutofit fontScale="90000"/>
          </a:bodyPr>
          <a:lstStyle/>
          <a:p>
            <a:r>
              <a:rPr lang="en-US" sz="2000" dirty="0"/>
              <a:t/>
            </a:r>
            <a:br>
              <a:rPr lang="en-US" sz="2000" dirty="0"/>
            </a:br>
            <a:r>
              <a:rPr lang="en-US" sz="2000" b="1" dirty="0" err="1"/>
              <a:t>Tîmê</a:t>
            </a:r>
            <a:r>
              <a:rPr lang="en-US" sz="2000" b="1" dirty="0"/>
              <a:t>: </a:t>
            </a:r>
            <a:r>
              <a:rPr lang="en-US" sz="2000" i="1" dirty="0"/>
              <a:t>Iliad</a:t>
            </a:r>
            <a:r>
              <a:rPr lang="en-US" sz="2000" dirty="0"/>
              <a:t> 12.359-373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Glaucus</a:t>
            </a:r>
            <a:r>
              <a:rPr lang="en-US" dirty="0"/>
              <a:t>, </a:t>
            </a:r>
          </a:p>
          <a:p>
            <a:pPr marL="0" indent="0">
              <a:buNone/>
            </a:pPr>
            <a:r>
              <a:rPr lang="en-US" dirty="0"/>
              <a:t>why do they hold us both in honor, first by far</a:t>
            </a:r>
          </a:p>
          <a:p>
            <a:pPr marL="0" indent="0">
              <a:buNone/>
            </a:pPr>
            <a:r>
              <a:rPr lang="en-US" dirty="0"/>
              <a:t>with pride of place, choice meats and brimming cups,</a:t>
            </a:r>
          </a:p>
          <a:p>
            <a:pPr marL="0" indent="0">
              <a:buNone/>
            </a:pPr>
            <a:r>
              <a:rPr lang="en-US" dirty="0"/>
              <a:t>in Lycia where all our people look on us like gods?</a:t>
            </a:r>
          </a:p>
          <a:p>
            <a:pPr marL="0" indent="0">
              <a:buNone/>
            </a:pPr>
            <a:r>
              <a:rPr lang="en-US" dirty="0"/>
              <a:t>Why make us lords of estates along the Xanthus’ banks,</a:t>
            </a:r>
          </a:p>
          <a:p>
            <a:pPr marL="0" indent="0">
              <a:buNone/>
            </a:pPr>
            <a:r>
              <a:rPr lang="en-US" dirty="0"/>
              <a:t>rich in </a:t>
            </a:r>
            <a:r>
              <a:rPr lang="en-US" dirty="0" smtClean="0"/>
              <a:t>vineyards </a:t>
            </a:r>
            <a:r>
              <a:rPr lang="en-US" dirty="0"/>
              <a:t>and </a:t>
            </a:r>
            <a:r>
              <a:rPr lang="en-US" dirty="0" err="1"/>
              <a:t>plowland</a:t>
            </a:r>
            <a:r>
              <a:rPr lang="en-US" dirty="0"/>
              <a:t> rolling wheat?</a:t>
            </a:r>
          </a:p>
          <a:p>
            <a:pPr marL="0" indent="0">
              <a:buNone/>
            </a:pPr>
            <a:r>
              <a:rPr lang="en-US" dirty="0"/>
              <a:t>So that now the duty’s ours—</a:t>
            </a:r>
          </a:p>
          <a:p>
            <a:pPr marL="0" indent="0">
              <a:buNone/>
            </a:pPr>
            <a:r>
              <a:rPr lang="en-US" i="1" dirty="0"/>
              <a:t>we </a:t>
            </a:r>
            <a:r>
              <a:rPr lang="en-US" dirty="0"/>
              <a:t>are the ones to head our </a:t>
            </a:r>
            <a:r>
              <a:rPr lang="en-US" dirty="0" err="1"/>
              <a:t>Lycian</a:t>
            </a:r>
            <a:r>
              <a:rPr lang="en-US" dirty="0"/>
              <a:t> front,</a:t>
            </a:r>
          </a:p>
          <a:p>
            <a:pPr marL="0" indent="0">
              <a:buNone/>
            </a:pPr>
            <a:r>
              <a:rPr lang="en-US" dirty="0"/>
              <a:t>brace and fling ourselves in the blaze of war,</a:t>
            </a:r>
          </a:p>
          <a:p>
            <a:pPr marL="0" indent="0">
              <a:buNone/>
            </a:pPr>
            <a:r>
              <a:rPr lang="en-US" dirty="0"/>
              <a:t>so a comrade strapped in combat gear may say, </a:t>
            </a:r>
          </a:p>
          <a:p>
            <a:pPr marL="0" indent="0">
              <a:buNone/>
            </a:pPr>
            <a:r>
              <a:rPr lang="en-US" dirty="0"/>
              <a:t>‘Not without fame, the men who rule in Lycia,</a:t>
            </a:r>
          </a:p>
          <a:p>
            <a:pPr marL="0" indent="0">
              <a:buNone/>
            </a:pPr>
            <a:r>
              <a:rPr lang="en-US" dirty="0"/>
              <a:t>these kings of ours who eat fat cuts of lamb</a:t>
            </a:r>
          </a:p>
          <a:p>
            <a:pPr marL="0" indent="0">
              <a:buNone/>
            </a:pPr>
            <a:r>
              <a:rPr lang="en-US" dirty="0"/>
              <a:t>and drink sweet wine the finest stock we have.</a:t>
            </a:r>
          </a:p>
          <a:p>
            <a:pPr marL="0" indent="0">
              <a:buNone/>
            </a:pPr>
            <a:r>
              <a:rPr lang="en-US" dirty="0"/>
              <a:t>But they owe it all to their own fighting strength—</a:t>
            </a:r>
          </a:p>
          <a:p>
            <a:pPr marL="0" indent="0">
              <a:buNone/>
            </a:pPr>
            <a:r>
              <a:rPr lang="en-US" dirty="0"/>
              <a:t>our great men of war, they lead our way in battle!’</a:t>
            </a:r>
          </a:p>
        </p:txBody>
      </p:sp>
    </p:spTree>
    <p:extLst>
      <p:ext uri="{BB962C8B-B14F-4D97-AF65-F5344CB8AC3E}">
        <p14:creationId xmlns:p14="http://schemas.microsoft.com/office/powerpoint/2010/main" val="375016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b="1" dirty="0" err="1"/>
              <a:t>Kleos</a:t>
            </a:r>
            <a:r>
              <a:rPr lang="en-US" sz="2000" b="1" dirty="0"/>
              <a:t> </a:t>
            </a:r>
            <a:r>
              <a:rPr lang="en-US" sz="2000" b="1" dirty="0" err="1" smtClean="0"/>
              <a:t>aphthiton</a:t>
            </a:r>
            <a:r>
              <a:rPr lang="en-US" sz="2000" dirty="0"/>
              <a:t> </a:t>
            </a:r>
            <a:r>
              <a:rPr lang="en-US" sz="2000" dirty="0" smtClean="0"/>
              <a:t>(</a:t>
            </a:r>
            <a:r>
              <a:rPr lang="en-US" sz="2000" dirty="0" err="1" smtClean="0"/>
              <a:t>unperishing</a:t>
            </a:r>
            <a:r>
              <a:rPr lang="en-US" sz="2000" dirty="0" smtClean="0"/>
              <a:t> glory): </a:t>
            </a:r>
            <a:r>
              <a:rPr lang="en-US" sz="2000" i="1" dirty="0" smtClean="0"/>
              <a:t>Iliad </a:t>
            </a:r>
            <a:r>
              <a:rPr lang="en-US" sz="2000" dirty="0"/>
              <a:t>12.374-381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Ah my friend, if you and I could escape this fray</a:t>
            </a:r>
          </a:p>
          <a:p>
            <a:pPr marL="0" indent="0">
              <a:buNone/>
            </a:pPr>
            <a:r>
              <a:rPr lang="en-US" dirty="0"/>
              <a:t>and live forever, never a trace of age, immortal, </a:t>
            </a:r>
          </a:p>
          <a:p>
            <a:pPr marL="0" indent="0">
              <a:buNone/>
            </a:pPr>
            <a:r>
              <a:rPr lang="en-US" dirty="0"/>
              <a:t>I would never fight on the front lines again</a:t>
            </a:r>
          </a:p>
          <a:p>
            <a:pPr marL="0" indent="0">
              <a:buNone/>
            </a:pPr>
            <a:r>
              <a:rPr lang="en-US" dirty="0"/>
              <a:t>or command you to the field where men win fame.</a:t>
            </a:r>
          </a:p>
          <a:p>
            <a:pPr marL="0" indent="0">
              <a:buNone/>
            </a:pPr>
            <a:r>
              <a:rPr lang="en-US" dirty="0"/>
              <a:t>But now, as it is, the fates of death await us,</a:t>
            </a:r>
          </a:p>
          <a:p>
            <a:pPr marL="0" indent="0">
              <a:buNone/>
            </a:pPr>
            <a:r>
              <a:rPr lang="en-US" dirty="0"/>
              <a:t>thousands posed to strike, and not a man alive</a:t>
            </a:r>
          </a:p>
          <a:p>
            <a:pPr marL="0" indent="0">
              <a:buNone/>
            </a:pPr>
            <a:r>
              <a:rPr lang="en-US" dirty="0"/>
              <a:t>can flee them or escape—so in we go for attack!</a:t>
            </a:r>
          </a:p>
          <a:p>
            <a:pPr marL="0" indent="0">
              <a:buNone/>
            </a:pPr>
            <a:r>
              <a:rPr lang="en-US" dirty="0"/>
              <a:t>Give our enemy glory or win it for ourselves!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48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324963"/>
          </a:xfrm>
        </p:spPr>
        <p:txBody>
          <a:bodyPr>
            <a:noAutofit/>
          </a:bodyPr>
          <a:lstStyle/>
          <a:p>
            <a:r>
              <a:rPr lang="en-US" sz="2000" dirty="0" smtClean="0"/>
              <a:t>The Warrior Ethic Against Itself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sz="2000" b="1" dirty="0" err="1" smtClean="0"/>
              <a:t>tîmê</a:t>
            </a:r>
            <a:r>
              <a:rPr lang="en-US" sz="2000" dirty="0" smtClean="0"/>
              <a:t>: honor, wealth, status—given </a:t>
            </a:r>
            <a:r>
              <a:rPr lang="en-US" sz="2000" dirty="0"/>
              <a:t>to the warrior while he </a:t>
            </a:r>
            <a:r>
              <a:rPr lang="en-US" sz="2000" dirty="0" smtClean="0"/>
              <a:t>lives</a:t>
            </a:r>
            <a:r>
              <a:rPr lang="en-US" sz="2000" dirty="0"/>
              <a:t> </a:t>
            </a:r>
            <a:r>
              <a:rPr lang="en-US" sz="2000" dirty="0" smtClean="0"/>
              <a:t>BUT: desert is proved only </a:t>
            </a:r>
            <a:r>
              <a:rPr lang="en-US" sz="2000" dirty="0"/>
              <a:t>by risking </a:t>
            </a:r>
            <a:r>
              <a:rPr lang="en-US" sz="2000" dirty="0" smtClean="0"/>
              <a:t>everything</a:t>
            </a:r>
            <a:r>
              <a:rPr lang="en-US" sz="2000" dirty="0"/>
              <a:t> </a:t>
            </a:r>
            <a:endParaRPr lang="en-US" sz="2000" dirty="0" smtClean="0"/>
          </a:p>
          <a:p>
            <a:pPr lvl="0"/>
            <a:endParaRPr lang="en-US" sz="2000" dirty="0"/>
          </a:p>
          <a:p>
            <a:pPr lvl="0"/>
            <a:r>
              <a:rPr lang="en-US" sz="2000" dirty="0"/>
              <a:t>War </a:t>
            </a:r>
            <a:r>
              <a:rPr lang="en-US" sz="2000" dirty="0" smtClean="0"/>
              <a:t>secures the values of </a:t>
            </a:r>
            <a:r>
              <a:rPr lang="en-US" sz="2000" dirty="0"/>
              <a:t>the community, </a:t>
            </a:r>
            <a:r>
              <a:rPr lang="en-US" sz="2000" dirty="0" smtClean="0"/>
              <a:t>but only by </a:t>
            </a:r>
            <a:r>
              <a:rPr lang="en-US" sz="2000" dirty="0"/>
              <a:t>abrogating </a:t>
            </a:r>
            <a:r>
              <a:rPr lang="en-US" sz="2000" dirty="0" smtClean="0"/>
              <a:t>those values:</a:t>
            </a:r>
            <a:endParaRPr lang="en-US" sz="2000" dirty="0"/>
          </a:p>
          <a:p>
            <a:pPr lvl="2">
              <a:buFont typeface="Wingdings" charset="0"/>
              <a:buChar char="à"/>
            </a:pPr>
            <a:r>
              <a:rPr lang="en-US" sz="2000" dirty="0" smtClean="0"/>
              <a:t>Glory </a:t>
            </a:r>
            <a:r>
              <a:rPr lang="en-US" sz="2000" dirty="0"/>
              <a:t>is purchased with </a:t>
            </a:r>
            <a:r>
              <a:rPr lang="en-US" sz="2000" dirty="0" smtClean="0"/>
              <a:t>death</a:t>
            </a:r>
          </a:p>
          <a:p>
            <a:pPr marL="0" indent="0">
              <a:buNone/>
            </a:pPr>
            <a:r>
              <a:rPr lang="en-US" sz="2000" dirty="0" smtClean="0">
                <a:sym typeface="Wingdings"/>
              </a:rPr>
              <a:t>	</a:t>
            </a:r>
            <a:r>
              <a:rPr lang="en-US" sz="2000" dirty="0" smtClean="0"/>
              <a:t> </a:t>
            </a:r>
            <a:r>
              <a:rPr lang="en-US" sz="2000" dirty="0"/>
              <a:t>All combat is single </a:t>
            </a:r>
            <a:r>
              <a:rPr lang="en-US" sz="2000" dirty="0" smtClean="0"/>
              <a:t>combat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 </a:t>
            </a:r>
          </a:p>
          <a:p>
            <a:pPr lvl="0"/>
            <a:r>
              <a:rPr lang="en-US" sz="2000" dirty="0"/>
              <a:t> The </a:t>
            </a:r>
            <a:r>
              <a:rPr lang="en-US" sz="2000" dirty="0" smtClean="0"/>
              <a:t>virtue (</a:t>
            </a:r>
            <a:r>
              <a:rPr lang="en-US" sz="2000" dirty="0" err="1" smtClean="0"/>
              <a:t>arete</a:t>
            </a:r>
            <a:r>
              <a:rPr lang="en-US" sz="2000" dirty="0" smtClean="0"/>
              <a:t>) that </a:t>
            </a:r>
            <a:r>
              <a:rPr lang="en-US" sz="2000" dirty="0"/>
              <a:t>secures the community also threatens it. </a:t>
            </a:r>
            <a:r>
              <a:rPr lang="en-US" sz="2000" dirty="0" smtClean="0"/>
              <a:t>A defensive ethic needs an offensive War.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0540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46936"/>
          </a:xfrm>
        </p:spPr>
        <p:txBody>
          <a:bodyPr>
            <a:normAutofit/>
          </a:bodyPr>
          <a:lstStyle/>
          <a:p>
            <a:r>
              <a:rPr lang="en-US" sz="2000" dirty="0" smtClean="0"/>
              <a:t>Achilles Refusal: 9.372-522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7712"/>
            <a:ext cx="8229600" cy="4161437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sz="4500" dirty="0"/>
              <a:t>I will say it outright. That seems best to me.</a:t>
            </a:r>
          </a:p>
          <a:p>
            <a:pPr marL="0" indent="0">
              <a:buNone/>
            </a:pPr>
            <a:r>
              <a:rPr lang="en-US" sz="4500" dirty="0"/>
              <a:t>Will Agamemnon win me over? Not for all the world, </a:t>
            </a:r>
          </a:p>
          <a:p>
            <a:pPr marL="0" indent="0">
              <a:buNone/>
            </a:pPr>
            <a:r>
              <a:rPr lang="en-US" sz="4500" dirty="0"/>
              <a:t>nor will all the rest of Achaea's armies. </a:t>
            </a:r>
          </a:p>
          <a:p>
            <a:pPr marL="0" indent="0">
              <a:buNone/>
            </a:pPr>
            <a:r>
              <a:rPr lang="en-US" sz="4500" dirty="0"/>
              <a:t>No, what lasting thanks in the long run </a:t>
            </a:r>
          </a:p>
          <a:p>
            <a:pPr marL="0" indent="0">
              <a:buNone/>
            </a:pPr>
            <a:r>
              <a:rPr lang="en-US" sz="4500" dirty="0"/>
              <a:t>for warring with our enemies, on and on, no end? </a:t>
            </a:r>
          </a:p>
          <a:p>
            <a:pPr marL="0" indent="0">
              <a:buNone/>
            </a:pPr>
            <a:r>
              <a:rPr lang="en-US" sz="4500" dirty="0"/>
              <a:t>One and the same lot for the man who hangs back </a:t>
            </a:r>
          </a:p>
          <a:p>
            <a:pPr marL="0" indent="0">
              <a:buNone/>
            </a:pPr>
            <a:r>
              <a:rPr lang="en-US" sz="4500" dirty="0"/>
              <a:t>and the man who battles hard. The same honor waits </a:t>
            </a:r>
          </a:p>
          <a:p>
            <a:pPr marL="0" indent="0">
              <a:buNone/>
            </a:pPr>
            <a:r>
              <a:rPr lang="en-US" sz="4500" dirty="0"/>
              <a:t>for the coward and the brave. They both go down to Death, </a:t>
            </a:r>
          </a:p>
          <a:p>
            <a:pPr marL="0" indent="0">
              <a:buNone/>
            </a:pPr>
            <a:r>
              <a:rPr lang="en-US" sz="4500" dirty="0"/>
              <a:t>the fighter who shirks, the one who works to exhaustion. </a:t>
            </a:r>
          </a:p>
          <a:p>
            <a:pPr marL="0" indent="0">
              <a:buNone/>
            </a:pPr>
            <a:r>
              <a:rPr lang="en-US" sz="4500" dirty="0"/>
              <a:t>And what's laid up for me, what pittance? Nothing — </a:t>
            </a:r>
          </a:p>
          <a:p>
            <a:pPr marL="0" indent="0">
              <a:buNone/>
            </a:pPr>
            <a:r>
              <a:rPr lang="en-US" sz="4500" dirty="0"/>
              <a:t>and after suffering hardships, year in, year out, </a:t>
            </a:r>
          </a:p>
          <a:p>
            <a:pPr marL="0" indent="0">
              <a:buNone/>
            </a:pPr>
            <a:r>
              <a:rPr lang="en-US" sz="4500" dirty="0"/>
              <a:t>staking my life on the mortal risks of war. </a:t>
            </a:r>
          </a:p>
          <a:p>
            <a:pPr marL="0" indent="0">
              <a:buNone/>
            </a:pPr>
            <a:r>
              <a:rPr lang="en-US" sz="4500" dirty="0"/>
              <a:t>Like a mother bird hurrying morsels back </a:t>
            </a:r>
          </a:p>
          <a:p>
            <a:pPr marL="0" indent="0">
              <a:buNone/>
            </a:pPr>
            <a:r>
              <a:rPr lang="en-US" sz="4500" dirty="0"/>
              <a:t>to her unfledged young — whatever she can catch — </a:t>
            </a:r>
          </a:p>
          <a:p>
            <a:pPr marL="0" indent="0">
              <a:buNone/>
            </a:pPr>
            <a:r>
              <a:rPr lang="en-US" sz="4500" dirty="0"/>
              <a:t>but it's all starvation wages for herself.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16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46936"/>
          </a:xfrm>
        </p:spPr>
        <p:txBody>
          <a:bodyPr>
            <a:normAutofit/>
          </a:bodyPr>
          <a:lstStyle/>
          <a:p>
            <a:r>
              <a:rPr lang="en-US" sz="2000" dirty="0" smtClean="0"/>
              <a:t>Achilles Refusal: 9.372-522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7712"/>
            <a:ext cx="8229600" cy="4161437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sz="4500" dirty="0"/>
              <a:t>I will say it outright. That seems best to me.</a:t>
            </a:r>
          </a:p>
          <a:p>
            <a:pPr marL="0" indent="0">
              <a:buNone/>
            </a:pPr>
            <a:r>
              <a:rPr lang="en-US" sz="4500" dirty="0"/>
              <a:t>Will Agamemnon win me over? Not for all the world, </a:t>
            </a:r>
          </a:p>
          <a:p>
            <a:pPr marL="0" indent="0">
              <a:buNone/>
            </a:pPr>
            <a:r>
              <a:rPr lang="en-US" sz="4500" dirty="0"/>
              <a:t>nor will all the rest of Achaea's armies. </a:t>
            </a:r>
          </a:p>
          <a:p>
            <a:pPr marL="0" indent="0">
              <a:buNone/>
            </a:pPr>
            <a:r>
              <a:rPr lang="en-US" sz="4500" dirty="0"/>
              <a:t>No, what lasting thanks in the long run </a:t>
            </a:r>
          </a:p>
          <a:p>
            <a:pPr marL="0" indent="0">
              <a:buNone/>
            </a:pPr>
            <a:r>
              <a:rPr lang="en-US" sz="4500" dirty="0"/>
              <a:t>for warring with our enemies, on and on, no end? </a:t>
            </a:r>
          </a:p>
          <a:p>
            <a:pPr marL="0" indent="0">
              <a:buNone/>
            </a:pPr>
            <a:r>
              <a:rPr lang="en-US" sz="4500" dirty="0"/>
              <a:t>One and the same lot for the man who hangs back </a:t>
            </a:r>
          </a:p>
          <a:p>
            <a:pPr marL="0" indent="0">
              <a:buNone/>
            </a:pPr>
            <a:r>
              <a:rPr lang="en-US" sz="4500" dirty="0"/>
              <a:t>and the man who battles hard. </a:t>
            </a:r>
            <a:r>
              <a:rPr lang="en-US" sz="4500" dirty="0">
                <a:solidFill>
                  <a:srgbClr val="FF0000"/>
                </a:solidFill>
              </a:rPr>
              <a:t>The same honor waits </a:t>
            </a:r>
          </a:p>
          <a:p>
            <a:pPr marL="0" indent="0">
              <a:buNone/>
            </a:pPr>
            <a:r>
              <a:rPr lang="en-US" sz="4500" dirty="0">
                <a:solidFill>
                  <a:srgbClr val="FF0000"/>
                </a:solidFill>
              </a:rPr>
              <a:t>for the coward and the brave. They both go down to Death, </a:t>
            </a:r>
          </a:p>
          <a:p>
            <a:pPr marL="0" indent="0">
              <a:buNone/>
            </a:pPr>
            <a:r>
              <a:rPr lang="en-US" sz="4500" dirty="0">
                <a:solidFill>
                  <a:srgbClr val="FF0000"/>
                </a:solidFill>
              </a:rPr>
              <a:t>the fighter who shirks, the one who works to exhaustion. </a:t>
            </a:r>
          </a:p>
          <a:p>
            <a:pPr marL="0" indent="0">
              <a:buNone/>
            </a:pPr>
            <a:r>
              <a:rPr lang="en-US" sz="4500" dirty="0"/>
              <a:t>And what's laid up for me, what pittance? Nothing — </a:t>
            </a:r>
          </a:p>
          <a:p>
            <a:pPr marL="0" indent="0">
              <a:buNone/>
            </a:pPr>
            <a:r>
              <a:rPr lang="en-US" sz="4500" dirty="0"/>
              <a:t>and after suffering hardships, year in, year out, </a:t>
            </a:r>
          </a:p>
          <a:p>
            <a:pPr marL="0" indent="0">
              <a:buNone/>
            </a:pPr>
            <a:r>
              <a:rPr lang="en-US" sz="4500" dirty="0"/>
              <a:t>staking my life on the mortal risks of war. </a:t>
            </a:r>
          </a:p>
          <a:p>
            <a:pPr marL="0" indent="0">
              <a:buNone/>
            </a:pPr>
            <a:r>
              <a:rPr lang="en-US" sz="4500" dirty="0"/>
              <a:t>Like a mother bird hurrying morsels back </a:t>
            </a:r>
          </a:p>
          <a:p>
            <a:pPr marL="0" indent="0">
              <a:buNone/>
            </a:pPr>
            <a:r>
              <a:rPr lang="en-US" sz="4500" dirty="0"/>
              <a:t>to her unfledged young — whatever she can catch — </a:t>
            </a:r>
          </a:p>
          <a:p>
            <a:pPr marL="0" indent="0">
              <a:buNone/>
            </a:pPr>
            <a:r>
              <a:rPr lang="en-US" sz="4500" dirty="0"/>
              <a:t>but it's all starvation wages for herself.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85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116891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66817"/>
            <a:ext cx="8229600" cy="3991932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 smtClean="0"/>
              <a:t>		From </a:t>
            </a:r>
            <a:r>
              <a:rPr lang="en-US" dirty="0"/>
              <a:t>me alone, Achilles </a:t>
            </a:r>
          </a:p>
          <a:p>
            <a:pPr marL="0" indent="0">
              <a:buNone/>
            </a:pPr>
            <a:r>
              <a:rPr lang="en-US" dirty="0"/>
              <a:t>of all Achaeans, he seizes, he keeps the bride I love . . .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Well let him bed her now —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enjoy her to the hilt! </a:t>
            </a:r>
          </a:p>
          <a:p>
            <a:pPr marL="0" indent="0">
              <a:buNone/>
            </a:pPr>
            <a:r>
              <a:rPr lang="en-US" dirty="0" smtClean="0"/>
              <a:t>		Why </a:t>
            </a:r>
            <a:r>
              <a:rPr lang="en-US" dirty="0"/>
              <a:t>must we battle Trojans, </a:t>
            </a:r>
          </a:p>
          <a:p>
            <a:pPr marL="0" indent="0">
              <a:buNone/>
            </a:pPr>
            <a:r>
              <a:rPr lang="en-US" dirty="0"/>
              <a:t>men of Argos? Why did he muster an army, lead us here, </a:t>
            </a:r>
          </a:p>
          <a:p>
            <a:pPr marL="0" indent="0">
              <a:buNone/>
            </a:pPr>
            <a:r>
              <a:rPr lang="en-US" dirty="0"/>
              <a:t>that son of Atreus? Why, why in the world if not </a:t>
            </a:r>
          </a:p>
          <a:p>
            <a:pPr marL="0" indent="0">
              <a:buNone/>
            </a:pPr>
            <a:r>
              <a:rPr lang="en-US" dirty="0"/>
              <a:t>for Helen with her loose and lustrous hair? </a:t>
            </a:r>
          </a:p>
          <a:p>
            <a:pPr marL="0" indent="0">
              <a:buNone/>
            </a:pPr>
            <a:r>
              <a:rPr lang="en-US" dirty="0"/>
              <a:t>Are they the only men alive who love their wives, </a:t>
            </a:r>
          </a:p>
          <a:p>
            <a:pPr marL="0" indent="0">
              <a:buNone/>
            </a:pPr>
            <a:r>
              <a:rPr lang="en-US" dirty="0"/>
              <a:t>those sons of Atreus? Never! Any decent man, </a:t>
            </a:r>
          </a:p>
          <a:p>
            <a:pPr marL="0" indent="0">
              <a:buNone/>
            </a:pPr>
            <a:r>
              <a:rPr lang="en-US" dirty="0"/>
              <a:t>a man with sense, loves his own, cares for his own </a:t>
            </a:r>
          </a:p>
          <a:p>
            <a:pPr marL="0" indent="0">
              <a:buNone/>
            </a:pPr>
            <a:r>
              <a:rPr lang="en-US" dirty="0"/>
              <a:t>as deeply as I, </a:t>
            </a:r>
            <a:r>
              <a:rPr lang="en-US" dirty="0">
                <a:solidFill>
                  <a:srgbClr val="FF0000"/>
                </a:solidFill>
              </a:rPr>
              <a:t>I loved that woman with all my heart,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though I won her like a trophy with my spear . . . </a:t>
            </a:r>
          </a:p>
          <a:p>
            <a:pPr marL="0" indent="0">
              <a:buNone/>
            </a:pPr>
            <a:r>
              <a:rPr lang="en-US" dirty="0"/>
              <a:t>But now that he's torn my honor from my hands, </a:t>
            </a:r>
          </a:p>
          <a:p>
            <a:pPr marL="0" indent="0">
              <a:buNone/>
            </a:pPr>
            <a:r>
              <a:rPr lang="en-US" dirty="0"/>
              <a:t>robbed me, lied to me — don't let him try me now. </a:t>
            </a:r>
          </a:p>
          <a:p>
            <a:pPr marL="0" indent="0">
              <a:buNone/>
            </a:pPr>
            <a:r>
              <a:rPr lang="en-US" dirty="0"/>
              <a:t>I know him too well — he'll never win me over!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49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3536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60090"/>
            <a:ext cx="8229600" cy="4483409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dirty="0" smtClean="0"/>
              <a:t>		Ah </a:t>
            </a:r>
            <a:r>
              <a:rPr lang="en-US" dirty="0"/>
              <a:t>but now, </a:t>
            </a:r>
          </a:p>
          <a:p>
            <a:pPr marL="0" indent="0">
              <a:buNone/>
            </a:pPr>
            <a:r>
              <a:rPr lang="en-US" dirty="0"/>
              <a:t>since I have no desire to battle glorious Hector, </a:t>
            </a:r>
          </a:p>
          <a:p>
            <a:pPr marL="0" indent="0">
              <a:buNone/>
            </a:pPr>
            <a:r>
              <a:rPr lang="en-US" dirty="0"/>
              <a:t>tomorrow at daybreak, once I have sacrificed </a:t>
            </a:r>
          </a:p>
          <a:p>
            <a:pPr marL="0" indent="0">
              <a:buNone/>
            </a:pPr>
            <a:r>
              <a:rPr lang="en-US" dirty="0"/>
              <a:t>to Zeus and all the gods and loaded up my holds </a:t>
            </a:r>
          </a:p>
          <a:p>
            <a:pPr marL="0" indent="0">
              <a:buNone/>
            </a:pPr>
            <a:r>
              <a:rPr lang="en-US" dirty="0"/>
              <a:t>and launched out on the breakers — watch, my friend, </a:t>
            </a:r>
          </a:p>
          <a:p>
            <a:pPr marL="0" indent="0">
              <a:buNone/>
            </a:pPr>
            <a:r>
              <a:rPr lang="en-US" dirty="0"/>
              <a:t>if you'll take the time and care to see me off, </a:t>
            </a:r>
          </a:p>
          <a:p>
            <a:pPr marL="0" indent="0">
              <a:buNone/>
            </a:pPr>
            <a:r>
              <a:rPr lang="en-US" dirty="0"/>
              <a:t>and you will see my squadrons sail at dawn, </a:t>
            </a:r>
          </a:p>
          <a:p>
            <a:pPr marL="0" indent="0">
              <a:buNone/>
            </a:pPr>
            <a:r>
              <a:rPr lang="en-US" dirty="0"/>
              <a:t>fanning out on the Hellespont that swarms with fish, </a:t>
            </a:r>
          </a:p>
          <a:p>
            <a:pPr marL="0" indent="0">
              <a:buNone/>
            </a:pPr>
            <a:r>
              <a:rPr lang="en-US" dirty="0"/>
              <a:t>my crews manning the oarlocks, rowing out with a will, </a:t>
            </a:r>
          </a:p>
          <a:p>
            <a:pPr marL="0" indent="0">
              <a:buNone/>
            </a:pPr>
            <a:r>
              <a:rPr lang="en-US" dirty="0"/>
              <a:t>and if the famed god of the earthquake grants us safe passage, </a:t>
            </a:r>
          </a:p>
          <a:p>
            <a:pPr marL="0" indent="0">
              <a:buNone/>
            </a:pPr>
            <a:r>
              <a:rPr lang="en-US" dirty="0"/>
              <a:t>the third day out we raise the dark rich soil of </a:t>
            </a:r>
            <a:r>
              <a:rPr lang="en-US" dirty="0" err="1"/>
              <a:t>Phthia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>There lies my wealth, hoards of it, all I left behind </a:t>
            </a:r>
          </a:p>
          <a:p>
            <a:pPr marL="0" indent="0">
              <a:buNone/>
            </a:pPr>
            <a:r>
              <a:rPr lang="en-US" dirty="0"/>
              <a:t>when I sailed to Troy on this, this insane voyage — </a:t>
            </a:r>
          </a:p>
          <a:p>
            <a:pPr marL="0" indent="0">
              <a:buNone/>
            </a:pPr>
            <a:r>
              <a:rPr lang="en-US" dirty="0"/>
              <a:t>and still more hoards from here: gold, ruddy bronze, </a:t>
            </a:r>
          </a:p>
          <a:p>
            <a:pPr marL="0" indent="0">
              <a:buNone/>
            </a:pPr>
            <a:r>
              <a:rPr lang="en-US" dirty="0"/>
              <a:t>women sashed and lovely, and gleaming gray iron, </a:t>
            </a:r>
          </a:p>
          <a:p>
            <a:pPr marL="0" indent="0">
              <a:buNone/>
            </a:pPr>
            <a:r>
              <a:rPr lang="en-US" dirty="0"/>
              <a:t>and I will haul it home, all I won as plunder. </a:t>
            </a:r>
          </a:p>
          <a:p>
            <a:pPr marL="0" indent="0">
              <a:buNone/>
            </a:pPr>
            <a:r>
              <a:rPr lang="en-US" dirty="0"/>
              <a:t>All but my prize of honor . . . </a:t>
            </a:r>
          </a:p>
          <a:p>
            <a:pPr marL="0" indent="0">
              <a:buNone/>
            </a:pPr>
            <a:r>
              <a:rPr lang="en-US" dirty="0"/>
              <a:t>he who gave that prize has snatched it back again — </a:t>
            </a:r>
          </a:p>
          <a:p>
            <a:pPr marL="0" indent="0">
              <a:buNone/>
            </a:pPr>
            <a:r>
              <a:rPr lang="en-US" dirty="0"/>
              <a:t>what outrage! That high and mighty King Agamemnon, </a:t>
            </a:r>
          </a:p>
          <a:p>
            <a:pPr marL="0" indent="0">
              <a:buNone/>
            </a:pPr>
            <a:r>
              <a:rPr lang="en-US" dirty="0"/>
              <a:t>that son of Atreus!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62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				Mother </a:t>
            </a:r>
            <a:r>
              <a:rPr lang="en-US" dirty="0"/>
              <a:t>tells me, </a:t>
            </a:r>
          </a:p>
          <a:p>
            <a:pPr marL="0" indent="0">
              <a:buNone/>
            </a:pPr>
            <a:r>
              <a:rPr lang="en-US" dirty="0"/>
              <a:t>the immortal goddess Thetis with her glistening feet, </a:t>
            </a:r>
          </a:p>
          <a:p>
            <a:pPr marL="0" indent="0">
              <a:buNone/>
            </a:pPr>
            <a:r>
              <a:rPr lang="en-US" dirty="0"/>
              <a:t>that two fates bear me on to the day of death. </a:t>
            </a:r>
          </a:p>
          <a:p>
            <a:pPr marL="0" indent="0">
              <a:buNone/>
            </a:pPr>
            <a:r>
              <a:rPr lang="en-US" dirty="0"/>
              <a:t>If I hold out here and I lay siege to Troy, </a:t>
            </a:r>
          </a:p>
          <a:p>
            <a:pPr marL="0" indent="0">
              <a:buNone/>
            </a:pPr>
            <a:r>
              <a:rPr lang="en-US" dirty="0"/>
              <a:t>my journey home is gone, but my glory never dies. </a:t>
            </a:r>
          </a:p>
          <a:p>
            <a:pPr marL="0" indent="0">
              <a:buNone/>
            </a:pPr>
            <a:r>
              <a:rPr lang="en-US" dirty="0"/>
              <a:t>If I voyage back to the fatherland I love, </a:t>
            </a:r>
          </a:p>
          <a:p>
            <a:pPr marL="0" indent="0">
              <a:buNone/>
            </a:pPr>
            <a:r>
              <a:rPr lang="en-US" dirty="0"/>
              <a:t>my pride, my glory dies . . . </a:t>
            </a:r>
          </a:p>
          <a:p>
            <a:pPr marL="0" indent="0">
              <a:buNone/>
            </a:pPr>
            <a:r>
              <a:rPr lang="en-US" dirty="0"/>
              <a:t>true, but the life that's left me will be long, </a:t>
            </a:r>
          </a:p>
          <a:p>
            <a:pPr marL="0" indent="0">
              <a:buNone/>
            </a:pPr>
            <a:r>
              <a:rPr lang="en-US" dirty="0"/>
              <a:t>the stroke of death will not come on me </a:t>
            </a:r>
            <a:r>
              <a:rPr lang="en-US" dirty="0" smtClean="0"/>
              <a:t>quickly.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3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590</TotalTime>
  <Words>521</Words>
  <Application>Microsoft Office PowerPoint</Application>
  <PresentationFormat>On-screen Show (16:9)</PresentationFormat>
  <Paragraphs>263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Black</vt:lpstr>
      <vt:lpstr>Lecture 3</vt:lpstr>
      <vt:lpstr>Review</vt:lpstr>
      <vt:lpstr>Thersites’ Challenge: Iliad 2.262-281</vt:lpstr>
      <vt:lpstr>Thersites’ Challenge: Iliad 2.262-281</vt:lpstr>
      <vt:lpstr>Thersites’ Challenge: Iliad 2.262-281</vt:lpstr>
      <vt:lpstr>Thersites’ Challenge: Iliad 2.262-281</vt:lpstr>
      <vt:lpstr>Thersites’ Challenge: Iliad 2.287-290; 309-318</vt:lpstr>
      <vt:lpstr>Iliad 1.416-422</vt:lpstr>
      <vt:lpstr>Aidos (Αἰδώς): Iliad 15.574-595</vt:lpstr>
      <vt:lpstr> Tîmê: Iliad 12.359-373</vt:lpstr>
      <vt:lpstr>Kleos aphthiton (unperishing glory): Iliad 12.374-381 </vt:lpstr>
      <vt:lpstr>The Warrior Ethic Against Itself</vt:lpstr>
      <vt:lpstr>Achilles Refusal: 9.372-522</vt:lpstr>
      <vt:lpstr>Achilles Refusal: 9.372-522</vt:lpstr>
      <vt:lpstr>PowerPoint Presentation</vt:lpstr>
      <vt:lpstr>PowerPoint Presentation</vt:lpstr>
      <vt:lpstr>PowerPoint Presentation</vt:lpstr>
    </vt:vector>
  </TitlesOfParts>
  <Company>UC Irvine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</dc:title>
  <dc:creator>Oren Izenberg</dc:creator>
  <cp:lastModifiedBy>AH</cp:lastModifiedBy>
  <cp:revision>14</cp:revision>
  <dcterms:created xsi:type="dcterms:W3CDTF">2013-10-05T00:10:39Z</dcterms:created>
  <dcterms:modified xsi:type="dcterms:W3CDTF">2013-10-07T06:37:55Z</dcterms:modified>
</cp:coreProperties>
</file>