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0" r:id="rId2"/>
  </p:sldMasterIdLst>
  <p:sldIdLst>
    <p:sldId id="260" r:id="rId3"/>
    <p:sldId id="263" r:id="rId4"/>
    <p:sldId id="262" r:id="rId5"/>
    <p:sldId id="264" r:id="rId6"/>
    <p:sldId id="259" r:id="rId7"/>
    <p:sldId id="268" r:id="rId8"/>
    <p:sldId id="258" r:id="rId9"/>
    <p:sldId id="256" r:id="rId10"/>
    <p:sldId id="257" r:id="rId11"/>
    <p:sldId id="292" r:id="rId12"/>
    <p:sldId id="270" r:id="rId13"/>
    <p:sldId id="271" r:id="rId14"/>
    <p:sldId id="272" r:id="rId15"/>
    <p:sldId id="273" r:id="rId16"/>
    <p:sldId id="278" r:id="rId17"/>
    <p:sldId id="274" r:id="rId18"/>
    <p:sldId id="293" r:id="rId19"/>
    <p:sldId id="279" r:id="rId20"/>
    <p:sldId id="267" r:id="rId21"/>
    <p:sldId id="265" r:id="rId22"/>
    <p:sldId id="280" r:id="rId23"/>
    <p:sldId id="276" r:id="rId24"/>
    <p:sldId id="266" r:id="rId25"/>
    <p:sldId id="281" r:id="rId26"/>
    <p:sldId id="282" r:id="rId27"/>
    <p:sldId id="284" r:id="rId28"/>
    <p:sldId id="285" r:id="rId29"/>
    <p:sldId id="286" r:id="rId30"/>
    <p:sldId id="283" r:id="rId31"/>
    <p:sldId id="287" r:id="rId32"/>
    <p:sldId id="288" r:id="rId33"/>
    <p:sldId id="295" r:id="rId34"/>
    <p:sldId id="289" r:id="rId35"/>
    <p:sldId id="290" r:id="rId36"/>
    <p:sldId id="291" r:id="rId3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46" d="100"/>
          <a:sy n="46" d="100"/>
        </p:scale>
        <p:origin x="-1206" y="-10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DF5FE44-E04C-6C48-9EA0-EA789DBF37F1}" type="datetimeFigureOut">
              <a:rPr lang="en-US" smtClean="0"/>
              <a:pPr/>
              <a:t>10/21/2013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BF9514-8960-AB49-B76C-347FB1B2DC3A}"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DF5FE44-E04C-6C48-9EA0-EA789DBF37F1}" type="datetimeFigureOut">
              <a:rPr lang="en-US" smtClean="0"/>
              <a:pPr/>
              <a:t>10/21/2013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BF9514-8960-AB49-B76C-347FB1B2DC3A}"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DF5FE44-E04C-6C48-9EA0-EA789DBF37F1}" type="datetimeFigureOut">
              <a:rPr lang="en-US" smtClean="0"/>
              <a:pPr/>
              <a:t>10/21/2013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BF9514-8960-AB49-B76C-347FB1B2DC3A}"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DF5FE44-E04C-6C48-9EA0-EA789DBF37F1}" type="datetimeFigureOut">
              <a:rPr lang="en-US" smtClean="0"/>
              <a:pPr/>
              <a:t>10/21/2013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9BF9514-8960-AB49-B76C-347FB1B2DC3A}"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DF5FE44-E04C-6C48-9EA0-EA789DBF37F1}" type="datetimeFigureOut">
              <a:rPr lang="en-US" smtClean="0"/>
              <a:pPr/>
              <a:t>10/21/2013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9BF9514-8960-AB49-B76C-347FB1B2DC3A}"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DF5FE44-E04C-6C48-9EA0-EA789DBF37F1}" type="datetimeFigureOut">
              <a:rPr lang="en-US" smtClean="0"/>
              <a:pPr/>
              <a:t>10/21/2013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9BF9514-8960-AB49-B76C-347FB1B2DC3A}"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DF5FE44-E04C-6C48-9EA0-EA789DBF37F1}" type="datetimeFigureOut">
              <a:rPr lang="en-US" smtClean="0"/>
              <a:pPr/>
              <a:t>10/21/2013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9BF9514-8960-AB49-B76C-347FB1B2DC3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DF5FE44-E04C-6C48-9EA0-EA789DBF37F1}" type="datetimeFigureOut">
              <a:rPr lang="en-US" smtClean="0"/>
              <a:pPr/>
              <a:t>10/21/2013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9BF9514-8960-AB49-B76C-347FB1B2DC3A}"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DF5FE44-E04C-6C48-9EA0-EA789DBF37F1}" type="datetimeFigureOut">
              <a:rPr lang="en-US" smtClean="0"/>
              <a:pPr/>
              <a:t>10/21/2013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9BF9514-8960-AB49-B76C-347FB1B2DC3A}"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DF5FE44-E04C-6C48-9EA0-EA789DBF37F1}" type="datetimeFigureOut">
              <a:rPr lang="en-US" smtClean="0"/>
              <a:pPr/>
              <a:t>10/21/2013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BF9514-8960-AB49-B76C-347FB1B2DC3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DF5FE44-E04C-6C48-9EA0-EA789DBF37F1}" type="datetimeFigureOut">
              <a:rPr lang="en-US" smtClean="0"/>
              <a:pPr/>
              <a:t>10/21/2013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BF9514-8960-AB49-B76C-347FB1B2DC3A}"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6450925-0E09-4C77-B5BC-A52E7E586FC0}" type="datetimeFigureOut">
              <a:rPr lang="en-US" smtClean="0">
                <a:solidFill>
                  <a:srgbClr val="FFFFFF">
                    <a:tint val="75000"/>
                  </a:srgbClr>
                </a:solidFill>
              </a:rPr>
              <a:pPr/>
              <a:t>10/21/2013</a:t>
            </a:fld>
            <a:endParaRPr lang="en-US">
              <a:solidFill>
                <a:srgbClr val="FFFFFF">
                  <a:tint val="75000"/>
                </a:srgbClr>
              </a:solidFill>
            </a:endParaRPr>
          </a:p>
        </p:txBody>
      </p:sp>
      <p:sp>
        <p:nvSpPr>
          <p:cNvPr id="4" name="Footer Placeholder 3"/>
          <p:cNvSpPr>
            <a:spLocks noGrp="1"/>
          </p:cNvSpPr>
          <p:nvPr>
            <p:ph type="ftr" sz="quarter" idx="11"/>
          </p:nvPr>
        </p:nvSpPr>
        <p:spPr/>
        <p:txBody>
          <a:bodyPr/>
          <a:lstStyle/>
          <a:p>
            <a:endParaRPr lang="en-US">
              <a:solidFill>
                <a:srgbClr val="FFFFFF">
                  <a:tint val="75000"/>
                </a:srgbClr>
              </a:solidFill>
            </a:endParaRPr>
          </a:p>
        </p:txBody>
      </p:sp>
      <p:sp>
        <p:nvSpPr>
          <p:cNvPr id="5" name="Slide Number Placeholder 4"/>
          <p:cNvSpPr>
            <a:spLocks noGrp="1"/>
          </p:cNvSpPr>
          <p:nvPr>
            <p:ph type="sldNum" sz="quarter" idx="12"/>
          </p:nvPr>
        </p:nvSpPr>
        <p:spPr/>
        <p:txBody>
          <a:bodyPr/>
          <a:lstStyle/>
          <a:p>
            <a:fld id="{4175F250-C60C-40D3-9B60-CBD3BE2EA643}" type="slidenum">
              <a:rPr lang="en-US" smtClean="0">
                <a:solidFill>
                  <a:srgbClr val="FFFFFF">
                    <a:tint val="75000"/>
                  </a:srgbClr>
                </a:solidFill>
              </a:rPr>
              <a:pPr/>
              <a:t>‹#›</a:t>
            </a:fld>
            <a:endParaRPr lang="en-US">
              <a:solidFill>
                <a:srgbClr val="FFFFFF">
                  <a:tint val="75000"/>
                </a:srgbClr>
              </a:solidFill>
            </a:endParaRPr>
          </a:p>
        </p:txBody>
      </p:sp>
    </p:spTree>
    <p:extLst>
      <p:ext uri="{BB962C8B-B14F-4D97-AF65-F5344CB8AC3E}">
        <p14:creationId xmlns:p14="http://schemas.microsoft.com/office/powerpoint/2010/main" val="42775184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DF5FE44-E04C-6C48-9EA0-EA789DBF37F1}" type="datetimeFigureOut">
              <a:rPr lang="en-US" smtClean="0"/>
              <a:pPr/>
              <a:t>10/21/2013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9BF9514-8960-AB49-B76C-347FB1B2DC3A}"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914400"/>
            <a:fld id="{86450925-0E09-4C77-B5BC-A52E7E586FC0}" type="datetimeFigureOut">
              <a:rPr lang="en-US" smtClean="0">
                <a:solidFill>
                  <a:srgbClr val="FFFFFF">
                    <a:tint val="75000"/>
                  </a:srgbClr>
                </a:solidFill>
              </a:rPr>
              <a:pPr defTabSz="914400"/>
              <a:t>10/21/2013</a:t>
            </a:fld>
            <a:endParaRPr lang="en-US">
              <a:solidFill>
                <a:srgbClr val="FFFFFF">
                  <a:tint val="75000"/>
                </a:srgb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914400"/>
            <a:endParaRPr lang="en-US">
              <a:solidFill>
                <a:srgbClr val="FFFFFF">
                  <a:tint val="75000"/>
                </a:srgb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914400"/>
            <a:fld id="{4175F250-C60C-40D3-9B60-CBD3BE2EA643}" type="slidenum">
              <a:rPr lang="en-US" smtClean="0">
                <a:solidFill>
                  <a:srgbClr val="FFFFFF">
                    <a:tint val="75000"/>
                  </a:srgbClr>
                </a:solidFill>
              </a:rPr>
              <a:pPr defTabSz="914400"/>
              <a:t>‹#›</a:t>
            </a:fld>
            <a:endParaRPr lang="en-US">
              <a:solidFill>
                <a:srgbClr val="FFFFFF">
                  <a:tint val="75000"/>
                </a:srgbClr>
              </a:solidFill>
            </a:endParaRPr>
          </a:p>
        </p:txBody>
      </p:sp>
    </p:spTree>
    <p:extLst>
      <p:ext uri="{BB962C8B-B14F-4D97-AF65-F5344CB8AC3E}">
        <p14:creationId xmlns:p14="http://schemas.microsoft.com/office/powerpoint/2010/main" val="3959591365"/>
      </p:ext>
    </p:extLst>
  </p:cSld>
  <p:clrMap bg1="dk1" tx1="lt1" bg2="dk2" tx2="lt2" accent1="accent1" accent2="accent2" accent3="accent3" accent4="accent4" accent5="accent5" accent6="accent6" hlink="hlink" folHlink="folHlink"/>
  <p:sldLayoutIdLst>
    <p:sldLayoutId id="2147483661" r:id="rId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 Id="rId5" Type="http://schemas.openxmlformats.org/officeDocument/2006/relationships/image" Target="../media/image18.png"/><Relationship Id="rId4" Type="http://schemas.openxmlformats.org/officeDocument/2006/relationships/image" Target="../media/image17.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567354" y="457200"/>
            <a:ext cx="8229600" cy="1143000"/>
          </a:xfrm>
        </p:spPr>
        <p:txBody>
          <a:bodyPr>
            <a:normAutofit/>
          </a:bodyPr>
          <a:lstStyle/>
          <a:p>
            <a:r>
              <a:rPr lang="en-US" sz="2400" dirty="0" smtClean="0"/>
              <a:t>HCC (Fall, 2013): WAR / Transitions /</a:t>
            </a:r>
            <a:br>
              <a:rPr lang="en-US" sz="2400" dirty="0" smtClean="0"/>
            </a:br>
            <a:r>
              <a:rPr lang="en-US" sz="2400" dirty="0" smtClean="0"/>
              <a:t>From Weeks 1-3 to Weeks 4-6</a:t>
            </a:r>
            <a:endParaRPr lang="en-US" sz="2400" dirty="0"/>
          </a:p>
        </p:txBody>
      </p:sp>
      <p:sp>
        <p:nvSpPr>
          <p:cNvPr id="5" name="Content Placeholder 4"/>
          <p:cNvSpPr>
            <a:spLocks noGrp="1"/>
          </p:cNvSpPr>
          <p:nvPr>
            <p:ph sz="half" idx="1"/>
          </p:nvPr>
        </p:nvSpPr>
        <p:spPr>
          <a:xfrm>
            <a:off x="313592" y="263227"/>
            <a:ext cx="4038600" cy="6362430"/>
          </a:xfrm>
        </p:spPr>
        <p:txBody>
          <a:bodyPr>
            <a:normAutofit fontScale="70000" lnSpcReduction="20000"/>
          </a:bodyPr>
          <a:lstStyle/>
          <a:p>
            <a:pPr>
              <a:buNone/>
            </a:pPr>
            <a:r>
              <a:rPr lang="en-US" dirty="0" smtClean="0"/>
              <a:t>	Exemplary Wars and (Post) War Stories</a:t>
            </a:r>
          </a:p>
          <a:p>
            <a:pPr marL="342900" lvl="1" indent="-342900">
              <a:buNone/>
            </a:pPr>
            <a:endParaRPr lang="en-US" dirty="0" smtClean="0"/>
          </a:p>
          <a:p>
            <a:pPr marL="342900" lvl="1" indent="-342900">
              <a:buNone/>
            </a:pPr>
            <a:r>
              <a:rPr lang="en-US" dirty="0" smtClean="0"/>
              <a:t>	 1.   Trojan War (</a:t>
            </a:r>
            <a:r>
              <a:rPr lang="en-US" dirty="0" err="1" smtClean="0"/>
              <a:t>c</a:t>
            </a:r>
            <a:r>
              <a:rPr lang="en-US" dirty="0" smtClean="0"/>
              <a:t>. 1300-1200 </a:t>
            </a:r>
            <a:r>
              <a:rPr lang="en-US" dirty="0" err="1" smtClean="0"/>
              <a:t>b.c.e</a:t>
            </a:r>
            <a:r>
              <a:rPr lang="en-US" dirty="0" smtClean="0"/>
              <a:t>.)</a:t>
            </a:r>
          </a:p>
          <a:p>
            <a:pPr marL="342900" lvl="1" indent="-342900">
              <a:buNone/>
            </a:pPr>
            <a:r>
              <a:rPr lang="en-US" dirty="0" smtClean="0"/>
              <a:t>			Homer, </a:t>
            </a:r>
            <a:r>
              <a:rPr lang="en-US" u="sng" dirty="0" smtClean="0"/>
              <a:t>Iliad</a:t>
            </a:r>
            <a:r>
              <a:rPr lang="en-US" dirty="0" smtClean="0"/>
              <a:t> </a:t>
            </a:r>
            <a:r>
              <a:rPr lang="en-US" dirty="0" err="1" smtClean="0">
                <a:sym typeface="Wingdings"/>
              </a:rPr>
              <a:t></a:t>
            </a:r>
            <a:r>
              <a:rPr lang="en-US" dirty="0" smtClean="0">
                <a:sym typeface="Wingdings"/>
              </a:rPr>
              <a:t> WWII and the Trojan War (Weil, “The Iliad, or The Poem of Force” (1940) </a:t>
            </a:r>
            <a:r>
              <a:rPr lang="en-US" dirty="0" err="1" smtClean="0">
                <a:sym typeface="Wingdings"/>
              </a:rPr>
              <a:t></a:t>
            </a:r>
            <a:r>
              <a:rPr lang="en-US" dirty="0" smtClean="0">
                <a:sym typeface="Wingdings"/>
              </a:rPr>
              <a:t> A (</a:t>
            </a:r>
            <a:r>
              <a:rPr lang="en-US" dirty="0" err="1" smtClean="0">
                <a:sym typeface="Wingdings"/>
              </a:rPr>
              <a:t>Un)Trojan</a:t>
            </a:r>
            <a:r>
              <a:rPr lang="en-US" dirty="0" smtClean="0">
                <a:sym typeface="Wingdings"/>
              </a:rPr>
              <a:t> War for our Time? (Alice Oswald, </a:t>
            </a:r>
            <a:r>
              <a:rPr lang="en-US" u="sng" dirty="0" smtClean="0">
                <a:sym typeface="Wingdings"/>
              </a:rPr>
              <a:t>Memorial</a:t>
            </a:r>
            <a:r>
              <a:rPr lang="en-US" dirty="0" smtClean="0">
                <a:sym typeface="Wingdings"/>
              </a:rPr>
              <a:t>, 2011)</a:t>
            </a:r>
          </a:p>
          <a:p>
            <a:pPr lvl="1">
              <a:buNone/>
            </a:pPr>
            <a:endParaRPr lang="en-US" dirty="0" smtClean="0"/>
          </a:p>
          <a:p>
            <a:pPr lvl="1">
              <a:buNone/>
            </a:pPr>
            <a:r>
              <a:rPr lang="en-US" dirty="0" smtClean="0"/>
              <a:t>2.  </a:t>
            </a:r>
            <a:r>
              <a:rPr lang="en-US" dirty="0" smtClean="0">
                <a:sym typeface="Wingdings"/>
              </a:rPr>
              <a:t>The Thirty Years’ War (1618-1648) </a:t>
            </a:r>
          </a:p>
          <a:p>
            <a:pPr lvl="2">
              <a:buNone/>
            </a:pPr>
            <a:r>
              <a:rPr lang="en-US" sz="2353" dirty="0" err="1" smtClean="0">
                <a:sym typeface="Wingdings"/>
              </a:rPr>
              <a:t>Grimmelshausen</a:t>
            </a:r>
            <a:r>
              <a:rPr lang="en-US" sz="2353" dirty="0" smtClean="0">
                <a:sym typeface="Wingdings"/>
              </a:rPr>
              <a:t>, </a:t>
            </a:r>
            <a:r>
              <a:rPr lang="en-US" sz="2353" u="sng" dirty="0" err="1" smtClean="0">
                <a:sym typeface="Wingdings"/>
              </a:rPr>
              <a:t>Simplicissimus</a:t>
            </a:r>
            <a:endParaRPr lang="en-US" sz="2353" dirty="0" smtClean="0">
              <a:sym typeface="Wingdings"/>
            </a:endParaRPr>
          </a:p>
          <a:p>
            <a:pPr lvl="2">
              <a:buNone/>
            </a:pPr>
            <a:r>
              <a:rPr lang="en-US" sz="2353" dirty="0" smtClean="0">
                <a:sym typeface="Wingdings"/>
              </a:rPr>
              <a:t>(1668-69) </a:t>
            </a:r>
            <a:r>
              <a:rPr lang="en-US" sz="2353" dirty="0" err="1" smtClean="0">
                <a:sym typeface="Wingdings"/>
              </a:rPr>
              <a:t></a:t>
            </a:r>
            <a:r>
              <a:rPr lang="en-US" sz="2353" dirty="0" smtClean="0">
                <a:sym typeface="Wingdings"/>
              </a:rPr>
              <a:t> </a:t>
            </a:r>
            <a:r>
              <a:rPr lang="en-US" sz="2353" dirty="0" err="1" smtClean="0">
                <a:sym typeface="Wingdings"/>
              </a:rPr>
              <a:t>Bertolt</a:t>
            </a:r>
            <a:r>
              <a:rPr lang="en-US" sz="2353" dirty="0" smtClean="0">
                <a:sym typeface="Wingdings"/>
              </a:rPr>
              <a:t> Brecht,</a:t>
            </a:r>
          </a:p>
          <a:p>
            <a:pPr lvl="2">
              <a:buNone/>
            </a:pPr>
            <a:r>
              <a:rPr lang="en-US" sz="2353" u="sng" dirty="0" smtClean="0">
                <a:sym typeface="Wingdings"/>
              </a:rPr>
              <a:t>Mother Courage and her Children</a:t>
            </a:r>
          </a:p>
          <a:p>
            <a:pPr lvl="2">
              <a:buNone/>
            </a:pPr>
            <a:r>
              <a:rPr lang="en-US" sz="2353" dirty="0" smtClean="0">
                <a:sym typeface="Wingdings"/>
              </a:rPr>
              <a:t>(1939) </a:t>
            </a:r>
            <a:r>
              <a:rPr lang="en-US" sz="2353" dirty="0" err="1" smtClean="0">
                <a:sym typeface="Wingdings"/>
              </a:rPr>
              <a:t></a:t>
            </a:r>
            <a:r>
              <a:rPr lang="en-US" sz="2353" dirty="0" smtClean="0">
                <a:sym typeface="Wingdings"/>
              </a:rPr>
              <a:t> John Walter, “Theater of</a:t>
            </a:r>
          </a:p>
          <a:p>
            <a:pPr lvl="2">
              <a:buNone/>
            </a:pPr>
            <a:r>
              <a:rPr lang="en-US" sz="2353" dirty="0" smtClean="0">
                <a:sym typeface="Wingdings"/>
              </a:rPr>
              <a:t>War” (film) (2008)</a:t>
            </a:r>
          </a:p>
          <a:p>
            <a:pPr marL="342900" lvl="1" indent="-342900">
              <a:buNone/>
            </a:pPr>
            <a:endParaRPr lang="en-US" dirty="0" smtClean="0">
              <a:sym typeface="Wingdings"/>
            </a:endParaRPr>
          </a:p>
          <a:p>
            <a:pPr marL="342900" lvl="1" indent="-342900">
              <a:buNone/>
            </a:pPr>
            <a:r>
              <a:rPr lang="en-US" dirty="0" smtClean="0">
                <a:sym typeface="Wingdings"/>
              </a:rPr>
              <a:t>	- Two different kinds of war…?</a:t>
            </a:r>
          </a:p>
          <a:p>
            <a:pPr marL="342900" lvl="1" indent="-342900">
              <a:buNone/>
            </a:pPr>
            <a:r>
              <a:rPr lang="en-US" dirty="0" smtClean="0">
                <a:sym typeface="Wingdings"/>
              </a:rPr>
              <a:t>	- A legendary war vs. a “real” war</a:t>
            </a:r>
          </a:p>
          <a:p>
            <a:pPr marL="342900" lvl="1" indent="-342900">
              <a:buNone/>
            </a:pPr>
            <a:r>
              <a:rPr lang="en-US" dirty="0" smtClean="0">
                <a:sym typeface="Wingdings"/>
              </a:rPr>
              <a:t>	- A ‘heroic’ war vs. a modern war </a:t>
            </a:r>
          </a:p>
          <a:p>
            <a:pPr marL="342900" lvl="1" indent="-342900">
              <a:buNone/>
            </a:pPr>
            <a:r>
              <a:rPr lang="en-US" dirty="0" smtClean="0">
                <a:sym typeface="Wingdings"/>
              </a:rPr>
              <a:t>	- But both exemplary (as models? as warnings?) (Post-WWII poll in Germany…)</a:t>
            </a:r>
          </a:p>
          <a:p>
            <a:pPr marL="342900" lvl="1" indent="-342900">
              <a:buNone/>
            </a:pPr>
            <a:r>
              <a:rPr lang="en-US" dirty="0" smtClean="0">
                <a:sym typeface="Wingdings"/>
              </a:rPr>
              <a:t>	- And similar in the fact of serial receptions and retellings of them…</a:t>
            </a:r>
          </a:p>
          <a:p>
            <a:pPr marL="342900" lvl="1" indent="-342900">
              <a:buFont typeface="Arial"/>
              <a:buChar char="•"/>
            </a:pPr>
            <a:endParaRPr lang="en-US" dirty="0" smtClean="0">
              <a:sym typeface="Wingdings"/>
            </a:endParaRPr>
          </a:p>
          <a:p>
            <a:pPr lvl="1"/>
            <a:endParaRPr lang="en-US" dirty="0" smtClean="0">
              <a:sym typeface="Wingdings"/>
            </a:endParaRPr>
          </a:p>
          <a:p>
            <a:endParaRPr lang="en-US" dirty="0" smtClean="0">
              <a:sym typeface="Wingdings"/>
            </a:endParaRPr>
          </a:p>
          <a:p>
            <a:pPr lvl="1"/>
            <a:endParaRPr lang="en-US" dirty="0" smtClean="0">
              <a:sym typeface="Wingdings"/>
            </a:endParaRPr>
          </a:p>
          <a:p>
            <a:pPr lvl="1"/>
            <a:endParaRPr lang="en-US" dirty="0"/>
          </a:p>
        </p:txBody>
      </p:sp>
      <p:pic>
        <p:nvPicPr>
          <p:cNvPr id="7" name="Content Placeholder 6" descr="011 (2).JPG"/>
          <p:cNvPicPr>
            <a:picLocks noGrp="1" noChangeAspect="1"/>
          </p:cNvPicPr>
          <p:nvPr>
            <p:ph sz="half" idx="2"/>
          </p:nvPr>
        </p:nvPicPr>
        <p:blipFill>
          <a:blip r:embed="rId2"/>
          <a:srcRect t="-20556" b="-20556"/>
          <a:stretch>
            <a:fillRect/>
          </a:stretch>
        </p:blipFill>
        <p:spPr>
          <a:xfrm>
            <a:off x="4648200" y="1277034"/>
            <a:ext cx="4038600" cy="4525963"/>
          </a:xfrm>
        </p:spPr>
      </p:pic>
      <p:sp>
        <p:nvSpPr>
          <p:cNvPr id="8" name="TextBox 7"/>
          <p:cNvSpPr txBox="1"/>
          <p:nvPr/>
        </p:nvSpPr>
        <p:spPr>
          <a:xfrm>
            <a:off x="4847287" y="5341332"/>
            <a:ext cx="3839513" cy="923330"/>
          </a:xfrm>
          <a:prstGeom prst="rect">
            <a:avLst/>
          </a:prstGeom>
          <a:noFill/>
        </p:spPr>
        <p:txBody>
          <a:bodyPr wrap="none" rtlCol="0">
            <a:spAutoFit/>
          </a:bodyPr>
          <a:lstStyle/>
          <a:p>
            <a:r>
              <a:rPr lang="en-US" dirty="0" smtClean="0"/>
              <a:t>Prof. Jane O. Newman, Departments of </a:t>
            </a:r>
          </a:p>
          <a:p>
            <a:r>
              <a:rPr lang="en-US" dirty="0" smtClean="0"/>
              <a:t>Comparative Literature and European</a:t>
            </a:r>
          </a:p>
          <a:p>
            <a:r>
              <a:rPr lang="en-US" dirty="0" smtClean="0"/>
              <a:t>Languages and Studies</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2605043" y="0"/>
            <a:ext cx="8229600" cy="1143000"/>
          </a:xfrm>
        </p:spPr>
        <p:txBody>
          <a:bodyPr>
            <a:normAutofit/>
          </a:bodyPr>
          <a:lstStyle/>
          <a:p>
            <a:r>
              <a:rPr lang="en-US" sz="3200" dirty="0" smtClean="0">
                <a:solidFill>
                  <a:srgbClr val="FF0000"/>
                </a:solidFill>
              </a:rPr>
              <a:t>Where </a:t>
            </a:r>
            <a:r>
              <a:rPr lang="en-US" sz="3200" dirty="0" smtClean="0"/>
              <a:t>have we been </a:t>
            </a:r>
            <a:br>
              <a:rPr lang="en-US" sz="3200" dirty="0" smtClean="0"/>
            </a:br>
            <a:r>
              <a:rPr lang="en-US" sz="3200" dirty="0" smtClean="0"/>
              <a:t>and where are we going?</a:t>
            </a:r>
            <a:endParaRPr lang="en-US" sz="3200" dirty="0"/>
          </a:p>
        </p:txBody>
      </p:sp>
      <p:pic>
        <p:nvPicPr>
          <p:cNvPr id="7" name="Content Placeholder 6" descr="world map"/>
          <p:cNvPicPr>
            <a:picLocks noGrp="1" noChangeAspect="1"/>
          </p:cNvPicPr>
          <p:nvPr>
            <p:ph sz="half" idx="1"/>
          </p:nvPr>
        </p:nvPicPr>
        <p:blipFill>
          <a:blip r:embed="rId2"/>
          <a:srcRect t="-51336" b="-51336"/>
          <a:stretch>
            <a:fillRect/>
          </a:stretch>
        </p:blipFill>
        <p:spPr>
          <a:xfrm>
            <a:off x="307676" y="-1043782"/>
            <a:ext cx="4038600" cy="4525963"/>
          </a:xfrm>
        </p:spPr>
      </p:pic>
      <p:pic>
        <p:nvPicPr>
          <p:cNvPr id="10" name="Content Placeholder 6" descr="world map"/>
          <p:cNvPicPr>
            <a:picLocks noChangeAspect="1"/>
          </p:cNvPicPr>
          <p:nvPr/>
        </p:nvPicPr>
        <p:blipFill>
          <a:blip r:embed="rId2"/>
          <a:srcRect l="42327" t="18221" r="30164" b="51157"/>
          <a:stretch>
            <a:fillRect/>
          </a:stretch>
        </p:blipFill>
        <p:spPr>
          <a:xfrm>
            <a:off x="2605043" y="1454910"/>
            <a:ext cx="6538957" cy="4024922"/>
          </a:xfrm>
          <a:prstGeom prst="rect">
            <a:avLst/>
          </a:prstGeom>
        </p:spPr>
      </p:pic>
      <p:sp>
        <p:nvSpPr>
          <p:cNvPr id="11" name="Content Placeholder 10"/>
          <p:cNvSpPr>
            <a:spLocks noGrp="1"/>
          </p:cNvSpPr>
          <p:nvPr>
            <p:ph sz="half" idx="2"/>
          </p:nvPr>
        </p:nvSpPr>
        <p:spPr/>
        <p:txBody>
          <a:bodyPr/>
          <a:lstStyle/>
          <a:p>
            <a:endParaRPr lang="en-US" dirty="0"/>
          </a:p>
        </p:txBody>
      </p:sp>
      <p:sp>
        <p:nvSpPr>
          <p:cNvPr id="23" name="TextBox 22"/>
          <p:cNvSpPr txBox="1"/>
          <p:nvPr/>
        </p:nvSpPr>
        <p:spPr>
          <a:xfrm>
            <a:off x="307676" y="2525177"/>
            <a:ext cx="2111125" cy="4524316"/>
          </a:xfrm>
          <a:prstGeom prst="rect">
            <a:avLst/>
          </a:prstGeom>
          <a:noFill/>
        </p:spPr>
        <p:txBody>
          <a:bodyPr wrap="none" rtlCol="0">
            <a:spAutoFit/>
          </a:bodyPr>
          <a:lstStyle/>
          <a:p>
            <a:r>
              <a:rPr lang="en-US" dirty="0" smtClean="0"/>
              <a:t>Troy (</a:t>
            </a:r>
            <a:r>
              <a:rPr lang="en-US" u="sng" dirty="0" smtClean="0"/>
              <a:t>Iliad</a:t>
            </a:r>
            <a:r>
              <a:rPr lang="en-US" dirty="0" smtClean="0"/>
              <a:t>) </a:t>
            </a:r>
            <a:r>
              <a:rPr lang="en-US" dirty="0" err="1" smtClean="0">
                <a:sym typeface="Wingdings"/>
              </a:rPr>
              <a:t></a:t>
            </a:r>
            <a:endParaRPr lang="en-US" dirty="0" smtClean="0"/>
          </a:p>
          <a:p>
            <a:r>
              <a:rPr lang="en-US" dirty="0" smtClean="0"/>
              <a:t>France /</a:t>
            </a:r>
          </a:p>
          <a:p>
            <a:r>
              <a:rPr lang="en-US" dirty="0" smtClean="0"/>
              <a:t>Germany</a:t>
            </a:r>
          </a:p>
          <a:p>
            <a:r>
              <a:rPr lang="en-US" dirty="0" smtClean="0"/>
              <a:t>(Weil) </a:t>
            </a:r>
            <a:r>
              <a:rPr lang="en-US" dirty="0" err="1" smtClean="0">
                <a:sym typeface="Wingdings"/>
              </a:rPr>
              <a:t></a:t>
            </a:r>
            <a:r>
              <a:rPr lang="en-US" dirty="0" smtClean="0">
                <a:sym typeface="Wingdings"/>
              </a:rPr>
              <a:t> </a:t>
            </a:r>
            <a:endParaRPr lang="en-US" dirty="0" smtClean="0"/>
          </a:p>
          <a:p>
            <a:r>
              <a:rPr lang="en-US" dirty="0" smtClean="0"/>
              <a:t>U.S. (Oswald)</a:t>
            </a:r>
          </a:p>
          <a:p>
            <a:endParaRPr lang="en-US" dirty="0" smtClean="0"/>
          </a:p>
          <a:p>
            <a:r>
              <a:rPr lang="en-US" dirty="0" smtClean="0"/>
              <a:t>Thirty Years’ War  /</a:t>
            </a:r>
          </a:p>
          <a:p>
            <a:r>
              <a:rPr lang="en-US" dirty="0" smtClean="0"/>
              <a:t>Germany</a:t>
            </a:r>
          </a:p>
          <a:p>
            <a:r>
              <a:rPr lang="en-US" dirty="0" smtClean="0"/>
              <a:t>( = Central</a:t>
            </a:r>
          </a:p>
          <a:p>
            <a:r>
              <a:rPr lang="en-US" dirty="0" smtClean="0"/>
              <a:t>Europe) </a:t>
            </a:r>
            <a:r>
              <a:rPr lang="en-US" dirty="0" err="1" smtClean="0">
                <a:sym typeface="Wingdings"/>
              </a:rPr>
              <a:t></a:t>
            </a:r>
            <a:r>
              <a:rPr lang="en-US" dirty="0" smtClean="0"/>
              <a:t> Germany </a:t>
            </a:r>
          </a:p>
          <a:p>
            <a:r>
              <a:rPr lang="en-US" dirty="0" smtClean="0"/>
              <a:t>(</a:t>
            </a:r>
            <a:r>
              <a:rPr lang="en-US" dirty="0" err="1" smtClean="0"/>
              <a:t>Grimmelshausen</a:t>
            </a:r>
            <a:endParaRPr lang="en-US" dirty="0" smtClean="0"/>
          </a:p>
          <a:p>
            <a:r>
              <a:rPr lang="en-US" dirty="0" smtClean="0"/>
              <a:t>and Brecht) </a:t>
            </a:r>
            <a:r>
              <a:rPr lang="en-US" dirty="0" err="1" smtClean="0">
                <a:sym typeface="Wingdings"/>
              </a:rPr>
              <a:t></a:t>
            </a:r>
            <a:r>
              <a:rPr lang="en-US" dirty="0" smtClean="0">
                <a:sym typeface="Wingdings"/>
              </a:rPr>
              <a:t> </a:t>
            </a:r>
            <a:endParaRPr lang="en-US" dirty="0" smtClean="0"/>
          </a:p>
          <a:p>
            <a:r>
              <a:rPr lang="en-US" dirty="0" smtClean="0"/>
              <a:t>U.S. (NYC) </a:t>
            </a:r>
          </a:p>
          <a:p>
            <a:r>
              <a:rPr lang="en-US" dirty="0" smtClean="0"/>
              <a:t>(Walter)</a:t>
            </a:r>
          </a:p>
          <a:p>
            <a:endParaRPr lang="en-US" dirty="0" smtClean="0"/>
          </a:p>
          <a:p>
            <a:endParaRPr lang="en-US" dirty="0"/>
          </a:p>
        </p:txBody>
      </p:sp>
      <p:sp>
        <p:nvSpPr>
          <p:cNvPr id="24" name="TextBox 23"/>
          <p:cNvSpPr txBox="1"/>
          <p:nvPr/>
        </p:nvSpPr>
        <p:spPr>
          <a:xfrm>
            <a:off x="2605043" y="5479832"/>
            <a:ext cx="6538957" cy="1292662"/>
          </a:xfrm>
          <a:prstGeom prst="rect">
            <a:avLst/>
          </a:prstGeom>
          <a:noFill/>
        </p:spPr>
        <p:txBody>
          <a:bodyPr wrap="square" rtlCol="0">
            <a:spAutoFit/>
          </a:bodyPr>
          <a:lstStyle/>
          <a:p>
            <a:r>
              <a:rPr lang="en-US" sz="2000" dirty="0" smtClean="0"/>
              <a:t>Where was Troy? Where is Germany? Patterns of reception? Movement west?</a:t>
            </a:r>
          </a:p>
          <a:p>
            <a:r>
              <a:rPr lang="en-US" sz="2000" dirty="0" smtClean="0"/>
              <a:t>Inheritances of the past in the contemporary U.S…. </a:t>
            </a:r>
          </a:p>
          <a:p>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259880"/>
            <a:ext cx="8229600" cy="1143000"/>
          </a:xfrm>
        </p:spPr>
        <p:txBody>
          <a:bodyPr>
            <a:normAutofit/>
          </a:bodyPr>
          <a:lstStyle/>
          <a:p>
            <a:r>
              <a:rPr lang="en-US" sz="2400" dirty="0" smtClean="0">
                <a:solidFill>
                  <a:srgbClr val="FF0000"/>
                </a:solidFill>
              </a:rPr>
              <a:t>When </a:t>
            </a:r>
            <a:r>
              <a:rPr lang="en-US" sz="2400" dirty="0" smtClean="0"/>
              <a:t>have we been, and </a:t>
            </a:r>
            <a:r>
              <a:rPr lang="en-US" sz="2400" dirty="0" smtClean="0">
                <a:solidFill>
                  <a:srgbClr val="FF0000"/>
                </a:solidFill>
              </a:rPr>
              <a:t>when will we have been </a:t>
            </a:r>
            <a:r>
              <a:rPr lang="en-US" sz="2400" u="sng" dirty="0" smtClean="0"/>
              <a:t>by the end of week 6</a:t>
            </a:r>
            <a:r>
              <a:rPr lang="en-US" sz="2400" dirty="0" smtClean="0"/>
              <a:t>?</a:t>
            </a:r>
            <a:endParaRPr lang="en-US" sz="2400" dirty="0"/>
          </a:p>
        </p:txBody>
      </p:sp>
      <p:sp>
        <p:nvSpPr>
          <p:cNvPr id="6" name="Content Placeholder 5"/>
          <p:cNvSpPr>
            <a:spLocks noGrp="1"/>
          </p:cNvSpPr>
          <p:nvPr>
            <p:ph idx="1"/>
          </p:nvPr>
        </p:nvSpPr>
        <p:spPr>
          <a:xfrm>
            <a:off x="457200" y="1156398"/>
            <a:ext cx="8229600" cy="4786923"/>
          </a:xfrm>
        </p:spPr>
        <p:txBody>
          <a:bodyPr>
            <a:normAutofit fontScale="25000" lnSpcReduction="20000"/>
          </a:bodyPr>
          <a:lstStyle/>
          <a:p>
            <a:pPr>
              <a:buNone/>
            </a:pPr>
            <a:r>
              <a:rPr lang="en-US" dirty="0" smtClean="0"/>
              <a:t>	       </a:t>
            </a:r>
            <a:endParaRPr lang="en-US" sz="7200" dirty="0" smtClean="0"/>
          </a:p>
          <a:p>
            <a:pPr>
              <a:buNone/>
            </a:pPr>
            <a:r>
              <a:rPr lang="en-US" sz="7200" dirty="0" smtClean="0"/>
              <a:t>										</a:t>
            </a:r>
            <a:r>
              <a:rPr lang="en-US" sz="7200" dirty="0" smtClean="0"/>
              <a:t> </a:t>
            </a:r>
            <a:r>
              <a:rPr lang="en-US" sz="9600" dirty="0" smtClean="0">
                <a:solidFill>
                  <a:srgbClr val="FF0000"/>
                </a:solidFill>
              </a:rPr>
              <a:t>SECOND </a:t>
            </a:r>
            <a:r>
              <a:rPr lang="en-US" sz="9600" dirty="0" smtClean="0">
                <a:solidFill>
                  <a:srgbClr val="FF0000"/>
                </a:solidFill>
              </a:rPr>
              <a:t>GULF WAR (2003-11)</a:t>
            </a:r>
          </a:p>
          <a:p>
            <a:pPr>
              <a:buNone/>
            </a:pPr>
            <a:r>
              <a:rPr lang="en-US" sz="9600" dirty="0" smtClean="0"/>
              <a:t>									   FIRST GULF WAR (1990-91)						 	                 </a:t>
            </a:r>
            <a:r>
              <a:rPr lang="en-US" sz="9600" dirty="0" smtClean="0">
                <a:solidFill>
                  <a:srgbClr val="FF0000"/>
                </a:solidFill>
              </a:rPr>
              <a:t>VIETNAM WAR (1954-75)</a:t>
            </a:r>
          </a:p>
          <a:p>
            <a:pPr>
              <a:buNone/>
            </a:pPr>
            <a:r>
              <a:rPr lang="en-US" sz="9600" dirty="0" smtClean="0">
                <a:solidFill>
                  <a:srgbClr val="FF0000"/>
                </a:solidFill>
              </a:rPr>
              <a:t>							     WWII (1939-45)</a:t>
            </a:r>
          </a:p>
          <a:p>
            <a:pPr>
              <a:buNone/>
            </a:pPr>
            <a:r>
              <a:rPr lang="en-US" sz="9600" dirty="0" smtClean="0"/>
              <a:t>					            WWI (1914-18)</a:t>
            </a:r>
          </a:p>
          <a:p>
            <a:pPr>
              <a:buNone/>
            </a:pPr>
            <a:r>
              <a:rPr lang="en-US" sz="9600" dirty="0" smtClean="0"/>
              <a:t>				         	U.S. CIVIL WAR (1861-65)</a:t>
            </a:r>
          </a:p>
          <a:p>
            <a:pPr>
              <a:buNone/>
            </a:pPr>
            <a:r>
              <a:rPr lang="en-US" sz="9600" dirty="0" smtClean="0"/>
              <a:t>			             FRENCH REVOLUTION (1789)   </a:t>
            </a:r>
          </a:p>
          <a:p>
            <a:pPr>
              <a:buNone/>
            </a:pPr>
            <a:r>
              <a:rPr lang="en-US" sz="9600" dirty="0" smtClean="0"/>
              <a:t>		            </a:t>
            </a:r>
            <a:r>
              <a:rPr lang="en-US" sz="9600" dirty="0" smtClean="0">
                <a:solidFill>
                  <a:srgbClr val="FF0000"/>
                </a:solidFill>
              </a:rPr>
              <a:t>THIRTY YEARS’ WAR (1618-48)</a:t>
            </a:r>
          </a:p>
          <a:p>
            <a:pPr>
              <a:buNone/>
            </a:pPr>
            <a:r>
              <a:rPr lang="en-US" sz="9600" dirty="0" smtClean="0"/>
              <a:t>              THE CRUSADES (1095-1272) </a:t>
            </a:r>
          </a:p>
          <a:p>
            <a:pPr>
              <a:buNone/>
            </a:pPr>
            <a:r>
              <a:rPr lang="en-US" sz="9600" dirty="0" smtClean="0"/>
              <a:t>           (CAESAR’S) GALLIC WARS (58-50 </a:t>
            </a:r>
            <a:r>
              <a:rPr lang="en-US" sz="9600" dirty="0" err="1" smtClean="0"/>
              <a:t>b.c.e</a:t>
            </a:r>
            <a:r>
              <a:rPr lang="en-US" sz="9600" dirty="0" smtClean="0"/>
              <a:t>.)</a:t>
            </a:r>
          </a:p>
          <a:p>
            <a:pPr>
              <a:buNone/>
            </a:pPr>
            <a:r>
              <a:rPr lang="en-US" sz="9600" dirty="0" smtClean="0"/>
              <a:t>       PELOPONNESIAN WAR (431-404 </a:t>
            </a:r>
            <a:r>
              <a:rPr lang="en-US" sz="9600" dirty="0" err="1" smtClean="0"/>
              <a:t>b.c.e</a:t>
            </a:r>
            <a:r>
              <a:rPr lang="en-US" sz="9600" dirty="0" smtClean="0"/>
              <a:t>.)</a:t>
            </a:r>
          </a:p>
          <a:p>
            <a:pPr>
              <a:buNone/>
            </a:pPr>
            <a:r>
              <a:rPr lang="en-US" sz="9600" dirty="0" smtClean="0">
                <a:solidFill>
                  <a:srgbClr val="FF0000"/>
                </a:solidFill>
              </a:rPr>
              <a:t>TROJAN WAR (</a:t>
            </a:r>
            <a:r>
              <a:rPr lang="en-US" sz="9600" dirty="0" err="1" smtClean="0">
                <a:solidFill>
                  <a:srgbClr val="FF0000"/>
                </a:solidFill>
              </a:rPr>
              <a:t>c</a:t>
            </a:r>
            <a:r>
              <a:rPr lang="en-US" sz="9600" dirty="0" smtClean="0">
                <a:solidFill>
                  <a:srgbClr val="FF0000"/>
                </a:solidFill>
              </a:rPr>
              <a:t>. 1300-1200  </a:t>
            </a:r>
            <a:r>
              <a:rPr lang="en-US" sz="9600" dirty="0" err="1" smtClean="0">
                <a:solidFill>
                  <a:srgbClr val="FF0000"/>
                </a:solidFill>
              </a:rPr>
              <a:t>b.c.e</a:t>
            </a:r>
            <a:r>
              <a:rPr lang="en-US" sz="9600" dirty="0" smtClean="0">
                <a:solidFill>
                  <a:srgbClr val="FF0000"/>
                </a:solidFill>
              </a:rPr>
              <a:t>)</a:t>
            </a:r>
          </a:p>
          <a:p>
            <a:pPr>
              <a:buNone/>
            </a:pPr>
            <a:r>
              <a:rPr lang="en-US" sz="9600" dirty="0" smtClean="0"/>
              <a:t>	</a:t>
            </a:r>
            <a:endParaRPr lang="en-US" sz="9600" dirty="0"/>
          </a:p>
        </p:txBody>
      </p:sp>
      <p:sp>
        <p:nvSpPr>
          <p:cNvPr id="12" name="TextBox 11"/>
          <p:cNvSpPr txBox="1"/>
          <p:nvPr/>
        </p:nvSpPr>
        <p:spPr>
          <a:xfrm>
            <a:off x="224873" y="6174153"/>
            <a:ext cx="1159392" cy="461665"/>
          </a:xfrm>
          <a:prstGeom prst="rect">
            <a:avLst/>
          </a:prstGeom>
          <a:noFill/>
        </p:spPr>
        <p:txBody>
          <a:bodyPr wrap="none" rtlCol="0">
            <a:spAutoFit/>
          </a:bodyPr>
          <a:lstStyle/>
          <a:p>
            <a:r>
              <a:rPr lang="en-US" sz="2400" dirty="0" err="1" smtClean="0">
                <a:sym typeface="Wingdings"/>
              </a:rPr>
              <a:t></a:t>
            </a:r>
            <a:r>
              <a:rPr lang="en-US" sz="2400" dirty="0" smtClean="0">
                <a:sym typeface="Wingdings"/>
              </a:rPr>
              <a:t> PAST</a:t>
            </a:r>
            <a:endParaRPr lang="en-US" sz="2400" dirty="0"/>
          </a:p>
        </p:txBody>
      </p:sp>
      <p:sp>
        <p:nvSpPr>
          <p:cNvPr id="13" name="TextBox 12"/>
          <p:cNvSpPr txBox="1"/>
          <p:nvPr/>
        </p:nvSpPr>
        <p:spPr>
          <a:xfrm>
            <a:off x="7127359" y="5943321"/>
            <a:ext cx="1559441" cy="461665"/>
          </a:xfrm>
          <a:prstGeom prst="rect">
            <a:avLst/>
          </a:prstGeom>
          <a:noFill/>
        </p:spPr>
        <p:txBody>
          <a:bodyPr wrap="none" rtlCol="0">
            <a:spAutoFit/>
          </a:bodyPr>
          <a:lstStyle/>
          <a:p>
            <a:r>
              <a:rPr lang="en-US" sz="2400" dirty="0" smtClean="0"/>
              <a:t>FUTURE </a:t>
            </a:r>
            <a:r>
              <a:rPr lang="en-US" sz="2400" dirty="0" err="1" smtClean="0">
                <a:sym typeface="Wingdings"/>
              </a:rPr>
              <a:t></a:t>
            </a:r>
            <a:endParaRPr lang="en-US" sz="24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545861" y="368301"/>
            <a:ext cx="8229600" cy="1143000"/>
          </a:xfrm>
        </p:spPr>
        <p:txBody>
          <a:bodyPr>
            <a:normAutofit fontScale="90000"/>
          </a:bodyPr>
          <a:lstStyle/>
          <a:p>
            <a:r>
              <a:rPr lang="en-US" sz="4000" dirty="0" smtClean="0"/>
              <a:t>As Professor </a:t>
            </a:r>
            <a:r>
              <a:rPr lang="en-US" sz="4000" dirty="0" err="1" smtClean="0"/>
              <a:t>Izenberg</a:t>
            </a:r>
            <a:r>
              <a:rPr lang="en-US" sz="4000" dirty="0" smtClean="0"/>
              <a:t/>
            </a:r>
            <a:br>
              <a:rPr lang="en-US" sz="4000" dirty="0" smtClean="0"/>
            </a:br>
            <a:r>
              <a:rPr lang="en-US" sz="4000" dirty="0" smtClean="0"/>
              <a:t> said…</a:t>
            </a:r>
            <a:endParaRPr lang="en-US" sz="4000" dirty="0"/>
          </a:p>
        </p:txBody>
      </p:sp>
      <p:sp>
        <p:nvSpPr>
          <p:cNvPr id="5" name="Content Placeholder 4"/>
          <p:cNvSpPr>
            <a:spLocks noGrp="1"/>
          </p:cNvSpPr>
          <p:nvPr>
            <p:ph sz="half" idx="1"/>
          </p:nvPr>
        </p:nvSpPr>
        <p:spPr>
          <a:xfrm>
            <a:off x="150235" y="368301"/>
            <a:ext cx="4038600" cy="6109692"/>
          </a:xfrm>
        </p:spPr>
        <p:txBody>
          <a:bodyPr>
            <a:noAutofit/>
          </a:bodyPr>
          <a:lstStyle/>
          <a:p>
            <a:r>
              <a:rPr lang="en-US" sz="1800" dirty="0" smtClean="0"/>
              <a:t>Some of these wars,  places, and times </a:t>
            </a:r>
            <a:r>
              <a:rPr lang="en-US" sz="1800" i="1" dirty="0" smtClean="0"/>
              <a:t>seem</a:t>
            </a:r>
            <a:r>
              <a:rPr lang="en-US" sz="1800" dirty="0" smtClean="0"/>
              <a:t> </a:t>
            </a:r>
            <a:r>
              <a:rPr lang="en-US" sz="1800" dirty="0" smtClean="0">
                <a:solidFill>
                  <a:srgbClr val="FF0000"/>
                </a:solidFill>
              </a:rPr>
              <a:t>further away </a:t>
            </a:r>
            <a:r>
              <a:rPr lang="en-US" sz="1800" dirty="0" smtClean="0"/>
              <a:t>and </a:t>
            </a:r>
            <a:r>
              <a:rPr lang="en-US" sz="1800" dirty="0" smtClean="0">
                <a:solidFill>
                  <a:srgbClr val="FF0000"/>
                </a:solidFill>
              </a:rPr>
              <a:t>longer ago</a:t>
            </a:r>
            <a:r>
              <a:rPr lang="en-US" sz="1800" dirty="0" smtClean="0"/>
              <a:t> than others…</a:t>
            </a:r>
          </a:p>
          <a:p>
            <a:r>
              <a:rPr lang="en-US" sz="1800" dirty="0" smtClean="0"/>
              <a:t>Our job – as humanists engaged in our present and committed to our common future – is </a:t>
            </a:r>
            <a:r>
              <a:rPr lang="en-US" sz="1800" i="1" dirty="0" smtClean="0"/>
              <a:t>not</a:t>
            </a:r>
            <a:r>
              <a:rPr lang="en-US" sz="1800" dirty="0" smtClean="0"/>
              <a:t> to lock them into their ‘foreign’ “far-</a:t>
            </a:r>
            <a:r>
              <a:rPr lang="en-US" sz="1800" dirty="0" err="1" smtClean="0"/>
              <a:t>awayness</a:t>
            </a:r>
            <a:r>
              <a:rPr lang="en-US" sz="1800" dirty="0" smtClean="0"/>
              <a:t>,” or into  “</a:t>
            </a:r>
            <a:r>
              <a:rPr lang="en-US" sz="1800" dirty="0" err="1" smtClean="0"/>
              <a:t>museal</a:t>
            </a:r>
            <a:r>
              <a:rPr lang="en-US" sz="1800" dirty="0" smtClean="0"/>
              <a:t>” ( = museum-like) “antiquarian” (like “antiques”...) boxes…</a:t>
            </a:r>
          </a:p>
          <a:p>
            <a:r>
              <a:rPr lang="en-US" sz="1800" dirty="0" smtClean="0">
                <a:solidFill>
                  <a:srgbClr val="FFFFFF"/>
                </a:solidFill>
              </a:rPr>
              <a:t>Instead, our job is to  </a:t>
            </a:r>
            <a:r>
              <a:rPr lang="en-US" sz="1800" dirty="0" smtClean="0">
                <a:solidFill>
                  <a:srgbClr val="FF0000"/>
                </a:solidFill>
              </a:rPr>
              <a:t>interpret</a:t>
            </a:r>
            <a:r>
              <a:rPr lang="en-US" sz="1800" dirty="0" smtClean="0">
                <a:solidFill>
                  <a:srgbClr val="FFFFFF"/>
                </a:solidFill>
              </a:rPr>
              <a:t> the past – and to </a:t>
            </a:r>
            <a:r>
              <a:rPr lang="en-US" sz="1800" dirty="0" smtClean="0">
                <a:solidFill>
                  <a:srgbClr val="FF0000"/>
                </a:solidFill>
              </a:rPr>
              <a:t>read re-presentations of the past critically </a:t>
            </a:r>
            <a:r>
              <a:rPr lang="en-US" sz="1800" dirty="0" smtClean="0">
                <a:solidFill>
                  <a:srgbClr val="FFFFFF"/>
                </a:solidFill>
              </a:rPr>
              <a:t>– as a way to understand both those other places and times…</a:t>
            </a:r>
          </a:p>
          <a:p>
            <a:r>
              <a:rPr lang="en-US" sz="1800" dirty="0" smtClean="0">
                <a:solidFill>
                  <a:srgbClr val="FF0000"/>
                </a:solidFill>
              </a:rPr>
              <a:t>And ourselves…</a:t>
            </a:r>
            <a:endParaRPr lang="en-US" sz="1800" dirty="0" smtClean="0">
              <a:solidFill>
                <a:srgbClr val="FFFFFF"/>
              </a:solidFill>
            </a:endParaRPr>
          </a:p>
          <a:p>
            <a:r>
              <a:rPr lang="en-US" sz="1800" dirty="0" smtClean="0">
                <a:solidFill>
                  <a:srgbClr val="FFFFFF"/>
                </a:solidFill>
              </a:rPr>
              <a:t>Don’t get me wrong…</a:t>
            </a:r>
          </a:p>
          <a:p>
            <a:r>
              <a:rPr lang="en-US" sz="1800" dirty="0" smtClean="0">
                <a:solidFill>
                  <a:srgbClr val="FFFFFF"/>
                </a:solidFill>
              </a:rPr>
              <a:t>I like museums…</a:t>
            </a:r>
          </a:p>
          <a:p>
            <a:r>
              <a:rPr lang="en-US" sz="1800" dirty="0" smtClean="0"/>
              <a:t>But museums always re-present the past in specific, “made” (</a:t>
            </a:r>
            <a:r>
              <a:rPr lang="en-US" sz="1800" dirty="0" err="1" smtClean="0"/>
              <a:t>artifactual</a:t>
            </a:r>
            <a:r>
              <a:rPr lang="en-US" sz="1800" dirty="0" smtClean="0"/>
              <a:t>?) ways…</a:t>
            </a:r>
          </a:p>
          <a:p>
            <a:endParaRPr lang="en-US" sz="1800" dirty="0">
              <a:solidFill>
                <a:srgbClr val="FFFFFF"/>
              </a:solidFill>
            </a:endParaRPr>
          </a:p>
        </p:txBody>
      </p:sp>
      <p:sp>
        <p:nvSpPr>
          <p:cNvPr id="6" name="Content Placeholder 5"/>
          <p:cNvSpPr>
            <a:spLocks noGrp="1"/>
          </p:cNvSpPr>
          <p:nvPr>
            <p:ph sz="half" idx="2"/>
          </p:nvPr>
        </p:nvSpPr>
        <p:spPr/>
        <p:txBody>
          <a:bodyPr>
            <a:normAutofit/>
          </a:bodyPr>
          <a:lstStyle/>
          <a:p>
            <a:endParaRPr lang="en-US"/>
          </a:p>
        </p:txBody>
      </p:sp>
      <p:pic>
        <p:nvPicPr>
          <p:cNvPr id="7" name="Picture 6"/>
          <p:cNvPicPr>
            <a:picLocks noChangeAspect="1"/>
          </p:cNvPicPr>
          <p:nvPr/>
        </p:nvPicPr>
        <p:blipFill>
          <a:blip r:embed="rId2"/>
          <a:stretch>
            <a:fillRect/>
          </a:stretch>
        </p:blipFill>
        <p:spPr>
          <a:xfrm>
            <a:off x="4648200" y="1842954"/>
            <a:ext cx="3710354" cy="3711709"/>
          </a:xfrm>
          <a:prstGeom prst="rect">
            <a:avLst/>
          </a:prstGeom>
        </p:spPr>
      </p:pic>
      <p:sp>
        <p:nvSpPr>
          <p:cNvPr id="8" name="TextBox 7"/>
          <p:cNvSpPr txBox="1"/>
          <p:nvPr/>
        </p:nvSpPr>
        <p:spPr>
          <a:xfrm>
            <a:off x="4648200" y="5554663"/>
            <a:ext cx="4214653" cy="646331"/>
          </a:xfrm>
          <a:prstGeom prst="rect">
            <a:avLst/>
          </a:prstGeom>
          <a:noFill/>
        </p:spPr>
        <p:txBody>
          <a:bodyPr wrap="none" rtlCol="0">
            <a:spAutoFit/>
          </a:bodyPr>
          <a:lstStyle/>
          <a:p>
            <a:r>
              <a:rPr lang="en-US" dirty="0" smtClean="0"/>
              <a:t>History as ‘story’ is as “made” as poetry, in </a:t>
            </a:r>
          </a:p>
          <a:p>
            <a:r>
              <a:rPr lang="en-US" dirty="0" smtClean="0"/>
              <a:t>other words…</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4553" y="-198137"/>
            <a:ext cx="8229600" cy="1143000"/>
          </a:xfrm>
        </p:spPr>
        <p:txBody>
          <a:bodyPr>
            <a:noAutofit/>
          </a:bodyPr>
          <a:lstStyle/>
          <a:p>
            <a:r>
              <a:rPr lang="en-US" sz="2000" b="1" dirty="0" smtClean="0"/>
              <a:t/>
            </a:r>
            <a:br>
              <a:rPr lang="en-US" sz="2000" b="1" dirty="0" smtClean="0"/>
            </a:br>
            <a:r>
              <a:rPr lang="en-US" sz="2400" b="1" dirty="0" smtClean="0"/>
              <a:t>HISTORY as STORY and REPRESENTATION / RE-PRESENTATION</a:t>
            </a:r>
            <a:endParaRPr lang="en-US" sz="2400" b="1" dirty="0"/>
          </a:p>
        </p:txBody>
      </p:sp>
      <p:sp>
        <p:nvSpPr>
          <p:cNvPr id="3" name="Content Placeholder 2"/>
          <p:cNvSpPr>
            <a:spLocks noGrp="1"/>
          </p:cNvSpPr>
          <p:nvPr>
            <p:ph sz="half" idx="1"/>
          </p:nvPr>
        </p:nvSpPr>
        <p:spPr>
          <a:xfrm>
            <a:off x="131162" y="944862"/>
            <a:ext cx="3907565" cy="6474634"/>
          </a:xfrm>
        </p:spPr>
        <p:txBody>
          <a:bodyPr>
            <a:normAutofit fontScale="40000" lnSpcReduction="20000"/>
          </a:bodyPr>
          <a:lstStyle/>
          <a:p>
            <a:pPr>
              <a:buNone/>
            </a:pPr>
            <a:r>
              <a:rPr lang="en-US" sz="4500" dirty="0" smtClean="0"/>
              <a:t> How do we tell the (</a:t>
            </a:r>
            <a:r>
              <a:rPr lang="en-US" sz="4500" dirty="0" err="1" smtClean="0"/>
              <a:t>hi)story</a:t>
            </a:r>
            <a:r>
              <a:rPr lang="en-US" sz="4500" dirty="0" smtClean="0"/>
              <a:t> of war…?</a:t>
            </a:r>
          </a:p>
          <a:p>
            <a:pPr>
              <a:buNone/>
            </a:pPr>
            <a:endParaRPr lang="en-US" sz="4500" dirty="0" smtClean="0"/>
          </a:p>
          <a:p>
            <a:pPr>
              <a:buNone/>
            </a:pPr>
            <a:r>
              <a:rPr lang="en-US" sz="4500" dirty="0" smtClean="0"/>
              <a:t> </a:t>
            </a:r>
            <a:r>
              <a:rPr lang="en-US" sz="4500" u="sng" dirty="0" smtClean="0"/>
              <a:t>Res </a:t>
            </a:r>
            <a:r>
              <a:rPr lang="en-US" sz="4500" u="sng" dirty="0" err="1" smtClean="0"/>
              <a:t>gestae</a:t>
            </a:r>
            <a:r>
              <a:rPr lang="en-US" sz="4500" dirty="0" smtClean="0"/>
              <a:t> (Latin: the things that happened) vs. </a:t>
            </a:r>
            <a:r>
              <a:rPr lang="en-US" sz="4500" u="sng" dirty="0" err="1" smtClean="0"/>
              <a:t>historia</a:t>
            </a:r>
            <a:r>
              <a:rPr lang="en-US" sz="4500" u="sng" dirty="0" smtClean="0"/>
              <a:t> </a:t>
            </a:r>
            <a:r>
              <a:rPr lang="en-US" sz="4500" dirty="0" smtClean="0"/>
              <a:t> (Latin: the telling of those things / the story of the </a:t>
            </a:r>
            <a:r>
              <a:rPr lang="en-US" sz="4500" u="sng" dirty="0" smtClean="0"/>
              <a:t>res </a:t>
            </a:r>
            <a:r>
              <a:rPr lang="en-US" sz="4500" u="sng" dirty="0" err="1" smtClean="0"/>
              <a:t>gestae</a:t>
            </a:r>
            <a:r>
              <a:rPr lang="en-US" sz="4500" dirty="0" smtClean="0"/>
              <a:t>) </a:t>
            </a:r>
            <a:endParaRPr lang="en-US" sz="4500" u="sng" dirty="0" smtClean="0"/>
          </a:p>
          <a:p>
            <a:pPr>
              <a:buNone/>
            </a:pPr>
            <a:endParaRPr lang="en-US" sz="4500" dirty="0" smtClean="0"/>
          </a:p>
          <a:p>
            <a:pPr>
              <a:buNone/>
            </a:pPr>
            <a:r>
              <a:rPr lang="en-US" sz="4500" dirty="0" smtClean="0"/>
              <a:t> As a story of individuals / Individual battles / Individual leaders?</a:t>
            </a:r>
          </a:p>
          <a:p>
            <a:pPr>
              <a:buNone/>
            </a:pPr>
            <a:r>
              <a:rPr lang="en-US" sz="4500" dirty="0" smtClean="0"/>
              <a:t> As spectacle /Spectacular battles / Spectacular innovations in military technology and strategy /  Spectacular slaughter of civilians who get caught up in the mess?</a:t>
            </a:r>
          </a:p>
          <a:p>
            <a:pPr lvl="1"/>
            <a:endParaRPr lang="en-US" sz="4500" dirty="0" smtClean="0"/>
          </a:p>
          <a:p>
            <a:pPr>
              <a:buNone/>
            </a:pPr>
            <a:r>
              <a:rPr lang="en-US" sz="4500" dirty="0" smtClean="0"/>
              <a:t> Who speaks and what do we see in any given re-presentation of the past?</a:t>
            </a:r>
          </a:p>
          <a:p>
            <a:pPr>
              <a:buNone/>
            </a:pPr>
            <a:r>
              <a:rPr lang="en-US" sz="4500" dirty="0" smtClean="0"/>
              <a:t>  What exactly is being “made present again”? / From whose point of view?</a:t>
            </a:r>
          </a:p>
          <a:p>
            <a:pPr>
              <a:buNone/>
            </a:pPr>
            <a:endParaRPr lang="en-US" sz="4500" dirty="0" smtClean="0"/>
          </a:p>
          <a:p>
            <a:pPr>
              <a:buNone/>
            </a:pPr>
            <a:r>
              <a:rPr lang="en-US" sz="4500" dirty="0" smtClean="0"/>
              <a:t> READ my “Representing History” in the HCC </a:t>
            </a:r>
            <a:r>
              <a:rPr lang="en-US" sz="4500" u="sng" dirty="0" smtClean="0"/>
              <a:t>Writer’s Handbook</a:t>
            </a:r>
            <a:endParaRPr lang="en-US" sz="4500" dirty="0" smtClean="0"/>
          </a:p>
          <a:p>
            <a:endParaRPr lang="en-US" sz="3400" dirty="0" smtClean="0"/>
          </a:p>
          <a:p>
            <a:endParaRPr lang="en-US" dirty="0" smtClean="0"/>
          </a:p>
          <a:p>
            <a:pPr marL="0" indent="0">
              <a:buNone/>
            </a:pPr>
            <a:endParaRPr lang="en-US" dirty="0"/>
          </a:p>
        </p:txBody>
      </p:sp>
      <p:pic>
        <p:nvPicPr>
          <p:cNvPr id="7" name="Content Placeholder 6" descr="J_G_Trautmann_Das_brennende_Troja.jpg"/>
          <p:cNvPicPr>
            <a:picLocks noGrp="1" noChangeAspect="1"/>
          </p:cNvPicPr>
          <p:nvPr>
            <p:ph sz="half" idx="2"/>
          </p:nvPr>
        </p:nvPicPr>
        <p:blipFill>
          <a:blip r:embed="rId2"/>
          <a:srcRect t="-21019" b="-21019"/>
          <a:stretch>
            <a:fillRect/>
          </a:stretch>
        </p:blipFill>
        <p:spPr>
          <a:xfrm>
            <a:off x="4306080" y="690681"/>
            <a:ext cx="4648073" cy="5208985"/>
          </a:xfrm>
        </p:spPr>
      </p:pic>
      <p:sp>
        <p:nvSpPr>
          <p:cNvPr id="5" name="TextBox 4"/>
          <p:cNvSpPr txBox="1"/>
          <p:nvPr/>
        </p:nvSpPr>
        <p:spPr>
          <a:xfrm>
            <a:off x="4279335" y="5715000"/>
            <a:ext cx="594146" cy="646331"/>
          </a:xfrm>
          <a:prstGeom prst="rect">
            <a:avLst/>
          </a:prstGeom>
          <a:noFill/>
        </p:spPr>
        <p:txBody>
          <a:bodyPr wrap="none" rtlCol="0">
            <a:spAutoFit/>
          </a:bodyPr>
          <a:lstStyle/>
          <a:p>
            <a:r>
              <a:rPr lang="en-US" dirty="0" smtClean="0"/>
              <a:t>	</a:t>
            </a:r>
          </a:p>
          <a:p>
            <a:endParaRPr lang="en-US" dirty="0"/>
          </a:p>
        </p:txBody>
      </p:sp>
      <p:sp>
        <p:nvSpPr>
          <p:cNvPr id="8" name="TextBox 7"/>
          <p:cNvSpPr txBox="1"/>
          <p:nvPr/>
        </p:nvSpPr>
        <p:spPr>
          <a:xfrm>
            <a:off x="4873481" y="5391834"/>
            <a:ext cx="3803934" cy="646331"/>
          </a:xfrm>
          <a:prstGeom prst="rect">
            <a:avLst/>
          </a:prstGeom>
          <a:noFill/>
        </p:spPr>
        <p:txBody>
          <a:bodyPr wrap="none" rtlCol="0">
            <a:spAutoFit/>
          </a:bodyPr>
          <a:lstStyle/>
          <a:p>
            <a:r>
              <a:rPr lang="en-US" dirty="0" smtClean="0"/>
              <a:t>Johann Georg </a:t>
            </a:r>
            <a:r>
              <a:rPr lang="en-US" dirty="0" err="1" smtClean="0"/>
              <a:t>Trautmann</a:t>
            </a:r>
            <a:r>
              <a:rPr lang="en-US" dirty="0" smtClean="0"/>
              <a:t> (1713-1765), </a:t>
            </a:r>
          </a:p>
          <a:p>
            <a:r>
              <a:rPr lang="en-US" dirty="0" smtClean="0"/>
              <a:t>“Troy Burns”</a:t>
            </a:r>
            <a:endParaRPr lang="en-US" dirty="0"/>
          </a:p>
        </p:txBody>
      </p:sp>
    </p:spTree>
    <p:extLst>
      <p:ext uri="{BB962C8B-B14F-4D97-AF65-F5344CB8AC3E}">
        <p14:creationId xmlns:p14="http://schemas.microsoft.com/office/powerpoint/2010/main" val="97928255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66549"/>
            <a:ext cx="8229600" cy="1143000"/>
          </a:xfrm>
        </p:spPr>
        <p:txBody>
          <a:bodyPr>
            <a:noAutofit/>
          </a:bodyPr>
          <a:lstStyle/>
          <a:p>
            <a:r>
              <a:rPr lang="en-US" sz="2000" dirty="0" smtClean="0"/>
              <a:t>Shaping the Story</a:t>
            </a:r>
            <a:br>
              <a:rPr lang="en-US" sz="2000" dirty="0" smtClean="0"/>
            </a:br>
            <a:r>
              <a:rPr lang="en-US" sz="2000" dirty="0" smtClean="0"/>
              <a:t>The Power of Genre: Epic (Homer’s </a:t>
            </a:r>
            <a:r>
              <a:rPr lang="en-US" sz="2000" u="sng" dirty="0" smtClean="0"/>
              <a:t>Iliad</a:t>
            </a:r>
            <a:r>
              <a:rPr lang="en-US" sz="2000" dirty="0" smtClean="0"/>
              <a:t>) vs. Picaresque (</a:t>
            </a:r>
            <a:r>
              <a:rPr lang="en-US" sz="2000" dirty="0" err="1" smtClean="0"/>
              <a:t>Grimmelshausen’s</a:t>
            </a:r>
            <a:r>
              <a:rPr lang="en-US" sz="2000" dirty="0" smtClean="0"/>
              <a:t> </a:t>
            </a:r>
            <a:r>
              <a:rPr lang="en-US" sz="2000" u="sng" dirty="0" err="1" smtClean="0"/>
              <a:t>Simplicissimus</a:t>
            </a:r>
            <a:r>
              <a:rPr lang="en-US" sz="2000" dirty="0" smtClean="0"/>
              <a:t>) and the Re-Presentation of War</a:t>
            </a:r>
            <a:endParaRPr lang="en-US" sz="2000" dirty="0"/>
          </a:p>
        </p:txBody>
      </p:sp>
      <p:sp>
        <p:nvSpPr>
          <p:cNvPr id="3" name="Content Placeholder 2"/>
          <p:cNvSpPr>
            <a:spLocks noGrp="1"/>
          </p:cNvSpPr>
          <p:nvPr>
            <p:ph sz="half" idx="1"/>
          </p:nvPr>
        </p:nvSpPr>
        <p:spPr/>
        <p:txBody>
          <a:bodyPr>
            <a:normAutofit fontScale="70000" lnSpcReduction="20000"/>
          </a:bodyPr>
          <a:lstStyle/>
          <a:p>
            <a:endParaRPr lang="en-US" smtClean="0"/>
          </a:p>
          <a:p>
            <a:endParaRPr lang="en-US" smtClean="0"/>
          </a:p>
          <a:p>
            <a:endParaRPr lang="en-US" dirty="0"/>
          </a:p>
        </p:txBody>
      </p:sp>
      <p:sp>
        <p:nvSpPr>
          <p:cNvPr id="7" name="Content Placeholder 6"/>
          <p:cNvSpPr>
            <a:spLocks noGrp="1"/>
          </p:cNvSpPr>
          <p:nvPr>
            <p:ph sz="half" idx="2"/>
          </p:nvPr>
        </p:nvSpPr>
        <p:spPr>
          <a:xfrm>
            <a:off x="457200" y="1600200"/>
            <a:ext cx="8077200" cy="4769327"/>
          </a:xfrm>
        </p:spPr>
        <p:txBody>
          <a:bodyPr>
            <a:normAutofit fontScale="70000" lnSpcReduction="20000"/>
          </a:bodyPr>
          <a:lstStyle/>
          <a:p>
            <a:r>
              <a:rPr lang="en-US" dirty="0" smtClean="0">
                <a:solidFill>
                  <a:srgbClr val="FF0000"/>
                </a:solidFill>
              </a:rPr>
              <a:t>Genre</a:t>
            </a:r>
            <a:r>
              <a:rPr lang="en-US" dirty="0" smtClean="0"/>
              <a:t>: The term for any category of literature or other forms of art (painting, music, film) based on some set of stylistic criteria or content-driven classificatory categories.</a:t>
            </a:r>
          </a:p>
          <a:p>
            <a:pPr>
              <a:buNone/>
            </a:pPr>
            <a:r>
              <a:rPr lang="en-US" dirty="0" smtClean="0"/>
              <a:t> </a:t>
            </a:r>
          </a:p>
          <a:p>
            <a:r>
              <a:rPr lang="en-US" dirty="0" smtClean="0"/>
              <a:t>“Science fiction” is a genre of fiction; the “action film” and the “romantic comedy” are genres of movies.</a:t>
            </a:r>
          </a:p>
          <a:p>
            <a:pPr>
              <a:buNone/>
            </a:pPr>
            <a:endParaRPr lang="en-US" dirty="0" smtClean="0"/>
          </a:p>
          <a:p>
            <a:r>
              <a:rPr lang="en-US" dirty="0" smtClean="0">
                <a:solidFill>
                  <a:srgbClr val="FF0000"/>
                </a:solidFill>
              </a:rPr>
              <a:t>EPIC</a:t>
            </a:r>
            <a:r>
              <a:rPr lang="en-US" dirty="0" smtClean="0"/>
              <a:t>: “An extended narrative </a:t>
            </a:r>
            <a:r>
              <a:rPr lang="en-US" u="sng" dirty="0" smtClean="0"/>
              <a:t>poem</a:t>
            </a:r>
            <a:r>
              <a:rPr lang="en-US" dirty="0" smtClean="0"/>
              <a:t> in elevated or dignified language,” celebrating the feats of a “legendary” and usually upper-class / ruling-class “hero.”</a:t>
            </a:r>
          </a:p>
          <a:p>
            <a:pPr>
              <a:buNone/>
            </a:pPr>
            <a:endParaRPr lang="en-US" dirty="0" smtClean="0"/>
          </a:p>
          <a:p>
            <a:r>
              <a:rPr lang="en-US" dirty="0" smtClean="0">
                <a:solidFill>
                  <a:srgbClr val="FF0000"/>
                </a:solidFill>
              </a:rPr>
              <a:t>PICARESQUE</a:t>
            </a:r>
            <a:r>
              <a:rPr lang="en-US" dirty="0" smtClean="0"/>
              <a:t>: A </a:t>
            </a:r>
            <a:r>
              <a:rPr lang="en-US" u="sng" dirty="0" smtClean="0"/>
              <a:t>prose</a:t>
            </a:r>
            <a:r>
              <a:rPr lang="en-US" dirty="0" smtClean="0"/>
              <a:t>-fiction narrative / usually satirical / usually humorous (often obscene) / follows a lower-class “hero” (</a:t>
            </a:r>
            <a:r>
              <a:rPr lang="en-US" u="sng" dirty="0" err="1" smtClean="0"/>
              <a:t>picaro</a:t>
            </a:r>
            <a:r>
              <a:rPr lang="en-US" dirty="0" smtClean="0"/>
              <a:t>) as he undergoes ‘adventures’ and tries to survive by his wits in a corrupt world…</a:t>
            </a:r>
          </a:p>
          <a:p>
            <a:pPr>
              <a:buNone/>
            </a:pPr>
            <a:endParaRPr lang="en-US" dirty="0" smtClean="0"/>
          </a:p>
          <a:p>
            <a:r>
              <a:rPr lang="en-US" dirty="0" smtClean="0"/>
              <a:t>The picaresque is the “underbelly” of epic  / It tells war “from below”…</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669103" y="457200"/>
            <a:ext cx="8229600" cy="1143000"/>
          </a:xfrm>
        </p:spPr>
        <p:txBody>
          <a:bodyPr/>
          <a:lstStyle/>
          <a:p>
            <a:endParaRPr lang="en-US" dirty="0"/>
          </a:p>
        </p:txBody>
      </p:sp>
      <p:sp>
        <p:nvSpPr>
          <p:cNvPr id="6" name="Content Placeholder 5"/>
          <p:cNvSpPr>
            <a:spLocks noGrp="1"/>
          </p:cNvSpPr>
          <p:nvPr>
            <p:ph idx="1"/>
          </p:nvPr>
        </p:nvSpPr>
        <p:spPr/>
        <p:txBody>
          <a:bodyPr/>
          <a:lstStyle/>
          <a:p>
            <a:endParaRPr lang="en-US" dirty="0"/>
          </a:p>
        </p:txBody>
      </p:sp>
      <p:pic>
        <p:nvPicPr>
          <p:cNvPr id="7" name="Picture 6"/>
          <p:cNvPicPr>
            <a:picLocks noChangeAspect="1"/>
          </p:cNvPicPr>
          <p:nvPr/>
        </p:nvPicPr>
        <p:blipFill>
          <a:blip r:embed="rId2"/>
          <a:srcRect r="9641"/>
          <a:stretch>
            <a:fillRect/>
          </a:stretch>
        </p:blipFill>
        <p:spPr>
          <a:xfrm>
            <a:off x="1217712" y="1600200"/>
            <a:ext cx="6433588" cy="4177086"/>
          </a:xfrm>
          <a:prstGeom prst="rect">
            <a:avLst/>
          </a:prstGeom>
        </p:spPr>
      </p:pic>
      <p:sp>
        <p:nvSpPr>
          <p:cNvPr id="8" name="TextBox 7"/>
          <p:cNvSpPr txBox="1"/>
          <p:nvPr/>
        </p:nvSpPr>
        <p:spPr>
          <a:xfrm>
            <a:off x="700570" y="5934162"/>
            <a:ext cx="8164502" cy="646331"/>
          </a:xfrm>
          <a:prstGeom prst="rect">
            <a:avLst/>
          </a:prstGeom>
          <a:noFill/>
        </p:spPr>
        <p:txBody>
          <a:bodyPr wrap="none" rtlCol="0">
            <a:spAutoFit/>
          </a:bodyPr>
          <a:lstStyle/>
          <a:p>
            <a:r>
              <a:rPr lang="en-US" dirty="0" err="1" smtClean="0"/>
              <a:t>Donato</a:t>
            </a:r>
            <a:r>
              <a:rPr lang="en-US" dirty="0" smtClean="0"/>
              <a:t> </a:t>
            </a:r>
            <a:r>
              <a:rPr lang="en-US" dirty="0" err="1" smtClean="0"/>
              <a:t>Creti</a:t>
            </a:r>
            <a:r>
              <a:rPr lang="en-US" dirty="0" smtClean="0"/>
              <a:t> (1671-1749), “Achilles Dragging </a:t>
            </a:r>
            <a:r>
              <a:rPr lang="en-US" dirty="0" err="1" smtClean="0"/>
              <a:t>Hektor’s</a:t>
            </a:r>
            <a:r>
              <a:rPr lang="en-US" dirty="0" smtClean="0"/>
              <a:t> Body around the Walls of Troy” </a:t>
            </a:r>
          </a:p>
          <a:p>
            <a:r>
              <a:rPr lang="en-US" dirty="0" smtClean="0"/>
              <a:t>(95 </a:t>
            </a:r>
            <a:r>
              <a:rPr lang="en-US" dirty="0" err="1" smtClean="0"/>
              <a:t>x</a:t>
            </a:r>
            <a:r>
              <a:rPr lang="en-US" dirty="0" smtClean="0"/>
              <a:t> 56 inches) = 8 feet </a:t>
            </a:r>
            <a:r>
              <a:rPr lang="en-US" dirty="0" err="1" smtClean="0"/>
              <a:t>x</a:t>
            </a:r>
            <a:r>
              <a:rPr lang="en-US" dirty="0" smtClean="0"/>
              <a:t> 4 and 1/2 feet</a:t>
            </a:r>
            <a:endParaRPr lang="en-US" dirty="0"/>
          </a:p>
        </p:txBody>
      </p:sp>
      <p:sp>
        <p:nvSpPr>
          <p:cNvPr id="9" name="TextBox 8"/>
          <p:cNvSpPr txBox="1"/>
          <p:nvPr/>
        </p:nvSpPr>
        <p:spPr>
          <a:xfrm>
            <a:off x="700570" y="457200"/>
            <a:ext cx="8813187" cy="1077218"/>
          </a:xfrm>
          <a:prstGeom prst="rect">
            <a:avLst/>
          </a:prstGeom>
          <a:noFill/>
        </p:spPr>
        <p:txBody>
          <a:bodyPr wrap="square" rtlCol="0">
            <a:spAutoFit/>
          </a:bodyPr>
          <a:lstStyle/>
          <a:p>
            <a:r>
              <a:rPr lang="en-US" sz="2400" dirty="0" smtClean="0"/>
              <a:t>			 </a:t>
            </a:r>
            <a:r>
              <a:rPr lang="en-US" sz="2000" dirty="0" smtClean="0"/>
              <a:t>Comparative genres (In another medium):</a:t>
            </a:r>
          </a:p>
          <a:p>
            <a:r>
              <a:rPr lang="en-US" sz="2000" dirty="0" smtClean="0"/>
              <a:t> 		“History from Above” / “Epic” or “Heroic” (“</a:t>
            </a:r>
            <a:r>
              <a:rPr lang="en-US" sz="2000" dirty="0" err="1" smtClean="0"/>
              <a:t>Iliadic</a:t>
            </a:r>
            <a:r>
              <a:rPr lang="en-US" sz="2000" dirty="0" smtClean="0"/>
              <a:t>”) </a:t>
            </a:r>
          </a:p>
          <a:p>
            <a:r>
              <a:rPr lang="en-US" sz="2000" dirty="0" smtClean="0"/>
              <a:t>      “History Painting” / usually LARGE paintings / usually oil paintings </a:t>
            </a:r>
            <a:endParaRPr lang="en-US" sz="20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r>
              <a:rPr lang="en-US" sz="2000" dirty="0" smtClean="0"/>
              <a:t>Versus “History from Below”? </a:t>
            </a:r>
            <a:br>
              <a:rPr lang="en-US" sz="2000" dirty="0" smtClean="0"/>
            </a:br>
            <a:r>
              <a:rPr lang="en-US" sz="2000" dirty="0" smtClean="0"/>
              <a:t>Similar scene,  but different genre (etching) / Look at both the content and the scale of the figures (and the image) / “un-</a:t>
            </a:r>
            <a:r>
              <a:rPr lang="en-US" sz="2000" dirty="0" err="1" smtClean="0"/>
              <a:t>Iliadic</a:t>
            </a:r>
            <a:r>
              <a:rPr lang="en-US" sz="2000" dirty="0" smtClean="0"/>
              <a:t>” war / </a:t>
            </a:r>
            <a:br>
              <a:rPr lang="en-US" sz="2000" dirty="0" smtClean="0"/>
            </a:br>
            <a:r>
              <a:rPr lang="en-US" sz="2000" dirty="0" smtClean="0"/>
              <a:t>“</a:t>
            </a:r>
            <a:r>
              <a:rPr lang="en-US" sz="2000" dirty="0" err="1" smtClean="0"/>
              <a:t>Grimmelshausen-ian</a:t>
            </a:r>
            <a:r>
              <a:rPr lang="en-US" sz="2000" dirty="0" smtClean="0"/>
              <a:t>” war? </a:t>
            </a:r>
            <a:endParaRPr lang="en-US" sz="2000" dirty="0"/>
          </a:p>
        </p:txBody>
      </p:sp>
      <p:pic>
        <p:nvPicPr>
          <p:cNvPr id="7" name="Content Placeholder 6" descr="deutschland_franck_l.jpg"/>
          <p:cNvPicPr>
            <a:picLocks noGrp="1" noChangeAspect="1"/>
          </p:cNvPicPr>
          <p:nvPr>
            <p:ph sz="half" idx="1"/>
          </p:nvPr>
        </p:nvPicPr>
        <p:blipFill>
          <a:blip r:embed="rId2"/>
          <a:srcRect t="2348" b="-518"/>
          <a:stretch>
            <a:fillRect/>
          </a:stretch>
        </p:blipFill>
        <p:spPr>
          <a:xfrm>
            <a:off x="1953846" y="1730594"/>
            <a:ext cx="4962770" cy="3897582"/>
          </a:xfrm>
        </p:spPr>
      </p:pic>
      <p:sp>
        <p:nvSpPr>
          <p:cNvPr id="6" name="Content Placeholder 5"/>
          <p:cNvSpPr>
            <a:spLocks noGrp="1"/>
          </p:cNvSpPr>
          <p:nvPr>
            <p:ph sz="half" idx="2"/>
          </p:nvPr>
        </p:nvSpPr>
        <p:spPr>
          <a:xfrm>
            <a:off x="1543538" y="5811770"/>
            <a:ext cx="5881076" cy="4273063"/>
          </a:xfrm>
        </p:spPr>
        <p:txBody>
          <a:bodyPr>
            <a:normAutofit/>
          </a:bodyPr>
          <a:lstStyle/>
          <a:p>
            <a:pPr>
              <a:buNone/>
            </a:pPr>
            <a:r>
              <a:rPr lang="en-US" sz="2000" b="1" dirty="0" smtClean="0"/>
              <a:t>Hans Ulrich Franck  (1603-75) “</a:t>
            </a:r>
            <a:r>
              <a:rPr lang="en-US" sz="2000" b="1" dirty="0" err="1" smtClean="0"/>
              <a:t>Der</a:t>
            </a:r>
            <a:r>
              <a:rPr lang="en-US" sz="2000" b="1" dirty="0" smtClean="0"/>
              <a:t> </a:t>
            </a:r>
            <a:r>
              <a:rPr lang="en-US" sz="2000" b="1" dirty="0" err="1" smtClean="0"/>
              <a:t>Geharnischte</a:t>
            </a:r>
            <a:r>
              <a:rPr lang="en-US" sz="2000" b="1" dirty="0" smtClean="0"/>
              <a:t> Reiter” (Knight in Armor) – etching, 11 </a:t>
            </a:r>
            <a:r>
              <a:rPr lang="en-US" sz="2000" b="1" dirty="0" err="1" smtClean="0"/>
              <a:t>x</a:t>
            </a:r>
            <a:r>
              <a:rPr lang="en-US" sz="2000" b="1" dirty="0" smtClean="0"/>
              <a:t> 13 cm.</a:t>
            </a:r>
          </a:p>
          <a:p>
            <a:endParaRPr lang="en-US" sz="1400" dirty="0" smtClean="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61940"/>
            <a:ext cx="8229600" cy="1143000"/>
          </a:xfrm>
        </p:spPr>
        <p:txBody>
          <a:bodyPr>
            <a:normAutofit/>
          </a:bodyPr>
          <a:lstStyle/>
          <a:p>
            <a:r>
              <a:rPr lang="en-US" sz="2400" dirty="0" smtClean="0"/>
              <a:t>Even further “below” (and from the other side of the power-authority divide…)</a:t>
            </a:r>
            <a:endParaRPr lang="en-US" sz="2400" dirty="0"/>
          </a:p>
        </p:txBody>
      </p:sp>
      <p:sp>
        <p:nvSpPr>
          <p:cNvPr id="4" name="Content Placeholder 3"/>
          <p:cNvSpPr>
            <a:spLocks noGrp="1"/>
          </p:cNvSpPr>
          <p:nvPr>
            <p:ph sz="half" idx="2"/>
          </p:nvPr>
        </p:nvSpPr>
        <p:spPr>
          <a:xfrm>
            <a:off x="871416" y="5725248"/>
            <a:ext cx="7815384" cy="723880"/>
          </a:xfrm>
        </p:spPr>
        <p:txBody>
          <a:bodyPr>
            <a:normAutofit/>
          </a:bodyPr>
          <a:lstStyle/>
          <a:p>
            <a:pPr>
              <a:buNone/>
            </a:pPr>
            <a:r>
              <a:rPr lang="en-US" sz="1600" dirty="0" smtClean="0"/>
              <a:t>Hans Ulrich Franck (1603-1675) -“Die </a:t>
            </a:r>
            <a:r>
              <a:rPr lang="en-US" sz="1600" dirty="0" err="1" smtClean="0"/>
              <a:t>Rache</a:t>
            </a:r>
            <a:r>
              <a:rPr lang="en-US" sz="1600" dirty="0" smtClean="0"/>
              <a:t> </a:t>
            </a:r>
            <a:r>
              <a:rPr lang="en-US" sz="1600" dirty="0" err="1" smtClean="0"/>
              <a:t>der</a:t>
            </a:r>
            <a:r>
              <a:rPr lang="en-US" sz="1600" dirty="0" smtClean="0"/>
              <a:t> </a:t>
            </a:r>
            <a:r>
              <a:rPr lang="en-US" sz="1600" dirty="0" err="1" smtClean="0"/>
              <a:t>Bauern</a:t>
            </a:r>
            <a:r>
              <a:rPr lang="en-US" sz="1600" dirty="0" smtClean="0"/>
              <a:t>” (The Revenge of the Peasants) – Even more “un-</a:t>
            </a:r>
            <a:r>
              <a:rPr lang="en-US" sz="1600" dirty="0" err="1" smtClean="0"/>
              <a:t>Iladic</a:t>
            </a:r>
            <a:r>
              <a:rPr lang="en-US" sz="1600" dirty="0" smtClean="0"/>
              <a:t>” and “</a:t>
            </a:r>
            <a:r>
              <a:rPr lang="en-US" sz="1600" dirty="0" err="1" smtClean="0"/>
              <a:t>Grimmelshausen-ian</a:t>
            </a:r>
            <a:r>
              <a:rPr lang="en-US" sz="1600" dirty="0" smtClean="0"/>
              <a:t>” (</a:t>
            </a:r>
            <a:r>
              <a:rPr lang="en-US" sz="1600" u="sng" dirty="0" err="1" smtClean="0"/>
              <a:t>Simplicissimus</a:t>
            </a:r>
            <a:r>
              <a:rPr lang="en-US" sz="1600" dirty="0" smtClean="0"/>
              <a:t>, Book One, </a:t>
            </a:r>
            <a:r>
              <a:rPr lang="en-US" sz="1600" dirty="0" err="1" smtClean="0"/>
              <a:t>p</a:t>
            </a:r>
            <a:r>
              <a:rPr lang="en-US" sz="1600" dirty="0" smtClean="0"/>
              <a:t>. 23)</a:t>
            </a:r>
            <a:endParaRPr lang="en-US" sz="1600" dirty="0"/>
          </a:p>
        </p:txBody>
      </p:sp>
      <p:pic>
        <p:nvPicPr>
          <p:cNvPr id="7" name="Content Placeholder 6" descr="Krieg006.jpg"/>
          <p:cNvPicPr>
            <a:picLocks noGrp="1" noChangeAspect="1"/>
          </p:cNvPicPr>
          <p:nvPr>
            <p:ph sz="half" idx="1"/>
          </p:nvPr>
        </p:nvPicPr>
        <p:blipFill>
          <a:blip r:embed="rId2"/>
          <a:srcRect t="77" b="-4161"/>
          <a:stretch>
            <a:fillRect/>
          </a:stretch>
        </p:blipFill>
        <p:spPr>
          <a:xfrm>
            <a:off x="1121508" y="1504940"/>
            <a:ext cx="6943725" cy="4220308"/>
          </a:xfrm>
        </p:spPr>
      </p:pic>
      <p:sp>
        <p:nvSpPr>
          <p:cNvPr id="10" name="TextBox 9"/>
          <p:cNvSpPr txBox="1"/>
          <p:nvPr/>
        </p:nvSpPr>
        <p:spPr>
          <a:xfrm>
            <a:off x="11391549" y="3948621"/>
            <a:ext cx="184666" cy="369332"/>
          </a:xfrm>
          <a:prstGeom prst="rect">
            <a:avLst/>
          </a:prstGeom>
          <a:noFill/>
        </p:spPr>
        <p:txBody>
          <a:bodyPr wrap="none" rtlCol="0">
            <a:spAutoFit/>
          </a:bodyPr>
          <a:lstStyle/>
          <a:p>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So…</a:t>
            </a:r>
            <a:br>
              <a:rPr lang="en-US" dirty="0" smtClean="0"/>
            </a:br>
            <a:r>
              <a:rPr lang="en-US" dirty="0" smtClean="0"/>
              <a:t>HCC (Fall, 2013): Weeks 1-3 </a:t>
            </a:r>
            <a:r>
              <a:rPr lang="en-US" dirty="0" err="1" smtClean="0">
                <a:sym typeface="Wingdings"/>
              </a:rPr>
              <a:t></a:t>
            </a:r>
            <a:r>
              <a:rPr lang="en-US" dirty="0" smtClean="0">
                <a:sym typeface="Wingdings"/>
              </a:rPr>
              <a:t> Week 4</a:t>
            </a:r>
            <a:endParaRPr lang="en-US" dirty="0"/>
          </a:p>
        </p:txBody>
      </p:sp>
      <p:pic>
        <p:nvPicPr>
          <p:cNvPr id="5" name="Content Placeholder 4"/>
          <p:cNvPicPr>
            <a:picLocks noGrp="1" noChangeAspect="1"/>
          </p:cNvPicPr>
          <p:nvPr>
            <p:ph sz="half" idx="1"/>
          </p:nvPr>
        </p:nvPicPr>
        <p:blipFill>
          <a:blip r:embed="rId2"/>
          <a:srcRect t="-45512" b="-45512"/>
          <a:stretch>
            <a:fillRect/>
          </a:stretch>
        </p:blipFill>
        <p:spPr>
          <a:xfrm>
            <a:off x="229508" y="1417638"/>
            <a:ext cx="4038600" cy="4525963"/>
          </a:xfrm>
          <a:prstGeom prst="rect">
            <a:avLst/>
          </a:prstGeom>
        </p:spPr>
      </p:pic>
      <p:pic>
        <p:nvPicPr>
          <p:cNvPr id="6" name="Content Placeholder 6" descr="deutschland_franck_l.jpg"/>
          <p:cNvPicPr>
            <a:picLocks noGrp="1" noChangeAspect="1"/>
          </p:cNvPicPr>
          <p:nvPr>
            <p:ph sz="half" idx="2"/>
          </p:nvPr>
        </p:nvPicPr>
        <p:blipFill>
          <a:blip r:embed="rId3"/>
          <a:srcRect t="-20042" b="-20042"/>
          <a:stretch>
            <a:fillRect/>
          </a:stretch>
        </p:blipFill>
        <p:spPr>
          <a:xfrm>
            <a:off x="5105400" y="1417638"/>
            <a:ext cx="4038600" cy="4525963"/>
          </a:xfrm>
        </p:spPr>
      </p:pic>
      <p:sp>
        <p:nvSpPr>
          <p:cNvPr id="7" name="TextBox 6"/>
          <p:cNvSpPr txBox="1"/>
          <p:nvPr/>
        </p:nvSpPr>
        <p:spPr>
          <a:xfrm>
            <a:off x="4473490" y="3703551"/>
            <a:ext cx="410764" cy="369332"/>
          </a:xfrm>
          <a:prstGeom prst="rect">
            <a:avLst/>
          </a:prstGeom>
          <a:noFill/>
        </p:spPr>
        <p:txBody>
          <a:bodyPr wrap="square" rtlCol="0">
            <a:spAutoFit/>
          </a:bodyPr>
          <a:lstStyle/>
          <a:p>
            <a:r>
              <a:rPr lang="en-US" dirty="0" err="1" smtClean="0">
                <a:sym typeface="Wingdings"/>
              </a:rPr>
              <a:t></a:t>
            </a:r>
            <a:r>
              <a:rPr lang="en-US" dirty="0" smtClean="0">
                <a:sym typeface="Wingdings"/>
              </a:rPr>
              <a:t> </a:t>
            </a:r>
            <a:endParaRPr lang="en-US" dirty="0"/>
          </a:p>
        </p:txBody>
      </p:sp>
      <p:sp>
        <p:nvSpPr>
          <p:cNvPr id="8" name="TextBox 7"/>
          <p:cNvSpPr txBox="1"/>
          <p:nvPr/>
        </p:nvSpPr>
        <p:spPr>
          <a:xfrm>
            <a:off x="457200" y="5466547"/>
            <a:ext cx="8338841" cy="954107"/>
          </a:xfrm>
          <a:prstGeom prst="rect">
            <a:avLst/>
          </a:prstGeom>
          <a:noFill/>
        </p:spPr>
        <p:txBody>
          <a:bodyPr wrap="none" rtlCol="0">
            <a:spAutoFit/>
          </a:bodyPr>
          <a:lstStyle/>
          <a:p>
            <a:r>
              <a:rPr lang="en-US" sz="2800" dirty="0" smtClean="0"/>
              <a:t>Shift in genre / shift in point-of-view / shift in the “world </a:t>
            </a:r>
          </a:p>
          <a:p>
            <a:r>
              <a:rPr lang="en-US" sz="2800" dirty="0" smtClean="0"/>
              <a:t>of war” that we – and the texts – are “judging”…</a:t>
            </a:r>
            <a:endParaRPr lang="en-US" sz="28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8246" y="560851"/>
            <a:ext cx="8229600" cy="1143000"/>
          </a:xfrm>
        </p:spPr>
        <p:txBody>
          <a:bodyPr>
            <a:noAutofit/>
          </a:bodyPr>
          <a:lstStyle/>
          <a:p>
            <a:r>
              <a:rPr lang="en-US" sz="2000" dirty="0" smtClean="0"/>
              <a:t>Another genre and way of re-presenting war: </a:t>
            </a:r>
            <a:br>
              <a:rPr lang="en-US" sz="2000" dirty="0" smtClean="0"/>
            </a:br>
            <a:r>
              <a:rPr lang="en-US" sz="2000" dirty="0" smtClean="0"/>
              <a:t>‘Real-time’  war poetry in the sonnet / Andreas </a:t>
            </a:r>
            <a:r>
              <a:rPr lang="en-US" sz="2000" dirty="0" err="1" smtClean="0"/>
              <a:t>Gryphius</a:t>
            </a:r>
            <a:r>
              <a:rPr lang="en-US" sz="2000" dirty="0" smtClean="0"/>
              <a:t>, </a:t>
            </a:r>
            <a:br>
              <a:rPr lang="en-US" sz="2000" dirty="0" smtClean="0"/>
            </a:br>
            <a:r>
              <a:rPr lang="en-US" sz="2000" dirty="0" smtClean="0"/>
              <a:t>“Tears </a:t>
            </a:r>
            <a:r>
              <a:rPr lang="en-US" sz="2000" dirty="0"/>
              <a:t>Of the Fatherland” </a:t>
            </a:r>
            <a:r>
              <a:rPr lang="en-US" sz="2000" dirty="0" smtClean="0"/>
              <a:t>(1636)</a:t>
            </a:r>
            <a:br>
              <a:rPr lang="en-US" sz="2000" dirty="0" smtClean="0"/>
            </a:br>
            <a:r>
              <a:rPr lang="en-US" sz="2000" dirty="0" smtClean="0"/>
              <a:t>(Thirty Years’ War: 1618-1648)</a:t>
            </a:r>
            <a:endParaRPr lang="en-US" sz="2000" dirty="0"/>
          </a:p>
        </p:txBody>
      </p:sp>
      <p:sp>
        <p:nvSpPr>
          <p:cNvPr id="3" name="Content Placeholder 2"/>
          <p:cNvSpPr>
            <a:spLocks noGrp="1"/>
          </p:cNvSpPr>
          <p:nvPr>
            <p:ph idx="1"/>
          </p:nvPr>
        </p:nvSpPr>
        <p:spPr>
          <a:xfrm>
            <a:off x="1171190" y="2083040"/>
            <a:ext cx="7972810" cy="4525963"/>
          </a:xfrm>
        </p:spPr>
        <p:txBody>
          <a:bodyPr>
            <a:normAutofit fontScale="62500" lnSpcReduction="20000"/>
          </a:bodyPr>
          <a:lstStyle/>
          <a:p>
            <a:pPr marL="0" indent="0">
              <a:buNone/>
            </a:pPr>
            <a:r>
              <a:rPr lang="en-US" sz="3273" dirty="0" smtClean="0"/>
              <a:t>“So</a:t>
            </a:r>
            <a:r>
              <a:rPr lang="en-US" sz="3273" dirty="0"/>
              <a:t>, now we are destroyed; utterly; more than utterly!</a:t>
            </a:r>
          </a:p>
          <a:p>
            <a:pPr marL="0" indent="0">
              <a:buNone/>
            </a:pPr>
            <a:r>
              <a:rPr lang="en-US" sz="3273" dirty="0"/>
              <a:t>The gang of shameless peoples, the maddening music of war,</a:t>
            </a:r>
          </a:p>
          <a:p>
            <a:pPr marL="0" indent="0">
              <a:buNone/>
            </a:pPr>
            <a:r>
              <a:rPr lang="en-US" sz="3273" dirty="0"/>
              <a:t>The sword fat with blood, the thundering of the guns</a:t>
            </a:r>
          </a:p>
          <a:p>
            <a:pPr marL="0" indent="0">
              <a:buNone/>
            </a:pPr>
            <a:r>
              <a:rPr lang="en-US" sz="3273" dirty="0"/>
              <a:t>Have consumed our sweat and toil, exhausted our reserves.</a:t>
            </a:r>
          </a:p>
          <a:p>
            <a:pPr marL="0" indent="0">
              <a:buNone/>
            </a:pPr>
            <a:r>
              <a:rPr lang="en-US" sz="3273" dirty="0"/>
              <a:t>Towers are on fire, churches turned upside down;</a:t>
            </a:r>
          </a:p>
          <a:p>
            <a:pPr marL="0" indent="0">
              <a:buNone/>
            </a:pPr>
            <a:r>
              <a:rPr lang="en-US" sz="3273" dirty="0"/>
              <a:t>The town hall is in ruins, the strong cut down, destroyed.</a:t>
            </a:r>
          </a:p>
          <a:p>
            <a:pPr marL="0" indent="0">
              <a:buNone/>
            </a:pPr>
            <a:r>
              <a:rPr lang="en-US" sz="3273" dirty="0"/>
              <a:t>Young girls are raped; wherever we turn our gaze,</a:t>
            </a:r>
          </a:p>
          <a:p>
            <a:pPr marL="0" indent="0">
              <a:buNone/>
            </a:pPr>
            <a:r>
              <a:rPr lang="en-US" sz="3273" dirty="0"/>
              <a:t>Fire, plague, and death pierce heart and spirit through.</a:t>
            </a:r>
          </a:p>
          <a:p>
            <a:pPr marL="0" indent="0">
              <a:buNone/>
            </a:pPr>
            <a:r>
              <a:rPr lang="en-US" sz="3273" dirty="0"/>
              <a:t>Here, town and ramparts run with ever-fresh streams of blood.</a:t>
            </a:r>
          </a:p>
          <a:p>
            <a:pPr marL="0" indent="0">
              <a:buNone/>
            </a:pPr>
            <a:r>
              <a:rPr lang="en-US" sz="3273" dirty="0"/>
              <a:t>It's three times six years now, since our mighty river's flow</a:t>
            </a:r>
          </a:p>
          <a:p>
            <a:pPr marL="0" indent="0">
              <a:buNone/>
            </a:pPr>
            <a:r>
              <a:rPr lang="en-US" sz="3273" dirty="0"/>
              <a:t>Was blocked almost by corpses, just barely trickling through.</a:t>
            </a:r>
          </a:p>
          <a:p>
            <a:pPr marL="0" indent="0">
              <a:buNone/>
            </a:pPr>
            <a:r>
              <a:rPr lang="en-US" sz="3273" dirty="0"/>
              <a:t>Yet, I pass over in silence something more terrible than death,</a:t>
            </a:r>
          </a:p>
          <a:p>
            <a:pPr marL="0" indent="0">
              <a:buNone/>
            </a:pPr>
            <a:r>
              <a:rPr lang="en-US" sz="3273" dirty="0"/>
              <a:t>More desperate even than plague, fire and famine;</a:t>
            </a:r>
          </a:p>
          <a:p>
            <a:pPr marL="0" indent="0">
              <a:buNone/>
            </a:pPr>
            <a:r>
              <a:rPr lang="en-US" sz="3273" dirty="0"/>
              <a:t>That so many were bereaved of their soul's treasure too</a:t>
            </a:r>
            <a:r>
              <a:rPr lang="en-US" sz="3273" dirty="0" smtClean="0"/>
              <a:t>.”</a:t>
            </a:r>
            <a:endParaRPr lang="en-US" sz="3273" dirty="0"/>
          </a:p>
          <a:p>
            <a:pPr marL="0" indent="0">
              <a:buNone/>
            </a:pPr>
            <a:endParaRPr lang="en-US" dirty="0" smtClean="0"/>
          </a:p>
        </p:txBody>
      </p:sp>
    </p:spTree>
    <p:extLst>
      <p:ext uri="{BB962C8B-B14F-4D97-AF65-F5344CB8AC3E}">
        <p14:creationId xmlns:p14="http://schemas.microsoft.com/office/powerpoint/2010/main" val="266692177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94046"/>
            <a:ext cx="8229600" cy="1143000"/>
          </a:xfrm>
        </p:spPr>
        <p:txBody>
          <a:bodyPr>
            <a:noAutofit/>
          </a:bodyPr>
          <a:lstStyle/>
          <a:p>
            <a:r>
              <a:rPr lang="en-US" sz="1800" dirty="0" smtClean="0"/>
              <a:t>The </a:t>
            </a:r>
            <a:r>
              <a:rPr lang="en-US" sz="1800" dirty="0" smtClean="0">
                <a:solidFill>
                  <a:srgbClr val="FF0000"/>
                </a:solidFill>
              </a:rPr>
              <a:t>strict form </a:t>
            </a:r>
            <a:r>
              <a:rPr lang="en-US" sz="1800" dirty="0" smtClean="0"/>
              <a:t>of the sonnet </a:t>
            </a:r>
            <a:r>
              <a:rPr lang="en-US" sz="1800" dirty="0" smtClean="0">
                <a:solidFill>
                  <a:srgbClr val="FF0000"/>
                </a:solidFill>
              </a:rPr>
              <a:t>as poetry </a:t>
            </a:r>
            <a:r>
              <a:rPr lang="en-US" sz="1800" dirty="0" smtClean="0"/>
              <a:t>“re-presents”– and </a:t>
            </a:r>
            <a:r>
              <a:rPr lang="en-US" sz="1800" u="sng" dirty="0" smtClean="0"/>
              <a:t>intensifies</a:t>
            </a:r>
            <a:r>
              <a:rPr lang="en-US" sz="1800" dirty="0" smtClean="0"/>
              <a:t>, even as it tries to </a:t>
            </a:r>
            <a:r>
              <a:rPr lang="en-US" sz="1800" u="sng" dirty="0" smtClean="0"/>
              <a:t>control</a:t>
            </a:r>
            <a:r>
              <a:rPr lang="en-US" sz="1800" dirty="0" smtClean="0"/>
              <a:t>  – the brutality of the Thirty Years’ War  (think Achilles’ shield…) as the war invaded </a:t>
            </a:r>
            <a:r>
              <a:rPr lang="en-US" sz="1800" dirty="0" err="1" smtClean="0"/>
              <a:t>Gryphius</a:t>
            </a:r>
            <a:r>
              <a:rPr lang="en-US" sz="1800" dirty="0" smtClean="0"/>
              <a:t>’ hometown of </a:t>
            </a:r>
            <a:r>
              <a:rPr lang="en-US" sz="1800" dirty="0" err="1" smtClean="0"/>
              <a:t>Glogau</a:t>
            </a:r>
            <a:r>
              <a:rPr lang="en-US" sz="1800" dirty="0" smtClean="0"/>
              <a:t>…</a:t>
            </a:r>
            <a:br>
              <a:rPr lang="en-US" sz="1800" dirty="0" smtClean="0"/>
            </a:br>
            <a:r>
              <a:rPr lang="en-US" sz="1800" dirty="0" smtClean="0"/>
              <a:t>14 lines / rhyme scheme / From “We” to “I” in the lyric voice / Material vs. spiritual consequences of war in ‘real time’ / in NON-EKPHRASTIC POETRY</a:t>
            </a:r>
            <a:endParaRPr lang="en-US" sz="1800" dirty="0"/>
          </a:p>
        </p:txBody>
      </p:sp>
      <p:sp>
        <p:nvSpPr>
          <p:cNvPr id="4" name="Content Placeholder 3"/>
          <p:cNvSpPr>
            <a:spLocks noGrp="1"/>
          </p:cNvSpPr>
          <p:nvPr>
            <p:ph sz="half" idx="1"/>
          </p:nvPr>
        </p:nvSpPr>
        <p:spPr>
          <a:xfrm>
            <a:off x="4648200" y="2305927"/>
            <a:ext cx="4038600" cy="4525963"/>
          </a:xfrm>
        </p:spPr>
        <p:txBody>
          <a:bodyPr>
            <a:normAutofit/>
          </a:bodyPr>
          <a:lstStyle/>
          <a:p>
            <a:pPr marL="0" indent="0">
              <a:buNone/>
            </a:pPr>
            <a:r>
              <a:rPr lang="en-US" sz="1200" dirty="0" smtClean="0"/>
              <a:t>“So, now</a:t>
            </a:r>
            <a:r>
              <a:rPr lang="en-US" sz="1200" dirty="0" smtClean="0">
                <a:solidFill>
                  <a:srgbClr val="FFFFFF"/>
                </a:solidFill>
              </a:rPr>
              <a:t> we </a:t>
            </a:r>
            <a:r>
              <a:rPr lang="en-US" sz="1200" dirty="0" smtClean="0"/>
              <a:t>are destroyed; utterly; more than utterly!</a:t>
            </a:r>
          </a:p>
          <a:p>
            <a:pPr marL="0" indent="0">
              <a:buNone/>
            </a:pPr>
            <a:r>
              <a:rPr lang="en-US" sz="1200" dirty="0" smtClean="0"/>
              <a:t>The gang of shameless peoples, the maddening music of war,</a:t>
            </a:r>
          </a:p>
          <a:p>
            <a:pPr marL="0" indent="0">
              <a:buNone/>
            </a:pPr>
            <a:r>
              <a:rPr lang="en-US" sz="1200" dirty="0" smtClean="0"/>
              <a:t>The sword fat with blood, the thundering of the guns</a:t>
            </a:r>
          </a:p>
          <a:p>
            <a:pPr marL="0" indent="0">
              <a:buNone/>
            </a:pPr>
            <a:r>
              <a:rPr lang="en-US" sz="1200" dirty="0" smtClean="0"/>
              <a:t>Have consumed our sweat and toil, exhausted our reserves.</a:t>
            </a:r>
          </a:p>
          <a:p>
            <a:pPr marL="0" indent="0">
              <a:buNone/>
            </a:pPr>
            <a:endParaRPr lang="en-US" sz="1200" dirty="0" smtClean="0"/>
          </a:p>
          <a:p>
            <a:pPr marL="0" indent="0">
              <a:buNone/>
            </a:pPr>
            <a:r>
              <a:rPr lang="en-US" sz="1200" dirty="0" smtClean="0">
                <a:solidFill>
                  <a:srgbClr val="FF0000"/>
                </a:solidFill>
              </a:rPr>
              <a:t>Towers are on fire, churches turned upside down;</a:t>
            </a:r>
          </a:p>
          <a:p>
            <a:pPr marL="0" indent="0">
              <a:buNone/>
            </a:pPr>
            <a:r>
              <a:rPr lang="en-US" sz="1200" dirty="0" smtClean="0">
                <a:solidFill>
                  <a:srgbClr val="FF0000"/>
                </a:solidFill>
              </a:rPr>
              <a:t>The town hall is in ruins, the strong cut down, destroyed.</a:t>
            </a:r>
          </a:p>
          <a:p>
            <a:pPr marL="0" indent="0">
              <a:buNone/>
            </a:pPr>
            <a:r>
              <a:rPr lang="en-US" sz="1200" dirty="0" smtClean="0">
                <a:solidFill>
                  <a:srgbClr val="FF0000"/>
                </a:solidFill>
              </a:rPr>
              <a:t>Young girls are raped</a:t>
            </a:r>
            <a:r>
              <a:rPr lang="en-US" sz="1200" dirty="0" smtClean="0"/>
              <a:t>; wherever we turn our gaze,</a:t>
            </a:r>
          </a:p>
          <a:p>
            <a:pPr marL="0" indent="0">
              <a:buNone/>
            </a:pPr>
            <a:r>
              <a:rPr lang="en-US" sz="1200" dirty="0" smtClean="0"/>
              <a:t>Fire, plague, and death pierce heart and spirit through.</a:t>
            </a:r>
          </a:p>
          <a:p>
            <a:pPr marL="0" indent="0">
              <a:buNone/>
            </a:pPr>
            <a:endParaRPr lang="en-US" sz="1200" dirty="0" smtClean="0"/>
          </a:p>
          <a:p>
            <a:pPr marL="0" indent="0">
              <a:buNone/>
            </a:pPr>
            <a:r>
              <a:rPr lang="en-US" sz="1200" dirty="0" smtClean="0"/>
              <a:t>Here, </a:t>
            </a:r>
            <a:r>
              <a:rPr lang="en-US" sz="1200" dirty="0" smtClean="0">
                <a:solidFill>
                  <a:srgbClr val="FF0000"/>
                </a:solidFill>
              </a:rPr>
              <a:t>town and ramparts run with ever-fresh streams of blood</a:t>
            </a:r>
            <a:r>
              <a:rPr lang="en-US" sz="1200" dirty="0" smtClean="0"/>
              <a:t>.</a:t>
            </a:r>
          </a:p>
          <a:p>
            <a:pPr marL="0" indent="0">
              <a:buNone/>
            </a:pPr>
            <a:r>
              <a:rPr lang="en-US" sz="1200" dirty="0" smtClean="0"/>
              <a:t>It's three times six years now, since </a:t>
            </a:r>
            <a:r>
              <a:rPr lang="en-US" sz="1200" dirty="0" smtClean="0">
                <a:solidFill>
                  <a:srgbClr val="FF0000"/>
                </a:solidFill>
              </a:rPr>
              <a:t>our mighty river's flow</a:t>
            </a:r>
          </a:p>
          <a:p>
            <a:pPr marL="0" indent="0">
              <a:buNone/>
            </a:pPr>
            <a:r>
              <a:rPr lang="en-US" sz="1200" dirty="0" smtClean="0">
                <a:solidFill>
                  <a:srgbClr val="FF0000"/>
                </a:solidFill>
              </a:rPr>
              <a:t>Was blocked almost by corpses</a:t>
            </a:r>
            <a:r>
              <a:rPr lang="en-US" sz="1200" dirty="0" smtClean="0"/>
              <a:t>, just barely trickling through.</a:t>
            </a:r>
          </a:p>
          <a:p>
            <a:pPr marL="0" indent="0">
              <a:buNone/>
            </a:pPr>
            <a:endParaRPr lang="en-US" sz="1200" dirty="0" smtClean="0"/>
          </a:p>
          <a:p>
            <a:pPr marL="0" indent="0">
              <a:buNone/>
            </a:pPr>
            <a:r>
              <a:rPr lang="en-US" sz="1200" dirty="0" smtClean="0"/>
              <a:t>Yet, </a:t>
            </a:r>
            <a:r>
              <a:rPr lang="en-US" sz="1200" dirty="0" smtClean="0">
                <a:solidFill>
                  <a:srgbClr val="FFFFFF"/>
                </a:solidFill>
              </a:rPr>
              <a:t>I </a:t>
            </a:r>
            <a:r>
              <a:rPr lang="en-US" sz="1200" dirty="0" smtClean="0"/>
              <a:t>pass over in silence something more terrible than death,</a:t>
            </a:r>
          </a:p>
          <a:p>
            <a:pPr marL="0" indent="0">
              <a:buNone/>
            </a:pPr>
            <a:r>
              <a:rPr lang="en-US" sz="1200" dirty="0" smtClean="0"/>
              <a:t>More desperate even than plague, fire and famine;</a:t>
            </a:r>
          </a:p>
          <a:p>
            <a:pPr marL="0" indent="0">
              <a:buNone/>
            </a:pPr>
            <a:r>
              <a:rPr lang="en-US" sz="1200" dirty="0" smtClean="0"/>
              <a:t>That so many were bereaved of </a:t>
            </a:r>
            <a:r>
              <a:rPr lang="en-US" sz="1200" dirty="0" smtClean="0">
                <a:solidFill>
                  <a:srgbClr val="FF0000"/>
                </a:solidFill>
              </a:rPr>
              <a:t>their soul's treasure too</a:t>
            </a:r>
            <a:r>
              <a:rPr lang="en-US" sz="1200" dirty="0" smtClean="0"/>
              <a:t>.”</a:t>
            </a:r>
          </a:p>
          <a:p>
            <a:endParaRPr lang="en-US" sz="1200" dirty="0"/>
          </a:p>
        </p:txBody>
      </p:sp>
      <p:sp>
        <p:nvSpPr>
          <p:cNvPr id="3" name="Content Placeholder 2"/>
          <p:cNvSpPr>
            <a:spLocks noGrp="1"/>
          </p:cNvSpPr>
          <p:nvPr>
            <p:ph sz="half" idx="2"/>
          </p:nvPr>
        </p:nvSpPr>
        <p:spPr>
          <a:xfrm>
            <a:off x="457200" y="2305927"/>
            <a:ext cx="4038600" cy="5755175"/>
          </a:xfrm>
        </p:spPr>
        <p:txBody>
          <a:bodyPr>
            <a:noAutofit/>
          </a:bodyPr>
          <a:lstStyle/>
          <a:p>
            <a:pPr marL="0" indent="0">
              <a:buNone/>
            </a:pPr>
            <a:r>
              <a:rPr lang="en-US" sz="1400" dirty="0" smtClean="0"/>
              <a:t>“</a:t>
            </a:r>
            <a:r>
              <a:rPr lang="en-US" sz="1200" dirty="0" smtClean="0"/>
              <a:t>So</a:t>
            </a:r>
            <a:r>
              <a:rPr lang="en-US" sz="1200" dirty="0"/>
              <a:t>, now </a:t>
            </a:r>
            <a:r>
              <a:rPr lang="en-US" sz="1200" dirty="0">
                <a:solidFill>
                  <a:srgbClr val="FF0000"/>
                </a:solidFill>
              </a:rPr>
              <a:t>we</a:t>
            </a:r>
            <a:r>
              <a:rPr lang="en-US" sz="1200" dirty="0"/>
              <a:t> are destroyed; utterly; more than utterly!</a:t>
            </a:r>
          </a:p>
          <a:p>
            <a:pPr marL="0" indent="0">
              <a:buNone/>
            </a:pPr>
            <a:r>
              <a:rPr lang="en-US" sz="1200" dirty="0"/>
              <a:t>The gang of shameless peoples, the maddening music of war,</a:t>
            </a:r>
          </a:p>
          <a:p>
            <a:pPr marL="0" indent="0">
              <a:buNone/>
            </a:pPr>
            <a:r>
              <a:rPr lang="en-US" sz="1200" dirty="0"/>
              <a:t>The sword fat with blood, the thundering of the guns</a:t>
            </a:r>
          </a:p>
          <a:p>
            <a:pPr marL="0" indent="0">
              <a:buNone/>
            </a:pPr>
            <a:r>
              <a:rPr lang="en-US" sz="1200" dirty="0"/>
              <a:t>Have consumed our sweat and toil, exhausted our reserves</a:t>
            </a:r>
            <a:r>
              <a:rPr lang="en-US" sz="1200" dirty="0" smtClean="0"/>
              <a:t>.</a:t>
            </a:r>
          </a:p>
          <a:p>
            <a:pPr marL="0" indent="0">
              <a:buNone/>
            </a:pPr>
            <a:r>
              <a:rPr lang="en-US" sz="1200" dirty="0"/>
              <a:t>Towers are on fire, churches turned upside down;</a:t>
            </a:r>
          </a:p>
          <a:p>
            <a:pPr marL="0" indent="0">
              <a:buNone/>
            </a:pPr>
            <a:r>
              <a:rPr lang="en-US" sz="1200" dirty="0"/>
              <a:t>The town hall is in ruins, the strong cut down, destroyed.</a:t>
            </a:r>
          </a:p>
          <a:p>
            <a:pPr marL="0" indent="0">
              <a:buNone/>
            </a:pPr>
            <a:r>
              <a:rPr lang="en-US" sz="1200" dirty="0"/>
              <a:t>Young girls are raped; wherever we turn our gaze,</a:t>
            </a:r>
          </a:p>
          <a:p>
            <a:pPr marL="0" indent="0">
              <a:buNone/>
            </a:pPr>
            <a:r>
              <a:rPr lang="en-US" sz="1200" dirty="0"/>
              <a:t>Fire, plague, and death pierce heart and spirit through</a:t>
            </a:r>
            <a:r>
              <a:rPr lang="en-US" sz="1200" dirty="0" smtClean="0"/>
              <a:t>.</a:t>
            </a:r>
          </a:p>
          <a:p>
            <a:pPr marL="0" indent="0">
              <a:buNone/>
            </a:pPr>
            <a:r>
              <a:rPr lang="en-US" sz="1200" dirty="0"/>
              <a:t>Here, town and ramparts run with ever-fresh streams of blood.</a:t>
            </a:r>
          </a:p>
          <a:p>
            <a:pPr marL="0" indent="0">
              <a:buNone/>
            </a:pPr>
            <a:r>
              <a:rPr lang="en-US" sz="1200" dirty="0"/>
              <a:t>It's three times six years now, since our mighty river's flow</a:t>
            </a:r>
          </a:p>
          <a:p>
            <a:pPr marL="0" indent="0">
              <a:buNone/>
            </a:pPr>
            <a:r>
              <a:rPr lang="en-US" sz="1200" dirty="0"/>
              <a:t>Was blocked almost by corpses, just barely trickling through</a:t>
            </a:r>
            <a:r>
              <a:rPr lang="en-US" sz="1200" dirty="0" smtClean="0"/>
              <a:t>.</a:t>
            </a:r>
          </a:p>
          <a:p>
            <a:pPr marL="0" indent="0">
              <a:buNone/>
            </a:pPr>
            <a:endParaRPr lang="en-US" sz="1200" dirty="0" smtClean="0"/>
          </a:p>
          <a:p>
            <a:pPr marL="0" indent="0">
              <a:buNone/>
            </a:pPr>
            <a:r>
              <a:rPr lang="en-US" sz="1200" dirty="0"/>
              <a:t>Yet, </a:t>
            </a:r>
            <a:r>
              <a:rPr lang="en-US" sz="1200" dirty="0">
                <a:solidFill>
                  <a:srgbClr val="FF0000"/>
                </a:solidFill>
              </a:rPr>
              <a:t>I</a:t>
            </a:r>
            <a:r>
              <a:rPr lang="en-US" sz="1200" dirty="0"/>
              <a:t> pass over in silence something more terrible than death,</a:t>
            </a:r>
          </a:p>
          <a:p>
            <a:pPr marL="0" indent="0">
              <a:buNone/>
            </a:pPr>
            <a:r>
              <a:rPr lang="en-US" sz="1200" dirty="0"/>
              <a:t>More desperate even than plague, fire and famine;</a:t>
            </a:r>
          </a:p>
          <a:p>
            <a:pPr marL="0" indent="0">
              <a:buNone/>
            </a:pPr>
            <a:r>
              <a:rPr lang="en-US" sz="1200" dirty="0"/>
              <a:t>That so many were bereaved of their soul's treasure too</a:t>
            </a:r>
            <a:r>
              <a:rPr lang="en-US" sz="1200" dirty="0" smtClean="0"/>
              <a:t>.”</a:t>
            </a:r>
            <a:endParaRPr lang="en-US" sz="1200" dirty="0"/>
          </a:p>
          <a:p>
            <a:pPr marL="0" indent="0">
              <a:buNone/>
            </a:pPr>
            <a:endParaRPr lang="en-US" sz="1200" dirty="0" smtClean="0">
              <a:solidFill>
                <a:srgbClr val="FF0000"/>
              </a:solidFill>
            </a:endParaRPr>
          </a:p>
        </p:txBody>
      </p:sp>
    </p:spTree>
    <p:extLst>
      <p:ext uri="{BB962C8B-B14F-4D97-AF65-F5344CB8AC3E}">
        <p14:creationId xmlns:p14="http://schemas.microsoft.com/office/powerpoint/2010/main" val="266692177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020050" y="457200"/>
            <a:ext cx="8229600" cy="1143000"/>
          </a:xfrm>
        </p:spPr>
        <p:txBody>
          <a:bodyPr>
            <a:noAutofit/>
          </a:bodyPr>
          <a:lstStyle/>
          <a:p>
            <a:r>
              <a:rPr lang="en-US" sz="2800" dirty="0" smtClean="0"/>
              <a:t>	</a:t>
            </a:r>
            <a:r>
              <a:rPr lang="en-US" sz="1800" dirty="0" smtClean="0"/>
              <a:t>Re-presenting the Thirty Years’ War #2:</a:t>
            </a:r>
            <a:br>
              <a:rPr lang="en-US" sz="1800" dirty="0" smtClean="0"/>
            </a:br>
            <a:r>
              <a:rPr lang="en-US" sz="1800" dirty="0" smtClean="0"/>
              <a:t>From Sonnet to Picaresque</a:t>
            </a:r>
            <a:br>
              <a:rPr lang="en-US" sz="1800" dirty="0" smtClean="0"/>
            </a:br>
            <a:r>
              <a:rPr lang="en-US" sz="1800" dirty="0" smtClean="0"/>
              <a:t/>
            </a:r>
            <a:br>
              <a:rPr lang="en-US" sz="1800" dirty="0" smtClean="0"/>
            </a:br>
            <a:r>
              <a:rPr lang="en-US" sz="1800" b="1" dirty="0" smtClean="0"/>
              <a:t/>
            </a:r>
            <a:br>
              <a:rPr lang="en-US" sz="1800" b="1" dirty="0" smtClean="0"/>
            </a:br>
            <a:r>
              <a:rPr lang="en-US" sz="1800" b="1" dirty="0" smtClean="0"/>
              <a:t> </a:t>
            </a:r>
            <a:endParaRPr lang="en-US" sz="1800" b="1" dirty="0"/>
          </a:p>
        </p:txBody>
      </p:sp>
      <p:sp>
        <p:nvSpPr>
          <p:cNvPr id="4" name="Content Placeholder 3"/>
          <p:cNvSpPr>
            <a:spLocks noGrp="1"/>
          </p:cNvSpPr>
          <p:nvPr>
            <p:ph sz="half" idx="1"/>
          </p:nvPr>
        </p:nvSpPr>
        <p:spPr>
          <a:xfrm>
            <a:off x="381000" y="1176922"/>
            <a:ext cx="4038600" cy="6189077"/>
          </a:xfrm>
        </p:spPr>
        <p:txBody>
          <a:bodyPr>
            <a:noAutofit/>
          </a:bodyPr>
          <a:lstStyle/>
          <a:p>
            <a:pPr marL="0" indent="0">
              <a:buNone/>
            </a:pPr>
            <a:r>
              <a:rPr lang="de-DE" sz="1600" b="1" dirty="0" err="1" smtClean="0"/>
              <a:t>From</a:t>
            </a:r>
            <a:r>
              <a:rPr lang="de-DE" sz="1600" b="1" dirty="0" smtClean="0"/>
              <a:t> Gryphius </a:t>
            </a:r>
            <a:r>
              <a:rPr lang="en-US" sz="1600" b="1" dirty="0" err="1" smtClean="0">
                <a:sym typeface="Wingdings"/>
              </a:rPr>
              <a:t></a:t>
            </a:r>
            <a:r>
              <a:rPr lang="en-US" sz="1600" b="1" dirty="0" smtClean="0">
                <a:sym typeface="Wingdings"/>
              </a:rPr>
              <a:t> </a:t>
            </a:r>
            <a:r>
              <a:rPr lang="de-DE" sz="1600" b="1" dirty="0" smtClean="0"/>
              <a:t>Hans Jakob Christoffel von </a:t>
            </a:r>
            <a:r>
              <a:rPr lang="en-US" sz="1600" b="1" dirty="0" err="1" smtClean="0"/>
              <a:t>Grimmelshausen</a:t>
            </a:r>
            <a:r>
              <a:rPr lang="en-US" sz="1600" b="1" dirty="0" smtClean="0"/>
              <a:t> (1621-76) </a:t>
            </a:r>
          </a:p>
          <a:p>
            <a:pPr marL="0" indent="0">
              <a:buNone/>
            </a:pPr>
            <a:endParaRPr lang="en-US" sz="1600" b="1" dirty="0" smtClean="0"/>
          </a:p>
          <a:p>
            <a:pPr marL="0" indent="0">
              <a:buNone/>
            </a:pPr>
            <a:r>
              <a:rPr lang="de-DE" sz="1600" dirty="0" smtClean="0"/>
              <a:t>	- </a:t>
            </a:r>
            <a:r>
              <a:rPr lang="de-DE" sz="1600" u="sng" dirty="0" smtClean="0"/>
              <a:t>Der abenteuerliche Simplicissimus Teutsch, d.h. die Beschreibung des Lebens eines seltsamen Vaganten, genannt Melchior Sternfels von Fuchsheim</a:t>
            </a:r>
            <a:r>
              <a:rPr lang="en-US" sz="1600" dirty="0"/>
              <a:t> </a:t>
            </a:r>
            <a:r>
              <a:rPr lang="en-US" sz="1600" dirty="0" smtClean="0"/>
              <a:t>= The life of an odd vagrant named Melchior </a:t>
            </a:r>
            <a:r>
              <a:rPr lang="en-US" sz="1600" dirty="0" err="1" smtClean="0"/>
              <a:t>Sternfels</a:t>
            </a:r>
            <a:r>
              <a:rPr lang="en-US" sz="1600" dirty="0" smtClean="0"/>
              <a:t> von </a:t>
            </a:r>
            <a:r>
              <a:rPr lang="en-US" sz="1600" dirty="0" err="1" smtClean="0"/>
              <a:t>Fuchsheim</a:t>
            </a:r>
            <a:r>
              <a:rPr lang="en-US" sz="1600" dirty="0" smtClean="0"/>
              <a:t> (1668) </a:t>
            </a:r>
          </a:p>
          <a:p>
            <a:pPr marL="0" indent="0">
              <a:buNone/>
            </a:pPr>
            <a:r>
              <a:rPr lang="en-US" sz="1600" dirty="0" smtClean="0"/>
              <a:t>	-  </a:t>
            </a:r>
            <a:r>
              <a:rPr lang="en-US" sz="1600" u="sng" dirty="0" smtClean="0"/>
              <a:t>About the Thirty Years’ War , but </a:t>
            </a:r>
            <a:r>
              <a:rPr lang="en-US" sz="1600" u="sng" dirty="0" smtClean="0">
                <a:solidFill>
                  <a:srgbClr val="FFFFFF"/>
                </a:solidFill>
              </a:rPr>
              <a:t>written twenty years after the end of the war…</a:t>
            </a:r>
          </a:p>
          <a:p>
            <a:pPr marL="0" indent="0">
              <a:buNone/>
            </a:pPr>
            <a:endParaRPr lang="en-US" sz="1600" u="sng" dirty="0" smtClean="0">
              <a:solidFill>
                <a:srgbClr val="FFFFFF"/>
              </a:solidFill>
            </a:endParaRPr>
          </a:p>
          <a:p>
            <a:pPr marL="0" indent="0">
              <a:buNone/>
            </a:pPr>
            <a:r>
              <a:rPr lang="en-US" sz="1600" dirty="0" smtClean="0">
                <a:solidFill>
                  <a:srgbClr val="FFFFFF"/>
                </a:solidFill>
              </a:rPr>
              <a:t>	 -  </a:t>
            </a:r>
            <a:r>
              <a:rPr lang="de-DE" sz="1600" u="sng" dirty="0" smtClean="0"/>
              <a:t>Die </a:t>
            </a:r>
            <a:r>
              <a:rPr lang="de-DE" sz="1600" u="sng" dirty="0" err="1" smtClean="0"/>
              <a:t>Ertzbetrügerin</a:t>
            </a:r>
            <a:r>
              <a:rPr lang="de-DE" sz="1600" u="sng" dirty="0" smtClean="0"/>
              <a:t> und </a:t>
            </a:r>
            <a:r>
              <a:rPr lang="de-DE" sz="1600" u="sng" dirty="0" err="1" smtClean="0"/>
              <a:t>Land-störtzerin</a:t>
            </a:r>
            <a:r>
              <a:rPr lang="de-DE" sz="1600" u="sng" dirty="0" smtClean="0"/>
              <a:t> Courasche </a:t>
            </a:r>
            <a:r>
              <a:rPr lang="de-DE" sz="1600" dirty="0" smtClean="0"/>
              <a:t> = </a:t>
            </a:r>
            <a:r>
              <a:rPr lang="de-DE" sz="1600" dirty="0" err="1" smtClean="0"/>
              <a:t>The</a:t>
            </a:r>
            <a:r>
              <a:rPr lang="de-DE" sz="1600" dirty="0" smtClean="0"/>
              <a:t> Life of the Cunning Vagabond, Courage... (1669) – Also </a:t>
            </a:r>
            <a:r>
              <a:rPr lang="de-DE" sz="1600" dirty="0" err="1" smtClean="0"/>
              <a:t>about</a:t>
            </a:r>
            <a:r>
              <a:rPr lang="de-DE" sz="1600" dirty="0" smtClean="0"/>
              <a:t> </a:t>
            </a:r>
            <a:r>
              <a:rPr lang="de-DE" sz="1600" dirty="0" err="1" smtClean="0"/>
              <a:t>the</a:t>
            </a:r>
            <a:r>
              <a:rPr lang="de-DE" sz="1600" dirty="0" smtClean="0"/>
              <a:t> </a:t>
            </a:r>
            <a:r>
              <a:rPr lang="de-DE" sz="1600" dirty="0" err="1" smtClean="0"/>
              <a:t>Thirty</a:t>
            </a:r>
            <a:r>
              <a:rPr lang="de-DE" sz="1600" dirty="0" smtClean="0"/>
              <a:t> </a:t>
            </a:r>
            <a:r>
              <a:rPr lang="de-DE" sz="1600" dirty="0" err="1" smtClean="0"/>
              <a:t>Years</a:t>
            </a:r>
            <a:r>
              <a:rPr lang="de-DE" sz="1600" dirty="0" smtClean="0"/>
              <a:t>‘ War...</a:t>
            </a:r>
          </a:p>
          <a:p>
            <a:pPr marL="0" indent="0">
              <a:buNone/>
            </a:pPr>
            <a:endParaRPr lang="de-DE" sz="1600" dirty="0" smtClean="0"/>
          </a:p>
          <a:p>
            <a:pPr marL="0" indent="0">
              <a:buFontTx/>
              <a:buChar char="-"/>
            </a:pPr>
            <a:r>
              <a:rPr lang="de-DE" sz="1600" b="1" dirty="0" smtClean="0"/>
              <a:t> </a:t>
            </a:r>
            <a:r>
              <a:rPr lang="de-DE" sz="1600" b="1" dirty="0" err="1" smtClean="0"/>
              <a:t>This</a:t>
            </a:r>
            <a:r>
              <a:rPr lang="de-DE" sz="1600" b="1" dirty="0" smtClean="0"/>
              <a:t> second text was </a:t>
            </a:r>
            <a:r>
              <a:rPr lang="de-DE" sz="1600" b="1" dirty="0" err="1" smtClean="0"/>
              <a:t>one</a:t>
            </a:r>
            <a:r>
              <a:rPr lang="de-DE" sz="1600" b="1" dirty="0" smtClean="0"/>
              <a:t> of </a:t>
            </a:r>
            <a:r>
              <a:rPr lang="de-DE" sz="1600" b="1" dirty="0" err="1" smtClean="0"/>
              <a:t>the</a:t>
            </a:r>
            <a:r>
              <a:rPr lang="de-DE" sz="1600" b="1" dirty="0" smtClean="0"/>
              <a:t> </a:t>
            </a:r>
            <a:r>
              <a:rPr lang="de-DE" sz="1600" b="1" dirty="0" err="1" smtClean="0"/>
              <a:t>texts</a:t>
            </a:r>
            <a:r>
              <a:rPr lang="de-DE" sz="1600" b="1" dirty="0" smtClean="0"/>
              <a:t> Bertolt Brecht </a:t>
            </a:r>
            <a:r>
              <a:rPr lang="de-DE" sz="1600" b="1" dirty="0" err="1" smtClean="0"/>
              <a:t>used</a:t>
            </a:r>
            <a:r>
              <a:rPr lang="de-DE" sz="1600" b="1" dirty="0" smtClean="0"/>
              <a:t> to </a:t>
            </a:r>
            <a:r>
              <a:rPr lang="de-DE" sz="1600" b="1" dirty="0" err="1" smtClean="0"/>
              <a:t>write</a:t>
            </a:r>
            <a:r>
              <a:rPr lang="de-DE" sz="1600" b="1" dirty="0" smtClean="0"/>
              <a:t> his play,  </a:t>
            </a:r>
            <a:r>
              <a:rPr lang="de-DE" sz="1600" b="1" u="sng" dirty="0" smtClean="0"/>
              <a:t>Mother Courage and her Children </a:t>
            </a:r>
            <a:r>
              <a:rPr lang="de-DE" sz="1600" b="1" dirty="0"/>
              <a:t> </a:t>
            </a:r>
            <a:r>
              <a:rPr lang="de-DE" sz="1600" b="1" dirty="0" smtClean="0"/>
              <a:t>(1939), </a:t>
            </a:r>
            <a:r>
              <a:rPr lang="de-DE" sz="1600" b="1" dirty="0" err="1" smtClean="0"/>
              <a:t>that</a:t>
            </a:r>
            <a:r>
              <a:rPr lang="de-DE" sz="1600" b="1" dirty="0" smtClean="0"/>
              <a:t> </a:t>
            </a:r>
            <a:r>
              <a:rPr lang="de-DE" sz="1600" b="1" dirty="0" err="1" smtClean="0"/>
              <a:t>we‘ll</a:t>
            </a:r>
            <a:r>
              <a:rPr lang="de-DE" sz="1600" b="1" dirty="0" smtClean="0"/>
              <a:t> </a:t>
            </a:r>
            <a:r>
              <a:rPr lang="de-DE" sz="1600" b="1" dirty="0" err="1" smtClean="0"/>
              <a:t>be</a:t>
            </a:r>
            <a:r>
              <a:rPr lang="de-DE" sz="1600" b="1" dirty="0" smtClean="0"/>
              <a:t> </a:t>
            </a:r>
            <a:r>
              <a:rPr lang="de-DE" sz="1600" b="1" dirty="0" err="1" smtClean="0"/>
              <a:t>reading</a:t>
            </a:r>
            <a:r>
              <a:rPr lang="de-DE" sz="1600" b="1" dirty="0" smtClean="0"/>
              <a:t> </a:t>
            </a:r>
            <a:r>
              <a:rPr lang="de-DE" sz="1600" b="1" dirty="0" err="1" smtClean="0"/>
              <a:t>for</a:t>
            </a:r>
            <a:r>
              <a:rPr lang="de-DE" sz="1600" b="1" dirty="0" smtClean="0"/>
              <a:t> </a:t>
            </a:r>
            <a:r>
              <a:rPr lang="de-DE" sz="1600" b="1" dirty="0" err="1" smtClean="0"/>
              <a:t>next</a:t>
            </a:r>
            <a:r>
              <a:rPr lang="de-DE" sz="1600" b="1" dirty="0" smtClean="0"/>
              <a:t> </a:t>
            </a:r>
            <a:r>
              <a:rPr lang="de-DE" sz="1600" b="1" dirty="0" err="1" smtClean="0"/>
              <a:t>week</a:t>
            </a:r>
            <a:r>
              <a:rPr lang="de-DE" sz="1600" b="1" dirty="0" smtClean="0"/>
              <a:t>...</a:t>
            </a:r>
          </a:p>
          <a:p>
            <a:endParaRPr lang="en-US" sz="1600" dirty="0"/>
          </a:p>
        </p:txBody>
      </p:sp>
      <p:sp>
        <p:nvSpPr>
          <p:cNvPr id="5" name="Content Placeholder 4"/>
          <p:cNvSpPr>
            <a:spLocks noGrp="1"/>
          </p:cNvSpPr>
          <p:nvPr>
            <p:ph sz="half" idx="2"/>
          </p:nvPr>
        </p:nvSpPr>
        <p:spPr/>
        <p:txBody>
          <a:bodyPr>
            <a:normAutofit/>
          </a:bodyPr>
          <a:lstStyle/>
          <a:p>
            <a:endParaRPr lang="en-US" dirty="0"/>
          </a:p>
        </p:txBody>
      </p:sp>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81600" y="457200"/>
            <a:ext cx="3362325" cy="5742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5062878" y="6307723"/>
            <a:ext cx="3599768" cy="338554"/>
          </a:xfrm>
          <a:prstGeom prst="rect">
            <a:avLst/>
          </a:prstGeom>
          <a:noFill/>
        </p:spPr>
        <p:txBody>
          <a:bodyPr wrap="none" rtlCol="0">
            <a:spAutoFit/>
          </a:bodyPr>
          <a:lstStyle/>
          <a:p>
            <a:r>
              <a:rPr lang="en-US" sz="1600" dirty="0" smtClean="0"/>
              <a:t>Frontispiece illustration of </a:t>
            </a:r>
            <a:r>
              <a:rPr lang="en-US" sz="1600" u="sng" dirty="0" err="1" smtClean="0"/>
              <a:t>Simplicissimus</a:t>
            </a:r>
            <a:endParaRPr lang="en-US" sz="1600" dirty="0"/>
          </a:p>
        </p:txBody>
      </p:sp>
    </p:spTree>
    <p:extLst>
      <p:ext uri="{BB962C8B-B14F-4D97-AF65-F5344CB8AC3E}">
        <p14:creationId xmlns:p14="http://schemas.microsoft.com/office/powerpoint/2010/main" val="175521504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Autofit/>
          </a:bodyPr>
          <a:lstStyle/>
          <a:p>
            <a:r>
              <a:rPr lang="en-US" sz="2800" dirty="0" smtClean="0"/>
              <a:t>	</a:t>
            </a:r>
            <a:r>
              <a:rPr lang="en-US" sz="1800" b="1" dirty="0" smtClean="0"/>
              <a:t/>
            </a:r>
            <a:br>
              <a:rPr lang="en-US" sz="1800" b="1" dirty="0" smtClean="0"/>
            </a:br>
            <a:r>
              <a:rPr lang="en-US" sz="1800" b="1" dirty="0" smtClean="0"/>
              <a:t> </a:t>
            </a:r>
            <a:endParaRPr lang="en-US" sz="1800" b="1" dirty="0"/>
          </a:p>
        </p:txBody>
      </p:sp>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199" y="274638"/>
            <a:ext cx="1866069" cy="31870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5805340" y="6307723"/>
            <a:ext cx="184666" cy="584776"/>
          </a:xfrm>
          <a:prstGeom prst="rect">
            <a:avLst/>
          </a:prstGeom>
          <a:noFill/>
        </p:spPr>
        <p:txBody>
          <a:bodyPr wrap="none" rtlCol="0">
            <a:spAutoFit/>
          </a:bodyPr>
          <a:lstStyle/>
          <a:p>
            <a:endParaRPr lang="en-US" sz="1600" dirty="0" smtClean="0"/>
          </a:p>
          <a:p>
            <a:endParaRPr lang="en-US" sz="1600" dirty="0"/>
          </a:p>
        </p:txBody>
      </p:sp>
      <p:pic>
        <p:nvPicPr>
          <p:cNvPr id="9" name="Picture 2"/>
          <p:cNvPicPr>
            <a:picLocks noChangeAspect="1" noChangeArrowheads="1"/>
          </p:cNvPicPr>
          <p:nvPr/>
        </p:nvPicPr>
        <p:blipFill>
          <a:blip r:embed="rId2">
            <a:extLst>
              <a:ext uri="{28A0092B-C50C-407E-A947-70E740481C1C}">
                <a14:useLocalDpi xmlns:a14="http://schemas.microsoft.com/office/drawing/2010/main" val="0"/>
              </a:ext>
            </a:extLst>
          </a:blip>
          <a:srcRect r="47125" b="61929"/>
          <a:stretch>
            <a:fillRect/>
          </a:stretch>
        </p:blipFill>
        <p:spPr bwMode="auto">
          <a:xfrm>
            <a:off x="3597494" y="274638"/>
            <a:ext cx="5089306" cy="62583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Box 9"/>
          <p:cNvSpPr txBox="1"/>
          <p:nvPr/>
        </p:nvSpPr>
        <p:spPr>
          <a:xfrm>
            <a:off x="457199" y="3461662"/>
            <a:ext cx="2970209" cy="3139321"/>
          </a:xfrm>
          <a:prstGeom prst="rect">
            <a:avLst/>
          </a:prstGeom>
          <a:noFill/>
        </p:spPr>
        <p:txBody>
          <a:bodyPr wrap="square" rtlCol="0">
            <a:spAutoFit/>
          </a:bodyPr>
          <a:lstStyle/>
          <a:p>
            <a:r>
              <a:rPr lang="en-US" dirty="0" smtClean="0"/>
              <a:t>What is this creature? (satyr </a:t>
            </a:r>
            <a:r>
              <a:rPr lang="en-US" dirty="0" err="1" smtClean="0">
                <a:sym typeface="Wingdings"/>
              </a:rPr>
              <a:t></a:t>
            </a:r>
            <a:r>
              <a:rPr lang="en-US" dirty="0" smtClean="0">
                <a:sym typeface="Wingdings"/>
              </a:rPr>
              <a:t> satire)</a:t>
            </a:r>
            <a:endParaRPr lang="en-US" dirty="0" smtClean="0"/>
          </a:p>
          <a:p>
            <a:r>
              <a:rPr lang="en-US" dirty="0" smtClean="0"/>
              <a:t>What’s in the book he’s</a:t>
            </a:r>
          </a:p>
          <a:p>
            <a:r>
              <a:rPr lang="en-US" dirty="0" smtClean="0"/>
              <a:t>showing us?</a:t>
            </a:r>
          </a:p>
          <a:p>
            <a:r>
              <a:rPr lang="en-US" dirty="0" smtClean="0"/>
              <a:t>Recognize anything from </a:t>
            </a:r>
          </a:p>
          <a:p>
            <a:r>
              <a:rPr lang="en-US" dirty="0" smtClean="0"/>
              <a:t>your reading?</a:t>
            </a:r>
          </a:p>
          <a:p>
            <a:r>
              <a:rPr lang="en-US" dirty="0" smtClean="0"/>
              <a:t>The Picaresque Novel as the “Un-Sonnet” / Showing the war as a jumble of episodes and events / out of control?</a:t>
            </a:r>
          </a:p>
          <a:p>
            <a:endParaRPr lang="en-US" dirty="0" smtClean="0"/>
          </a:p>
        </p:txBody>
      </p:sp>
    </p:spTree>
    <p:extLst>
      <p:ext uri="{BB962C8B-B14F-4D97-AF65-F5344CB8AC3E}">
        <p14:creationId xmlns:p14="http://schemas.microsoft.com/office/powerpoint/2010/main" val="175521504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smtClean="0"/>
              <a:t>Full disclosure: We are reading only part of </a:t>
            </a:r>
            <a:r>
              <a:rPr lang="en-US" dirty="0" err="1" smtClean="0"/>
              <a:t>Grimmelshausen’s</a:t>
            </a:r>
            <a:r>
              <a:rPr lang="en-US" dirty="0" smtClean="0"/>
              <a:t> novel!</a:t>
            </a:r>
            <a:endParaRPr lang="en-US" dirty="0"/>
          </a:p>
        </p:txBody>
      </p:sp>
      <p:sp>
        <p:nvSpPr>
          <p:cNvPr id="4" name="Content Placeholder 3"/>
          <p:cNvSpPr>
            <a:spLocks noGrp="1"/>
          </p:cNvSpPr>
          <p:nvPr>
            <p:ph idx="1"/>
          </p:nvPr>
        </p:nvSpPr>
        <p:spPr>
          <a:xfrm>
            <a:off x="457200" y="1921729"/>
            <a:ext cx="8229600" cy="4525963"/>
          </a:xfrm>
        </p:spPr>
        <p:txBody>
          <a:bodyPr>
            <a:normAutofit fontScale="77500" lnSpcReduction="20000"/>
          </a:bodyPr>
          <a:lstStyle/>
          <a:p>
            <a:pPr>
              <a:buNone/>
            </a:pPr>
            <a:r>
              <a:rPr lang="en-US" sz="2400" dirty="0" smtClean="0"/>
              <a:t> “I was born in fire like the phoenix. I flew through the air, but did not get lost. I </a:t>
            </a:r>
            <a:r>
              <a:rPr lang="en-US" sz="2400" dirty="0" smtClean="0">
                <a:solidFill>
                  <a:srgbClr val="FF0000"/>
                </a:solidFill>
              </a:rPr>
              <a:t>travelled</a:t>
            </a:r>
            <a:r>
              <a:rPr lang="en-US" sz="2400" dirty="0" smtClean="0"/>
              <a:t> over water; I journeyed over the land. In the course of such </a:t>
            </a:r>
            <a:r>
              <a:rPr lang="en-US" sz="2400" dirty="0" smtClean="0">
                <a:solidFill>
                  <a:srgbClr val="FF0000"/>
                </a:solidFill>
              </a:rPr>
              <a:t>wanderings</a:t>
            </a:r>
            <a:r>
              <a:rPr lang="en-US" sz="2400" dirty="0" smtClean="0"/>
              <a:t>, I became acquainted with things that often saddened and seldom pleased me. What then? </a:t>
            </a:r>
            <a:r>
              <a:rPr lang="en-US" sz="2400" dirty="0" smtClean="0">
                <a:solidFill>
                  <a:srgbClr val="FF0000"/>
                </a:solidFill>
              </a:rPr>
              <a:t>I have put it all in this book</a:t>
            </a:r>
            <a:r>
              <a:rPr lang="en-US" sz="2400" dirty="0" smtClean="0"/>
              <a:t>, so that readers, just like me, </a:t>
            </a:r>
            <a:r>
              <a:rPr lang="en-US" sz="2400" dirty="0" smtClean="0">
                <a:solidFill>
                  <a:srgbClr val="FF0000"/>
                </a:solidFill>
              </a:rPr>
              <a:t>may abandon folly and live in peace</a:t>
            </a:r>
            <a:r>
              <a:rPr lang="en-US" sz="2400" dirty="0" smtClean="0"/>
              <a:t>.”</a:t>
            </a:r>
          </a:p>
          <a:p>
            <a:pPr>
              <a:buNone/>
            </a:pPr>
            <a:r>
              <a:rPr lang="en-US" sz="2400" dirty="0" smtClean="0"/>
              <a:t>							-- The “Phoenix” Sonnet accompanying the 						    frontispiece</a:t>
            </a:r>
          </a:p>
          <a:p>
            <a:pPr>
              <a:buNone/>
            </a:pPr>
            <a:r>
              <a:rPr lang="en-US" sz="2400" dirty="0" smtClean="0"/>
              <a:t>We </a:t>
            </a:r>
            <a:r>
              <a:rPr lang="en-US" sz="2400" u="sng" dirty="0" smtClean="0"/>
              <a:t>are</a:t>
            </a:r>
            <a:r>
              <a:rPr lang="en-US" sz="2400" dirty="0" smtClean="0"/>
              <a:t> reading:</a:t>
            </a:r>
          </a:p>
          <a:p>
            <a:pPr>
              <a:buNone/>
            </a:pPr>
            <a:r>
              <a:rPr lang="en-US" sz="2400" dirty="0" smtClean="0"/>
              <a:t>	Books One and Two = the travels and wanderings…</a:t>
            </a:r>
          </a:p>
          <a:p>
            <a:pPr>
              <a:buNone/>
            </a:pPr>
            <a:r>
              <a:rPr lang="en-US" sz="2400" dirty="0" smtClean="0"/>
              <a:t>We are </a:t>
            </a:r>
            <a:r>
              <a:rPr lang="en-US" sz="2400" u="sng" dirty="0" smtClean="0"/>
              <a:t>not </a:t>
            </a:r>
            <a:r>
              <a:rPr lang="en-US" sz="2400" dirty="0" smtClean="0"/>
              <a:t>reading (although you could read…):</a:t>
            </a:r>
          </a:p>
          <a:p>
            <a:pPr>
              <a:buNone/>
            </a:pPr>
            <a:r>
              <a:rPr lang="en-US" sz="2400" dirty="0" smtClean="0"/>
              <a:t>	Books Three, Four, and Five = more travels and wanderings…</a:t>
            </a:r>
          </a:p>
          <a:p>
            <a:pPr>
              <a:buNone/>
            </a:pPr>
            <a:r>
              <a:rPr lang="en-US" sz="2400" dirty="0" smtClean="0"/>
              <a:t>	Book Six = the “abandonment of folly” and “living in peace”</a:t>
            </a:r>
          </a:p>
          <a:p>
            <a:pPr>
              <a:buNone/>
            </a:pPr>
            <a:endParaRPr lang="en-US" sz="2400" dirty="0" smtClean="0"/>
          </a:p>
          <a:p>
            <a:pPr>
              <a:buNone/>
            </a:pPr>
            <a:r>
              <a:rPr lang="en-US" sz="2400" dirty="0" smtClean="0"/>
              <a:t>So the entire novel has a somewhat different shape (or “design” and sense of closure – think the </a:t>
            </a:r>
            <a:r>
              <a:rPr lang="en-US" sz="2400" u="sng" dirty="0" smtClean="0"/>
              <a:t>Iliad</a:t>
            </a:r>
            <a:r>
              <a:rPr lang="en-US" sz="2400" dirty="0" smtClean="0"/>
              <a:t>) than these two books / Remember: It’s a (fictional) autobiography (of </a:t>
            </a:r>
            <a:r>
              <a:rPr lang="en-US" sz="2400" dirty="0" err="1" smtClean="0"/>
              <a:t>Simplicius</a:t>
            </a:r>
            <a:r>
              <a:rPr lang="en-US" sz="2400" dirty="0" smtClean="0"/>
              <a:t>…). Autobiographies are always ‘shaped’ ‘stories’…</a:t>
            </a:r>
          </a:p>
          <a:p>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Autofit/>
          </a:bodyPr>
          <a:lstStyle/>
          <a:p>
            <a:r>
              <a:rPr lang="en-US" sz="2000" dirty="0" smtClean="0"/>
              <a:t>Anyway, the historical Thirty Years’ War (1618-48) wa</a:t>
            </a:r>
            <a:r>
              <a:rPr lang="en-US" sz="2000" i="1" dirty="0" smtClean="0"/>
              <a:t>s itself</a:t>
            </a:r>
            <a:r>
              <a:rPr lang="en-US" sz="2000" dirty="0" smtClean="0"/>
              <a:t> a jumble…</a:t>
            </a:r>
            <a:br>
              <a:rPr lang="en-US" sz="2000" dirty="0" smtClean="0"/>
            </a:br>
            <a:r>
              <a:rPr lang="en-US" sz="2000" dirty="0" smtClean="0"/>
              <a:t>A prolonged and mixed-up – BUT NEVER HUMEROUS – war full of many “episodes,” with many participants, “causes,” and “outcomes”…</a:t>
            </a:r>
            <a:endParaRPr lang="en-US" sz="2000" dirty="0"/>
          </a:p>
        </p:txBody>
      </p:sp>
      <p:sp>
        <p:nvSpPr>
          <p:cNvPr id="4" name="Content Placeholder 3"/>
          <p:cNvSpPr>
            <a:spLocks noGrp="1"/>
          </p:cNvSpPr>
          <p:nvPr>
            <p:ph sz="half" idx="1"/>
          </p:nvPr>
        </p:nvSpPr>
        <p:spPr>
          <a:xfrm>
            <a:off x="63613" y="1371600"/>
            <a:ext cx="4038600" cy="5994400"/>
          </a:xfrm>
        </p:spPr>
        <p:txBody>
          <a:bodyPr>
            <a:noAutofit/>
          </a:bodyPr>
          <a:lstStyle/>
          <a:p>
            <a:pPr>
              <a:buNone/>
            </a:pPr>
            <a:r>
              <a:rPr lang="en-US" sz="1800" dirty="0" smtClean="0"/>
              <a:t>A “European” war fought primarily on “German” battlefields…</a:t>
            </a:r>
          </a:p>
          <a:p>
            <a:pPr>
              <a:buNone/>
            </a:pPr>
            <a:r>
              <a:rPr lang="en-US" sz="1800" dirty="0" smtClean="0"/>
              <a:t> Actually a “war composed of many wars”…</a:t>
            </a:r>
          </a:p>
          <a:p>
            <a:pPr>
              <a:buNone/>
            </a:pPr>
            <a:r>
              <a:rPr lang="en-US" sz="1800" u="sng" dirty="0" smtClean="0"/>
              <a:t>Each phase known by the name of the main adversary to the CATHOLIC Habsburg Empire (the Holy Roman Empire of the German Nation / HRE) and its ally, CATHOLIC Habsburg Spain</a:t>
            </a:r>
            <a:r>
              <a:rPr lang="en-US" sz="1800" dirty="0" smtClean="0"/>
              <a:t>, during a given set of years…</a:t>
            </a:r>
          </a:p>
          <a:p>
            <a:pPr>
              <a:buNone/>
            </a:pPr>
            <a:r>
              <a:rPr lang="en-US" sz="1800" dirty="0" smtClean="0"/>
              <a:t>The Bohemian-Palatinate War (1618-23)</a:t>
            </a:r>
          </a:p>
          <a:p>
            <a:pPr>
              <a:buNone/>
            </a:pPr>
            <a:r>
              <a:rPr lang="en-US" sz="1800" dirty="0" smtClean="0"/>
              <a:t>The Danish-Dutch / Lower Saxon War (1623-9)</a:t>
            </a:r>
          </a:p>
          <a:p>
            <a:pPr>
              <a:buNone/>
            </a:pPr>
            <a:r>
              <a:rPr lang="en-US" sz="1800" dirty="0" smtClean="0"/>
              <a:t>Swedish War (1630-35) (LUTHERANS)</a:t>
            </a:r>
          </a:p>
          <a:p>
            <a:pPr>
              <a:buNone/>
            </a:pPr>
            <a:r>
              <a:rPr lang="en-US" sz="1800" dirty="0" smtClean="0"/>
              <a:t>Swedish-French War (1635-48) (weird Lutheran-Catholic alliance against the HRE)</a:t>
            </a:r>
          </a:p>
          <a:p>
            <a:endParaRPr lang="en-US" sz="1600" dirty="0"/>
          </a:p>
        </p:txBody>
      </p:sp>
      <p:pic>
        <p:nvPicPr>
          <p:cNvPr id="8" name="Content Placeholder 7" descr="30_years_war2.jpg"/>
          <p:cNvPicPr>
            <a:picLocks noGrp="1" noChangeAspect="1"/>
          </p:cNvPicPr>
          <p:nvPr>
            <p:ph sz="half" idx="2"/>
          </p:nvPr>
        </p:nvPicPr>
        <p:blipFill>
          <a:blip r:embed="rId2"/>
          <a:stretch>
            <a:fillRect/>
          </a:stretch>
        </p:blipFill>
        <p:spPr>
          <a:xfrm>
            <a:off x="4102213" y="1371600"/>
            <a:ext cx="4756456" cy="3486202"/>
          </a:xfrm>
        </p:spPr>
      </p:pic>
      <p:sp>
        <p:nvSpPr>
          <p:cNvPr id="11" name="TextBox 10"/>
          <p:cNvSpPr txBox="1"/>
          <p:nvPr/>
        </p:nvSpPr>
        <p:spPr>
          <a:xfrm>
            <a:off x="4387544" y="5224167"/>
            <a:ext cx="4756456" cy="1200329"/>
          </a:xfrm>
          <a:prstGeom prst="rect">
            <a:avLst/>
          </a:prstGeom>
          <a:noFill/>
        </p:spPr>
        <p:txBody>
          <a:bodyPr wrap="none" rtlCol="0">
            <a:spAutoFit/>
          </a:bodyPr>
          <a:lstStyle/>
          <a:p>
            <a:r>
              <a:rPr lang="en-US" dirty="0" smtClean="0"/>
              <a:t>This “succession of wars became so dense</a:t>
            </a:r>
          </a:p>
          <a:p>
            <a:r>
              <a:rPr lang="en-US" dirty="0" smtClean="0"/>
              <a:t> that it was perceived at its height and thereafter</a:t>
            </a:r>
          </a:p>
          <a:p>
            <a:r>
              <a:rPr lang="en-US" dirty="0" smtClean="0"/>
              <a:t> as a single war…” (Johannes Burckhardt)</a:t>
            </a:r>
          </a:p>
          <a:p>
            <a:endParaRPr lang="en-US" dirty="0"/>
          </a:p>
        </p:txBody>
      </p:sp>
    </p:spTree>
    <p:extLst>
      <p:ext uri="{BB962C8B-B14F-4D97-AF65-F5344CB8AC3E}">
        <p14:creationId xmlns:p14="http://schemas.microsoft.com/office/powerpoint/2010/main" val="318290463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endParaRPr lang="en-US"/>
          </a:p>
        </p:txBody>
      </p:sp>
      <p:pic>
        <p:nvPicPr>
          <p:cNvPr id="6" name="Content Placeholder 7" descr="30_years_war2.jpg"/>
          <p:cNvPicPr>
            <a:picLocks noChangeAspect="1"/>
          </p:cNvPicPr>
          <p:nvPr/>
        </p:nvPicPr>
        <p:blipFill>
          <a:blip r:embed="rId2"/>
          <a:stretch>
            <a:fillRect/>
          </a:stretch>
        </p:blipFill>
        <p:spPr>
          <a:xfrm>
            <a:off x="22614" y="0"/>
            <a:ext cx="9121386" cy="6858000"/>
          </a:xfrm>
          <a:prstGeom prst="rect">
            <a:avLst/>
          </a:prstGeo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543539" y="283308"/>
            <a:ext cx="8229600" cy="1143000"/>
          </a:xfrm>
        </p:spPr>
        <p:txBody>
          <a:bodyPr>
            <a:normAutofit/>
          </a:bodyPr>
          <a:lstStyle/>
          <a:p>
            <a:r>
              <a:rPr lang="en-US" sz="3200" dirty="0" smtClean="0"/>
              <a:t>Finally brought to an </a:t>
            </a:r>
            <a:br>
              <a:rPr lang="en-US" sz="3200" dirty="0" smtClean="0"/>
            </a:br>
            <a:r>
              <a:rPr lang="en-US" sz="3200" dirty="0" smtClean="0"/>
              <a:t>end by…</a:t>
            </a:r>
            <a:endParaRPr lang="en-US" sz="3200" dirty="0"/>
          </a:p>
        </p:txBody>
      </p:sp>
      <p:sp>
        <p:nvSpPr>
          <p:cNvPr id="5" name="Content Placeholder 4"/>
          <p:cNvSpPr>
            <a:spLocks noGrp="1"/>
          </p:cNvSpPr>
          <p:nvPr>
            <p:ph sz="half" idx="2"/>
          </p:nvPr>
        </p:nvSpPr>
        <p:spPr>
          <a:xfrm>
            <a:off x="4741771" y="667082"/>
            <a:ext cx="4038600" cy="5984298"/>
          </a:xfrm>
        </p:spPr>
        <p:txBody>
          <a:bodyPr>
            <a:noAutofit/>
          </a:bodyPr>
          <a:lstStyle/>
          <a:p>
            <a:r>
              <a:rPr lang="en-US" sz="1600" dirty="0" smtClean="0"/>
              <a:t>The Treaty of Westphalia (1648)  (which took 4 years to negotiate…)</a:t>
            </a:r>
          </a:p>
          <a:p>
            <a:r>
              <a:rPr lang="en-US" sz="1600" dirty="0" smtClean="0">
                <a:solidFill>
                  <a:srgbClr val="FF0000"/>
                </a:solidFill>
              </a:rPr>
              <a:t>109 signatory parties to the Treaty…</a:t>
            </a:r>
          </a:p>
          <a:p>
            <a:r>
              <a:rPr lang="en-US" sz="1600" dirty="0" smtClean="0"/>
              <a:t>Westphalia is often identified as the founding moment of </a:t>
            </a:r>
            <a:r>
              <a:rPr lang="en-US" sz="1600" u="sng" dirty="0" smtClean="0"/>
              <a:t>the modern international system of sovereign states </a:t>
            </a:r>
            <a:r>
              <a:rPr lang="en-US" sz="1600" dirty="0" smtClean="0"/>
              <a:t>/ rise of diplomacy as a ‘science’ / beginning of (only) bilateral wars between states…</a:t>
            </a:r>
          </a:p>
          <a:p>
            <a:r>
              <a:rPr lang="en-US" sz="1600" dirty="0" smtClean="0"/>
              <a:t>HUGE milestone in the history of International Law…</a:t>
            </a:r>
          </a:p>
          <a:p>
            <a:r>
              <a:rPr lang="en-US" sz="1600" dirty="0" smtClean="0"/>
              <a:t>Beginning of political modernity!</a:t>
            </a:r>
          </a:p>
          <a:p>
            <a:r>
              <a:rPr lang="en-US" sz="1600" dirty="0" smtClean="0"/>
              <a:t>Professor Newman (me…) is writing a book about this Treaty…</a:t>
            </a:r>
          </a:p>
          <a:p>
            <a:r>
              <a:rPr lang="en-US" sz="1600" dirty="0" smtClean="0">
                <a:solidFill>
                  <a:srgbClr val="FFFFFF"/>
                </a:solidFill>
              </a:rPr>
              <a:t>Back to the Thirty Years’ War </a:t>
            </a:r>
            <a:r>
              <a:rPr lang="en-US" sz="1600" dirty="0" smtClean="0">
                <a:solidFill>
                  <a:srgbClr val="FF0000"/>
                </a:solidFill>
              </a:rPr>
              <a:t> </a:t>
            </a:r>
            <a:r>
              <a:rPr lang="en-US" sz="1600" dirty="0" smtClean="0"/>
              <a:t>/ What was it about?</a:t>
            </a:r>
          </a:p>
          <a:p>
            <a:r>
              <a:rPr lang="en-US" sz="1600" dirty="0" smtClean="0"/>
              <a:t>Was it a  </a:t>
            </a:r>
            <a:r>
              <a:rPr lang="en-US" sz="1600" dirty="0" smtClean="0">
                <a:solidFill>
                  <a:srgbClr val="FF0000"/>
                </a:solidFill>
              </a:rPr>
              <a:t>“war of religion” </a:t>
            </a:r>
            <a:r>
              <a:rPr lang="en-US" sz="1600" dirty="0" smtClean="0"/>
              <a:t>/ conflict between internally homogeneous confessional (religious) Christian states, OR a (German / central European) </a:t>
            </a:r>
            <a:r>
              <a:rPr lang="en-US" sz="1600" dirty="0" smtClean="0">
                <a:solidFill>
                  <a:srgbClr val="FF0000"/>
                </a:solidFill>
              </a:rPr>
              <a:t>constitutional war</a:t>
            </a:r>
            <a:r>
              <a:rPr lang="en-US" sz="1600" dirty="0" smtClean="0"/>
              <a:t>, OR a </a:t>
            </a:r>
            <a:r>
              <a:rPr lang="en-US" sz="1600" dirty="0" smtClean="0">
                <a:solidFill>
                  <a:srgbClr val="FF0000"/>
                </a:solidFill>
              </a:rPr>
              <a:t>“war of European state-building” </a:t>
            </a:r>
            <a:r>
              <a:rPr lang="en-US" sz="1600" dirty="0" smtClean="0"/>
              <a:t>…?</a:t>
            </a:r>
          </a:p>
          <a:p>
            <a:endParaRPr lang="en-US" sz="1800" dirty="0"/>
          </a:p>
        </p:txBody>
      </p:sp>
      <p:pic>
        <p:nvPicPr>
          <p:cNvPr id="6" name="Content Placeholder 5"/>
          <p:cNvPicPr>
            <a:picLocks noGrp="1" noChangeAspect="1"/>
          </p:cNvPicPr>
          <p:nvPr>
            <p:ph sz="half" idx="1"/>
          </p:nvPr>
        </p:nvPicPr>
        <p:blipFill>
          <a:blip r:embed="rId2"/>
          <a:srcRect t="-23311" b="-23311"/>
          <a:stretch>
            <a:fillRect/>
          </a:stretch>
        </p:blipFill>
        <p:spPr>
          <a:xfrm>
            <a:off x="184363" y="667082"/>
            <a:ext cx="4536115" cy="5699684"/>
          </a:xfrm>
          <a:prstGeom prst="rect">
            <a:avLst/>
          </a:prstGeom>
        </p:spPr>
      </p:pic>
      <p:sp>
        <p:nvSpPr>
          <p:cNvPr id="7" name="TextBox 6"/>
          <p:cNvSpPr txBox="1"/>
          <p:nvPr/>
        </p:nvSpPr>
        <p:spPr>
          <a:xfrm>
            <a:off x="184363" y="5479832"/>
            <a:ext cx="4557408" cy="1477328"/>
          </a:xfrm>
          <a:prstGeom prst="rect">
            <a:avLst/>
          </a:prstGeom>
          <a:noFill/>
        </p:spPr>
        <p:txBody>
          <a:bodyPr wrap="none" rtlCol="0">
            <a:spAutoFit/>
          </a:bodyPr>
          <a:lstStyle/>
          <a:p>
            <a:r>
              <a:rPr lang="en-US" dirty="0" smtClean="0"/>
              <a:t>“Ratification of the Treaty of Westphalia”</a:t>
            </a:r>
          </a:p>
          <a:p>
            <a:r>
              <a:rPr lang="en-US" dirty="0" smtClean="0"/>
              <a:t> (Gerard </a:t>
            </a:r>
            <a:r>
              <a:rPr lang="en-US" dirty="0" err="1" smtClean="0"/>
              <a:t>ter</a:t>
            </a:r>
            <a:r>
              <a:rPr lang="en-US" dirty="0" smtClean="0"/>
              <a:t> </a:t>
            </a:r>
            <a:r>
              <a:rPr lang="en-US" dirty="0" err="1" smtClean="0"/>
              <a:t>Borch</a:t>
            </a:r>
            <a:r>
              <a:rPr lang="en-US" dirty="0" smtClean="0"/>
              <a:t>, </a:t>
            </a:r>
            <a:r>
              <a:rPr lang="en-US" dirty="0" err="1" smtClean="0"/>
              <a:t>Münster</a:t>
            </a:r>
            <a:r>
              <a:rPr lang="en-US" dirty="0" smtClean="0"/>
              <a:t>, 1648) - </a:t>
            </a:r>
          </a:p>
          <a:p>
            <a:r>
              <a:rPr lang="en-US" dirty="0" smtClean="0"/>
              <a:t> Negotiating the end of a 30 year-long war also </a:t>
            </a:r>
          </a:p>
          <a:p>
            <a:r>
              <a:rPr lang="en-US" dirty="0" smtClean="0"/>
              <a:t>a jumble?</a:t>
            </a:r>
          </a:p>
          <a:p>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54719" y="0"/>
            <a:ext cx="8229600" cy="1143000"/>
          </a:xfrm>
        </p:spPr>
        <p:txBody>
          <a:bodyPr>
            <a:normAutofit/>
          </a:bodyPr>
          <a:lstStyle/>
          <a:p>
            <a:r>
              <a:rPr lang="en-US" sz="3600" dirty="0" smtClean="0"/>
              <a:t>A War of Religion?</a:t>
            </a:r>
            <a:endParaRPr lang="en-US" sz="3600" dirty="0"/>
          </a:p>
        </p:txBody>
      </p:sp>
      <p:pic>
        <p:nvPicPr>
          <p:cNvPr id="3" name="Picture 2"/>
          <p:cNvPicPr>
            <a:picLocks noChangeAspect="1"/>
          </p:cNvPicPr>
          <p:nvPr/>
        </p:nvPicPr>
        <p:blipFill>
          <a:blip r:embed="rId2"/>
          <a:stretch>
            <a:fillRect/>
          </a:stretch>
        </p:blipFill>
        <p:spPr>
          <a:xfrm>
            <a:off x="457201" y="1143000"/>
            <a:ext cx="5093956" cy="4582269"/>
          </a:xfrm>
          <a:prstGeom prst="rect">
            <a:avLst/>
          </a:prstGeom>
        </p:spPr>
      </p:pic>
      <p:sp>
        <p:nvSpPr>
          <p:cNvPr id="4" name="TextBox 3"/>
          <p:cNvSpPr txBox="1"/>
          <p:nvPr/>
        </p:nvSpPr>
        <p:spPr>
          <a:xfrm>
            <a:off x="5750499" y="274638"/>
            <a:ext cx="3275256" cy="7294305"/>
          </a:xfrm>
          <a:prstGeom prst="rect">
            <a:avLst/>
          </a:prstGeom>
          <a:noFill/>
        </p:spPr>
        <p:txBody>
          <a:bodyPr wrap="none" rtlCol="0">
            <a:spAutoFit/>
          </a:bodyPr>
          <a:lstStyle/>
          <a:p>
            <a:r>
              <a:rPr lang="en-US" u="sng" dirty="0" smtClean="0"/>
              <a:t>The Prequel: Pre-</a:t>
            </a:r>
          </a:p>
          <a:p>
            <a:r>
              <a:rPr lang="en-US" u="sng" dirty="0" smtClean="0"/>
              <a:t>Reformation and</a:t>
            </a:r>
          </a:p>
          <a:p>
            <a:r>
              <a:rPr lang="en-US" u="sng" dirty="0" smtClean="0"/>
              <a:t>Reformation</a:t>
            </a:r>
          </a:p>
          <a:p>
            <a:r>
              <a:rPr lang="en-US" u="sng" dirty="0" smtClean="0"/>
              <a:t>Europe </a:t>
            </a:r>
          </a:p>
          <a:p>
            <a:endParaRPr lang="en-US" dirty="0" smtClean="0"/>
          </a:p>
          <a:p>
            <a:r>
              <a:rPr lang="en-US" dirty="0" smtClean="0"/>
              <a:t>- The Fracturing of</a:t>
            </a:r>
          </a:p>
          <a:p>
            <a:r>
              <a:rPr lang="en-US" dirty="0" smtClean="0"/>
              <a:t>European</a:t>
            </a:r>
          </a:p>
          <a:p>
            <a:r>
              <a:rPr lang="en-US" dirty="0" smtClean="0"/>
              <a:t>“Christendom” by </a:t>
            </a:r>
          </a:p>
          <a:p>
            <a:r>
              <a:rPr lang="en-US" dirty="0" smtClean="0"/>
              <a:t>the German </a:t>
            </a:r>
            <a:r>
              <a:rPr lang="en-US" dirty="0" smtClean="0">
                <a:solidFill>
                  <a:srgbClr val="FF0000"/>
                </a:solidFill>
              </a:rPr>
              <a:t>Protestant</a:t>
            </a:r>
          </a:p>
          <a:p>
            <a:r>
              <a:rPr lang="en-US" dirty="0" smtClean="0"/>
              <a:t>“Reformer,” Martin</a:t>
            </a:r>
          </a:p>
          <a:p>
            <a:r>
              <a:rPr lang="en-US" dirty="0" smtClean="0"/>
              <a:t> Luther (1483-1546) / </a:t>
            </a:r>
          </a:p>
          <a:p>
            <a:r>
              <a:rPr lang="en-US" dirty="0" smtClean="0"/>
              <a:t>“95 Theses” (1517) </a:t>
            </a:r>
          </a:p>
          <a:p>
            <a:r>
              <a:rPr lang="en-US" dirty="0" smtClean="0"/>
              <a:t>against </a:t>
            </a:r>
            <a:r>
              <a:rPr lang="en-US" dirty="0" smtClean="0">
                <a:solidFill>
                  <a:srgbClr val="FF0000"/>
                </a:solidFill>
              </a:rPr>
              <a:t>Catholic</a:t>
            </a:r>
          </a:p>
          <a:p>
            <a:r>
              <a:rPr lang="en-US" dirty="0" smtClean="0"/>
              <a:t> “indulgences”  </a:t>
            </a:r>
          </a:p>
          <a:p>
            <a:pPr>
              <a:buFontTx/>
              <a:buChar char="-"/>
            </a:pPr>
            <a:r>
              <a:rPr lang="en-US" dirty="0" smtClean="0"/>
              <a:t> Thus, post-1517, there</a:t>
            </a:r>
          </a:p>
          <a:p>
            <a:r>
              <a:rPr lang="en-US" dirty="0" smtClean="0"/>
              <a:t>were two kinds of</a:t>
            </a:r>
          </a:p>
          <a:p>
            <a:r>
              <a:rPr lang="en-US" dirty="0" smtClean="0"/>
              <a:t>“Christianity” (if</a:t>
            </a:r>
          </a:p>
          <a:p>
            <a:r>
              <a:rPr lang="en-US" dirty="0" smtClean="0"/>
              <a:t>not more…) in Europe / Catholics</a:t>
            </a:r>
          </a:p>
          <a:p>
            <a:r>
              <a:rPr lang="en-US" dirty="0" smtClean="0"/>
              <a:t>and Protestants (“Lutherans”)</a:t>
            </a:r>
          </a:p>
          <a:p>
            <a:r>
              <a:rPr lang="en-US" dirty="0" smtClean="0">
                <a:solidFill>
                  <a:srgbClr val="FFFFFF"/>
                </a:solidFill>
              </a:rPr>
              <a:t>- 16</a:t>
            </a:r>
            <a:r>
              <a:rPr lang="en-US" baseline="30000" dirty="0" smtClean="0">
                <a:solidFill>
                  <a:srgbClr val="FFFFFF"/>
                </a:solidFill>
              </a:rPr>
              <a:t>th</a:t>
            </a:r>
            <a:r>
              <a:rPr lang="en-US" dirty="0" smtClean="0">
                <a:solidFill>
                  <a:srgbClr val="FFFFFF"/>
                </a:solidFill>
              </a:rPr>
              <a:t> century Wars</a:t>
            </a:r>
          </a:p>
          <a:p>
            <a:r>
              <a:rPr lang="en-US" dirty="0" smtClean="0">
                <a:solidFill>
                  <a:srgbClr val="FFFFFF"/>
                </a:solidFill>
              </a:rPr>
              <a:t>of Religion </a:t>
            </a:r>
            <a:r>
              <a:rPr lang="en-US" i="1" dirty="0" smtClean="0">
                <a:solidFill>
                  <a:srgbClr val="FFFFFF"/>
                </a:solidFill>
              </a:rPr>
              <a:t>within Europe</a:t>
            </a:r>
            <a:r>
              <a:rPr lang="en-US" dirty="0" smtClean="0">
                <a:solidFill>
                  <a:srgbClr val="FFFFFF"/>
                </a:solidFill>
              </a:rPr>
              <a:t>!</a:t>
            </a:r>
            <a:endParaRPr lang="en-US" i="1" dirty="0" smtClean="0">
              <a:solidFill>
                <a:srgbClr val="FFFFFF"/>
              </a:solidFill>
            </a:endParaRPr>
          </a:p>
          <a:p>
            <a:r>
              <a:rPr lang="en-US" dirty="0" smtClean="0"/>
              <a:t>- Peace of Augsburg </a:t>
            </a:r>
          </a:p>
          <a:p>
            <a:r>
              <a:rPr lang="en-US" dirty="0" smtClean="0"/>
              <a:t>(1555) / But how long did it last?</a:t>
            </a:r>
          </a:p>
          <a:p>
            <a:endParaRPr lang="en-US" dirty="0" smtClean="0"/>
          </a:p>
          <a:p>
            <a:endParaRPr lang="en-US" dirty="0" smtClean="0"/>
          </a:p>
          <a:p>
            <a:endParaRPr lang="en-US" dirty="0" smtClean="0"/>
          </a:p>
        </p:txBody>
      </p:sp>
      <p:sp>
        <p:nvSpPr>
          <p:cNvPr id="5" name="TextBox 4"/>
          <p:cNvSpPr txBox="1"/>
          <p:nvPr/>
        </p:nvSpPr>
        <p:spPr>
          <a:xfrm>
            <a:off x="457201" y="5781260"/>
            <a:ext cx="5293298" cy="646331"/>
          </a:xfrm>
          <a:prstGeom prst="rect">
            <a:avLst/>
          </a:prstGeom>
          <a:noFill/>
        </p:spPr>
        <p:txBody>
          <a:bodyPr wrap="none" rtlCol="0">
            <a:spAutoFit/>
          </a:bodyPr>
          <a:lstStyle/>
          <a:p>
            <a:r>
              <a:rPr lang="en-US" dirty="0" smtClean="0"/>
              <a:t>What do you think the Ottoman Empire thought about</a:t>
            </a:r>
          </a:p>
          <a:p>
            <a:r>
              <a:rPr lang="en-US" dirty="0" smtClean="0"/>
              <a:t>all this?</a:t>
            </a: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r>
              <a:rPr lang="en-US" sz="2000" dirty="0" smtClean="0"/>
              <a:t>Just 100 years after Luther’s 1517 “95 Theses” and 50 years after Augsburg (</a:t>
            </a:r>
            <a:r>
              <a:rPr lang="en-US" sz="2000" dirty="0" err="1" smtClean="0">
                <a:sym typeface="Wingdings"/>
              </a:rPr>
              <a:t></a:t>
            </a:r>
            <a:r>
              <a:rPr lang="en-US" sz="2000" dirty="0" smtClean="0">
                <a:sym typeface="Wingdings"/>
              </a:rPr>
              <a:t> </a:t>
            </a:r>
            <a:r>
              <a:rPr lang="en-US" sz="2000" dirty="0" smtClean="0"/>
              <a:t>1618) / Lutheran Europeans and Catholic Europeans were at it again…</a:t>
            </a:r>
            <a:endParaRPr lang="en-US" sz="2000" dirty="0"/>
          </a:p>
        </p:txBody>
      </p:sp>
      <p:pic>
        <p:nvPicPr>
          <p:cNvPr id="3" name="Picture 2"/>
          <p:cNvPicPr>
            <a:picLocks noChangeAspect="1"/>
          </p:cNvPicPr>
          <p:nvPr/>
        </p:nvPicPr>
        <p:blipFill>
          <a:blip r:embed="rId2"/>
          <a:srcRect l="5000" t="4954" r="3597" b="8147"/>
          <a:stretch>
            <a:fillRect/>
          </a:stretch>
        </p:blipFill>
        <p:spPr>
          <a:xfrm>
            <a:off x="372574" y="1107641"/>
            <a:ext cx="8314226" cy="5104028"/>
          </a:xfrm>
          <a:prstGeom prst="rect">
            <a:avLst/>
          </a:prstGeom>
        </p:spPr>
      </p:pic>
      <p:sp>
        <p:nvSpPr>
          <p:cNvPr id="4" name="TextBox 3"/>
          <p:cNvSpPr txBox="1"/>
          <p:nvPr/>
        </p:nvSpPr>
        <p:spPr>
          <a:xfrm>
            <a:off x="604915" y="6211669"/>
            <a:ext cx="8081885" cy="646331"/>
          </a:xfrm>
          <a:prstGeom prst="rect">
            <a:avLst/>
          </a:prstGeom>
          <a:noFill/>
        </p:spPr>
        <p:txBody>
          <a:bodyPr wrap="none" rtlCol="0">
            <a:spAutoFit/>
          </a:bodyPr>
          <a:lstStyle/>
          <a:p>
            <a:r>
              <a:rPr lang="en-US" dirty="0" smtClean="0"/>
              <a:t>Lucas Cranach, “</a:t>
            </a:r>
            <a:r>
              <a:rPr lang="en-US" b="1" dirty="0" smtClean="0"/>
              <a:t>The Difference Between the True Religion of Christ [Protestantism]</a:t>
            </a:r>
          </a:p>
          <a:p>
            <a:r>
              <a:rPr lang="en-US" b="1" dirty="0" smtClean="0"/>
              <a:t>and the False Idolatrous Teaching of the [Catholic] Antichrist” (1545)</a:t>
            </a: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rcRect l="-20951" r="-20951"/>
          <a:stretch>
            <a:fillRect/>
          </a:stretch>
        </p:blipFill>
        <p:spPr>
          <a:xfrm>
            <a:off x="1161633" y="1661119"/>
            <a:ext cx="5716021" cy="3143591"/>
          </a:xfrm>
        </p:spPr>
      </p:pic>
      <p:sp>
        <p:nvSpPr>
          <p:cNvPr id="3" name="Title 2"/>
          <p:cNvSpPr>
            <a:spLocks noGrp="1"/>
          </p:cNvSpPr>
          <p:nvPr>
            <p:ph type="title"/>
          </p:nvPr>
        </p:nvSpPr>
        <p:spPr>
          <a:xfrm>
            <a:off x="457200" y="274638"/>
            <a:ext cx="8229600" cy="1143000"/>
          </a:xfrm>
        </p:spPr>
        <p:txBody>
          <a:bodyPr>
            <a:normAutofit fontScale="90000"/>
          </a:bodyPr>
          <a:lstStyle/>
          <a:p>
            <a:r>
              <a:rPr lang="en-US" sz="2400" dirty="0" smtClean="0"/>
              <a:t>SECOND “CAUSE”: The Thirty Years’ War as an internal German (Central European) constitutional war</a:t>
            </a:r>
            <a:br>
              <a:rPr lang="en-US" sz="2400" dirty="0" smtClean="0"/>
            </a:br>
            <a:r>
              <a:rPr lang="en-US" sz="2400" dirty="0" smtClean="0"/>
              <a:t>The “defenestration” in Prague, May 23</a:t>
            </a:r>
            <a:r>
              <a:rPr lang="en-US" sz="2400" baseline="30000" dirty="0" smtClean="0"/>
              <a:t>rd</a:t>
            </a:r>
            <a:r>
              <a:rPr lang="en-US" sz="2400" dirty="0" smtClean="0"/>
              <a:t>, 1618 </a:t>
            </a:r>
            <a:endParaRPr lang="en-US" sz="2400" dirty="0"/>
          </a:p>
        </p:txBody>
      </p:sp>
      <p:sp>
        <p:nvSpPr>
          <p:cNvPr id="5" name="TextBox 4"/>
          <p:cNvSpPr txBox="1"/>
          <p:nvPr/>
        </p:nvSpPr>
        <p:spPr>
          <a:xfrm>
            <a:off x="229572" y="5099011"/>
            <a:ext cx="8597225" cy="1200329"/>
          </a:xfrm>
          <a:prstGeom prst="rect">
            <a:avLst/>
          </a:prstGeom>
          <a:noFill/>
        </p:spPr>
        <p:txBody>
          <a:bodyPr wrap="none" rtlCol="0">
            <a:spAutoFit/>
          </a:bodyPr>
          <a:lstStyle/>
          <a:p>
            <a:r>
              <a:rPr lang="en-US" dirty="0" smtClean="0">
                <a:solidFill>
                  <a:srgbClr val="FF0000"/>
                </a:solidFill>
              </a:rPr>
              <a:t>Protestant </a:t>
            </a:r>
            <a:r>
              <a:rPr lang="en-US" dirty="0" smtClean="0"/>
              <a:t>assembly of </a:t>
            </a:r>
            <a:r>
              <a:rPr lang="en-US" dirty="0" smtClean="0">
                <a:solidFill>
                  <a:srgbClr val="FF0000"/>
                </a:solidFill>
              </a:rPr>
              <a:t>lords</a:t>
            </a:r>
            <a:r>
              <a:rPr lang="en-US" dirty="0" smtClean="0"/>
              <a:t> throws </a:t>
            </a:r>
            <a:r>
              <a:rPr lang="en-US" dirty="0" smtClean="0">
                <a:solidFill>
                  <a:srgbClr val="FF0000"/>
                </a:solidFill>
              </a:rPr>
              <a:t>Catholic</a:t>
            </a:r>
            <a:r>
              <a:rPr lang="en-US" dirty="0" smtClean="0"/>
              <a:t> representatives of the </a:t>
            </a:r>
            <a:r>
              <a:rPr lang="en-US" dirty="0" smtClean="0">
                <a:solidFill>
                  <a:srgbClr val="FF0000"/>
                </a:solidFill>
              </a:rPr>
              <a:t>King</a:t>
            </a:r>
            <a:r>
              <a:rPr lang="en-US" dirty="0" smtClean="0"/>
              <a:t> of Bohemia, </a:t>
            </a:r>
          </a:p>
          <a:p>
            <a:r>
              <a:rPr lang="en-US" dirty="0" smtClean="0"/>
              <a:t>Ferdinand II (who was also the future Emperor of the HRE) out of a window in the Prague </a:t>
            </a:r>
          </a:p>
          <a:p>
            <a:r>
              <a:rPr lang="en-US" dirty="0" smtClean="0"/>
              <a:t>castle </a:t>
            </a:r>
            <a:r>
              <a:rPr lang="en-US" dirty="0" smtClean="0">
                <a:solidFill>
                  <a:srgbClr val="FF0000"/>
                </a:solidFill>
              </a:rPr>
              <a:t>to protest the loss of their local freedoms</a:t>
            </a:r>
            <a:r>
              <a:rPr lang="en-US" dirty="0" smtClean="0"/>
              <a:t> / The </a:t>
            </a:r>
            <a:r>
              <a:rPr lang="en-US" dirty="0" smtClean="0">
                <a:solidFill>
                  <a:srgbClr val="FF0000"/>
                </a:solidFill>
              </a:rPr>
              <a:t>Calvinist</a:t>
            </a:r>
            <a:r>
              <a:rPr lang="en-US" dirty="0" smtClean="0"/>
              <a:t> Frederick of the </a:t>
            </a:r>
            <a:r>
              <a:rPr lang="en-US" dirty="0" err="1" smtClean="0"/>
              <a:t>Pfalz</a:t>
            </a:r>
            <a:r>
              <a:rPr lang="en-US" dirty="0" smtClean="0"/>
              <a:t> takes</a:t>
            </a:r>
          </a:p>
          <a:p>
            <a:r>
              <a:rPr lang="en-US" dirty="0" smtClean="0"/>
              <a:t> over as King of Bohemia / defeated at the Battle of White Mountain (1620) / war begins… </a:t>
            </a:r>
            <a:endParaRPr lang="en-US" dirty="0"/>
          </a:p>
        </p:txBody>
      </p:sp>
      <p:sp>
        <p:nvSpPr>
          <p:cNvPr id="6" name="TextBox 5"/>
          <p:cNvSpPr txBox="1"/>
          <p:nvPr/>
        </p:nvSpPr>
        <p:spPr>
          <a:xfrm>
            <a:off x="6634225" y="2047447"/>
            <a:ext cx="1693868" cy="2308324"/>
          </a:xfrm>
          <a:prstGeom prst="rect">
            <a:avLst/>
          </a:prstGeom>
          <a:noFill/>
        </p:spPr>
        <p:txBody>
          <a:bodyPr wrap="none" rtlCol="0">
            <a:spAutoFit/>
          </a:bodyPr>
          <a:lstStyle/>
          <a:p>
            <a:r>
              <a:rPr lang="en-US" dirty="0" smtClean="0"/>
              <a:t>“It’s</a:t>
            </a:r>
          </a:p>
          <a:p>
            <a:r>
              <a:rPr lang="en-US" dirty="0" smtClean="0"/>
              <a:t>complicated”…</a:t>
            </a:r>
          </a:p>
          <a:p>
            <a:endParaRPr lang="en-US" dirty="0" smtClean="0"/>
          </a:p>
          <a:p>
            <a:r>
              <a:rPr lang="en-US" dirty="0" smtClean="0"/>
              <a:t>Come to my</a:t>
            </a:r>
          </a:p>
          <a:p>
            <a:r>
              <a:rPr lang="en-US" dirty="0" smtClean="0"/>
              <a:t>office hours and</a:t>
            </a:r>
          </a:p>
          <a:p>
            <a:r>
              <a:rPr lang="en-US" dirty="0" smtClean="0"/>
              <a:t>I’ll explain the</a:t>
            </a:r>
          </a:p>
          <a:p>
            <a:r>
              <a:rPr lang="en-US" dirty="0" smtClean="0"/>
              <a:t>constitutional</a:t>
            </a:r>
          </a:p>
          <a:p>
            <a:r>
              <a:rPr lang="en-US" dirty="0" smtClean="0"/>
              <a:t>details… </a:t>
            </a:r>
            <a:endParaRPr lang="en-US" dirty="0"/>
          </a:p>
        </p:txBody>
      </p:sp>
    </p:spTree>
    <p:extLst>
      <p:ext uri="{BB962C8B-B14F-4D97-AF65-F5344CB8AC3E}">
        <p14:creationId xmlns:p14="http://schemas.microsoft.com/office/powerpoint/2010/main" val="171510089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714696" y="3244334"/>
            <a:ext cx="184666" cy="646331"/>
          </a:xfrm>
          <a:prstGeom prst="rect">
            <a:avLst/>
          </a:prstGeom>
        </p:spPr>
        <p:txBody>
          <a:bodyPr wrap="none">
            <a:spAutoFit/>
          </a:bodyPr>
          <a:lstStyle/>
          <a:p>
            <a:endParaRPr lang="en-US" dirty="0" smtClean="0"/>
          </a:p>
          <a:p>
            <a:endParaRPr lang="en-US" dirty="0"/>
          </a:p>
        </p:txBody>
      </p:sp>
      <p:pic>
        <p:nvPicPr>
          <p:cNvPr id="6" name="Picture 5"/>
          <p:cNvPicPr>
            <a:picLocks noChangeAspect="1"/>
          </p:cNvPicPr>
          <p:nvPr/>
        </p:nvPicPr>
        <p:blipFill>
          <a:blip r:embed="rId2"/>
          <a:stretch>
            <a:fillRect/>
          </a:stretch>
        </p:blipFill>
        <p:spPr>
          <a:xfrm>
            <a:off x="1394413" y="1362007"/>
            <a:ext cx="6024560" cy="4415649"/>
          </a:xfrm>
          <a:prstGeom prst="rect">
            <a:avLst/>
          </a:prstGeom>
        </p:spPr>
      </p:pic>
      <p:sp>
        <p:nvSpPr>
          <p:cNvPr id="7" name="Title 6"/>
          <p:cNvSpPr>
            <a:spLocks noGrp="1"/>
          </p:cNvSpPr>
          <p:nvPr>
            <p:ph type="title"/>
          </p:nvPr>
        </p:nvSpPr>
        <p:spPr>
          <a:xfrm>
            <a:off x="457200" y="-19388"/>
            <a:ext cx="8229600" cy="1143000"/>
          </a:xfrm>
        </p:spPr>
        <p:txBody>
          <a:bodyPr>
            <a:normAutofit/>
          </a:bodyPr>
          <a:lstStyle/>
          <a:p>
            <a:r>
              <a:rPr lang="en-US" sz="2800" dirty="0" smtClean="0"/>
              <a:t>OR (third “cause”): The Thirty Years’ War as a war of European state-building</a:t>
            </a:r>
            <a:endParaRPr lang="en-US" sz="2800" dirty="0"/>
          </a:p>
        </p:txBody>
      </p:sp>
      <p:sp>
        <p:nvSpPr>
          <p:cNvPr id="8" name="TextBox 7"/>
          <p:cNvSpPr txBox="1"/>
          <p:nvPr/>
        </p:nvSpPr>
        <p:spPr>
          <a:xfrm>
            <a:off x="756217" y="5777656"/>
            <a:ext cx="7812192" cy="646331"/>
          </a:xfrm>
          <a:prstGeom prst="rect">
            <a:avLst/>
          </a:prstGeom>
          <a:noFill/>
        </p:spPr>
        <p:txBody>
          <a:bodyPr wrap="none" rtlCol="0">
            <a:spAutoFit/>
          </a:bodyPr>
          <a:lstStyle/>
          <a:p>
            <a:r>
              <a:rPr lang="en-US" dirty="0" smtClean="0"/>
              <a:t>The “nation-states” of France and Sweden vs. the ”universal” Holy </a:t>
            </a:r>
            <a:r>
              <a:rPr lang="en-US" i="1" dirty="0" smtClean="0"/>
              <a:t>Roman</a:t>
            </a:r>
            <a:r>
              <a:rPr lang="en-US" dirty="0" smtClean="0"/>
              <a:t> </a:t>
            </a:r>
            <a:r>
              <a:rPr lang="en-US" i="1" dirty="0" smtClean="0"/>
              <a:t>Empire</a:t>
            </a:r>
          </a:p>
          <a:p>
            <a:r>
              <a:rPr lang="en-US" dirty="0" smtClean="0"/>
              <a:t>                                          of the German Nation (HRE)</a:t>
            </a: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817077" y="3048000"/>
            <a:ext cx="184666" cy="369332"/>
          </a:xfrm>
          <a:prstGeom prst="rect">
            <a:avLst/>
          </a:prstGeom>
          <a:noFill/>
        </p:spPr>
        <p:txBody>
          <a:bodyPr wrap="none" rtlCol="0">
            <a:spAutoFit/>
          </a:bodyPr>
          <a:lstStyle/>
          <a:p>
            <a:endParaRPr lang="en-US" dirty="0"/>
          </a:p>
        </p:txBody>
      </p:sp>
      <p:pic>
        <p:nvPicPr>
          <p:cNvPr id="5" name="Picture 4"/>
          <p:cNvPicPr>
            <a:picLocks noChangeAspect="1"/>
          </p:cNvPicPr>
          <p:nvPr/>
        </p:nvPicPr>
        <p:blipFill>
          <a:blip r:embed="rId2"/>
          <a:stretch>
            <a:fillRect/>
          </a:stretch>
        </p:blipFill>
        <p:spPr>
          <a:xfrm>
            <a:off x="0" y="107950"/>
            <a:ext cx="2794000" cy="3848100"/>
          </a:xfrm>
          <a:prstGeom prst="rect">
            <a:avLst/>
          </a:prstGeom>
        </p:spPr>
      </p:pic>
      <p:pic>
        <p:nvPicPr>
          <p:cNvPr id="6" name="Picture 5"/>
          <p:cNvPicPr>
            <a:picLocks noChangeAspect="1"/>
          </p:cNvPicPr>
          <p:nvPr/>
        </p:nvPicPr>
        <p:blipFill>
          <a:blip r:embed="rId3"/>
          <a:stretch>
            <a:fillRect/>
          </a:stretch>
        </p:blipFill>
        <p:spPr>
          <a:xfrm>
            <a:off x="5200651" y="0"/>
            <a:ext cx="3630735" cy="4583684"/>
          </a:xfrm>
          <a:prstGeom prst="rect">
            <a:avLst/>
          </a:prstGeom>
        </p:spPr>
      </p:pic>
      <p:pic>
        <p:nvPicPr>
          <p:cNvPr id="7" name="Picture 6"/>
          <p:cNvPicPr>
            <a:picLocks noChangeAspect="1"/>
          </p:cNvPicPr>
          <p:nvPr/>
        </p:nvPicPr>
        <p:blipFill>
          <a:blip r:embed="rId4"/>
          <a:stretch>
            <a:fillRect/>
          </a:stretch>
        </p:blipFill>
        <p:spPr>
          <a:xfrm>
            <a:off x="2762729" y="2617734"/>
            <a:ext cx="2437922" cy="4210957"/>
          </a:xfrm>
          <a:prstGeom prst="rect">
            <a:avLst/>
          </a:prstGeom>
        </p:spPr>
      </p:pic>
      <p:pic>
        <p:nvPicPr>
          <p:cNvPr id="8" name="Picture 7"/>
          <p:cNvPicPr>
            <a:picLocks noChangeAspect="1"/>
          </p:cNvPicPr>
          <p:nvPr/>
        </p:nvPicPr>
        <p:blipFill>
          <a:blip r:embed="rId5"/>
          <a:stretch>
            <a:fillRect/>
          </a:stretch>
        </p:blipFill>
        <p:spPr>
          <a:xfrm>
            <a:off x="5715879" y="3417332"/>
            <a:ext cx="2310522" cy="3440668"/>
          </a:xfrm>
          <a:prstGeom prst="rect">
            <a:avLst/>
          </a:prstGeom>
        </p:spPr>
      </p:pic>
      <p:sp>
        <p:nvSpPr>
          <p:cNvPr id="9" name="TextBox 8"/>
          <p:cNvSpPr txBox="1"/>
          <p:nvPr/>
        </p:nvSpPr>
        <p:spPr>
          <a:xfrm>
            <a:off x="221437" y="4122019"/>
            <a:ext cx="2185214" cy="923330"/>
          </a:xfrm>
          <a:prstGeom prst="rect">
            <a:avLst/>
          </a:prstGeom>
          <a:noFill/>
        </p:spPr>
        <p:txBody>
          <a:bodyPr wrap="none" rtlCol="0">
            <a:spAutoFit/>
          </a:bodyPr>
          <a:lstStyle/>
          <a:p>
            <a:r>
              <a:rPr lang="en-US" dirty="0" smtClean="0"/>
              <a:t>Holy Roman Emperor</a:t>
            </a:r>
          </a:p>
          <a:p>
            <a:r>
              <a:rPr lang="en-US" dirty="0" smtClean="0"/>
              <a:t>Ferdinand II</a:t>
            </a:r>
          </a:p>
          <a:p>
            <a:r>
              <a:rPr lang="en-US" dirty="0" smtClean="0"/>
              <a:t>(1578-1637)</a:t>
            </a:r>
            <a:endParaRPr lang="en-US" dirty="0"/>
          </a:p>
        </p:txBody>
      </p:sp>
      <p:sp>
        <p:nvSpPr>
          <p:cNvPr id="10" name="TextBox 9"/>
          <p:cNvSpPr txBox="1"/>
          <p:nvPr/>
        </p:nvSpPr>
        <p:spPr>
          <a:xfrm>
            <a:off x="3869375" y="1140406"/>
            <a:ext cx="1331276" cy="1477328"/>
          </a:xfrm>
          <a:prstGeom prst="rect">
            <a:avLst/>
          </a:prstGeom>
          <a:noFill/>
        </p:spPr>
        <p:txBody>
          <a:bodyPr wrap="none" rtlCol="0">
            <a:spAutoFit/>
          </a:bodyPr>
          <a:lstStyle/>
          <a:p>
            <a:r>
              <a:rPr lang="en-US" dirty="0" smtClean="0"/>
              <a:t>King</a:t>
            </a:r>
          </a:p>
          <a:p>
            <a:r>
              <a:rPr lang="en-US" dirty="0" err="1" smtClean="0"/>
              <a:t>Gustavus</a:t>
            </a:r>
            <a:r>
              <a:rPr lang="en-US" dirty="0" smtClean="0"/>
              <a:t> </a:t>
            </a:r>
          </a:p>
          <a:p>
            <a:r>
              <a:rPr lang="en-US" dirty="0" err="1" smtClean="0"/>
              <a:t>Adolphus</a:t>
            </a:r>
            <a:endParaRPr lang="en-US" dirty="0" smtClean="0"/>
          </a:p>
          <a:p>
            <a:r>
              <a:rPr lang="en-US" dirty="0" smtClean="0"/>
              <a:t>of Sweden</a:t>
            </a:r>
          </a:p>
          <a:p>
            <a:r>
              <a:rPr lang="en-US" dirty="0" smtClean="0"/>
              <a:t>(1594-1632)</a:t>
            </a:r>
            <a:endParaRPr lang="en-US" dirty="0"/>
          </a:p>
        </p:txBody>
      </p:sp>
      <p:sp>
        <p:nvSpPr>
          <p:cNvPr id="11" name="TextBox 10"/>
          <p:cNvSpPr txBox="1"/>
          <p:nvPr/>
        </p:nvSpPr>
        <p:spPr>
          <a:xfrm>
            <a:off x="386710" y="5831449"/>
            <a:ext cx="2019941" cy="646331"/>
          </a:xfrm>
          <a:prstGeom prst="rect">
            <a:avLst/>
          </a:prstGeom>
          <a:noFill/>
        </p:spPr>
        <p:txBody>
          <a:bodyPr wrap="none" rtlCol="0">
            <a:spAutoFit/>
          </a:bodyPr>
          <a:lstStyle/>
          <a:p>
            <a:r>
              <a:rPr lang="en-US" dirty="0" smtClean="0"/>
              <a:t>King Louis XIII</a:t>
            </a:r>
          </a:p>
          <a:p>
            <a:r>
              <a:rPr lang="en-US" dirty="0" smtClean="0"/>
              <a:t>of France (1601-43)</a:t>
            </a:r>
            <a:endParaRPr lang="en-US" dirty="0"/>
          </a:p>
        </p:txBody>
      </p:sp>
      <p:sp>
        <p:nvSpPr>
          <p:cNvPr id="12" name="TextBox 11"/>
          <p:cNvSpPr txBox="1"/>
          <p:nvPr/>
        </p:nvSpPr>
        <p:spPr>
          <a:xfrm>
            <a:off x="8026401" y="4879380"/>
            <a:ext cx="1038791" cy="1200329"/>
          </a:xfrm>
          <a:prstGeom prst="rect">
            <a:avLst/>
          </a:prstGeom>
          <a:noFill/>
        </p:spPr>
        <p:txBody>
          <a:bodyPr wrap="none" rtlCol="0">
            <a:spAutoFit/>
          </a:bodyPr>
          <a:lstStyle/>
          <a:p>
            <a:r>
              <a:rPr lang="en-US" dirty="0" smtClean="0"/>
              <a:t>Cardinal</a:t>
            </a:r>
          </a:p>
          <a:p>
            <a:r>
              <a:rPr lang="en-US" dirty="0" smtClean="0"/>
              <a:t>Richelieu</a:t>
            </a:r>
          </a:p>
          <a:p>
            <a:r>
              <a:rPr lang="en-US" dirty="0" smtClean="0"/>
              <a:t>(1585-</a:t>
            </a:r>
          </a:p>
          <a:p>
            <a:r>
              <a:rPr lang="en-US" dirty="0" smtClean="0"/>
              <a:t>1642)</a:t>
            </a:r>
            <a:endParaRPr lang="en-US" dirty="0"/>
          </a:p>
        </p:txBody>
      </p:sp>
      <p:sp>
        <p:nvSpPr>
          <p:cNvPr id="13" name="TextBox 12"/>
          <p:cNvSpPr txBox="1"/>
          <p:nvPr/>
        </p:nvSpPr>
        <p:spPr>
          <a:xfrm>
            <a:off x="3154990" y="433708"/>
            <a:ext cx="2231523" cy="369332"/>
          </a:xfrm>
          <a:prstGeom prst="rect">
            <a:avLst/>
          </a:prstGeom>
          <a:noFill/>
        </p:spPr>
        <p:txBody>
          <a:bodyPr wrap="square" rtlCol="0">
            <a:spAutoFit/>
          </a:bodyPr>
          <a:lstStyle/>
          <a:p>
            <a:r>
              <a:rPr lang="en-US" dirty="0" smtClean="0"/>
              <a:t>The Major Actors</a:t>
            </a: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endParaRPr lang="en-US"/>
          </a:p>
        </p:txBody>
      </p:sp>
      <p:sp>
        <p:nvSpPr>
          <p:cNvPr id="3" name="Content Placeholder 2"/>
          <p:cNvSpPr>
            <a:spLocks noGrp="1"/>
          </p:cNvSpPr>
          <p:nvPr>
            <p:ph type="subTitle" idx="1"/>
          </p:nvPr>
        </p:nvSpPr>
        <p:spPr>
          <a:xfrm>
            <a:off x="1371600" y="1207476"/>
            <a:ext cx="6400800" cy="5122986"/>
          </a:xfrm>
        </p:spPr>
        <p:txBody>
          <a:bodyPr>
            <a:normAutofit fontScale="47500" lnSpcReduction="20000"/>
          </a:bodyPr>
          <a:lstStyle/>
          <a:p>
            <a:pPr>
              <a:buNone/>
            </a:pPr>
            <a:r>
              <a:rPr lang="en-US" sz="6545" dirty="0" smtClean="0"/>
              <a:t>Do we see any of these guys in </a:t>
            </a:r>
            <a:r>
              <a:rPr lang="en-US" sz="6545" dirty="0" err="1" smtClean="0"/>
              <a:t>Grimmelshausen</a:t>
            </a:r>
            <a:r>
              <a:rPr lang="en-US" sz="6545" dirty="0" smtClean="0"/>
              <a:t>, </a:t>
            </a:r>
            <a:r>
              <a:rPr lang="en-US" sz="6545" u="sng" dirty="0" err="1" smtClean="0"/>
              <a:t>Simplicissimus</a:t>
            </a:r>
            <a:r>
              <a:rPr lang="en-US" sz="6545" dirty="0" smtClean="0"/>
              <a:t>?</a:t>
            </a:r>
          </a:p>
          <a:p>
            <a:pPr>
              <a:buNone/>
            </a:pPr>
            <a:endParaRPr lang="en-US" sz="6545" dirty="0" smtClean="0"/>
          </a:p>
          <a:p>
            <a:pPr>
              <a:buNone/>
            </a:pPr>
            <a:r>
              <a:rPr lang="en-US" sz="6545" dirty="0" smtClean="0"/>
              <a:t>Why not?</a:t>
            </a:r>
          </a:p>
          <a:p>
            <a:pPr>
              <a:buNone/>
            </a:pPr>
            <a:endParaRPr lang="en-US" sz="6545" dirty="0" smtClean="0"/>
          </a:p>
          <a:p>
            <a:pPr>
              <a:buNone/>
            </a:pPr>
            <a:r>
              <a:rPr lang="en-US" sz="6545" dirty="0" smtClean="0"/>
              <a:t>Genre?</a:t>
            </a:r>
          </a:p>
          <a:p>
            <a:pPr>
              <a:buNone/>
            </a:pPr>
            <a:r>
              <a:rPr lang="en-US" sz="6545" dirty="0" smtClean="0"/>
              <a:t>Point of view? </a:t>
            </a:r>
          </a:p>
          <a:p>
            <a:pPr>
              <a:buNone/>
            </a:pPr>
            <a:r>
              <a:rPr lang="en-US" sz="6545" dirty="0" smtClean="0"/>
              <a:t>What we </a:t>
            </a:r>
            <a:r>
              <a:rPr lang="en-US" sz="6545" i="1" dirty="0" smtClean="0"/>
              <a:t>don’t </a:t>
            </a:r>
            <a:r>
              <a:rPr lang="en-US" sz="6545" dirty="0" smtClean="0"/>
              <a:t>see is part of the message! ( = “subtractive” logic of Alice Oswald’s </a:t>
            </a:r>
            <a:r>
              <a:rPr lang="en-US" sz="6545" u="sng" dirty="0" smtClean="0"/>
              <a:t>Memorial</a:t>
            </a:r>
            <a:r>
              <a:rPr lang="en-US" sz="6545" dirty="0" smtClean="0"/>
              <a:t>)</a:t>
            </a:r>
          </a:p>
          <a:p>
            <a:pPr>
              <a:buNone/>
            </a:pPr>
            <a:endParaRPr lang="en-US" u="sng" dirty="0" smtClean="0"/>
          </a:p>
          <a:p>
            <a:pPr>
              <a:buNone/>
            </a:pP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Autofit/>
          </a:bodyPr>
          <a:lstStyle/>
          <a:p>
            <a:r>
              <a:rPr lang="en-US" sz="2400" dirty="0" smtClean="0"/>
              <a:t>Regardless of how you describe the Thirty Years’ War and its “causes,” it lasted 30 years…</a:t>
            </a:r>
            <a:endParaRPr lang="en-US" sz="2400" dirty="0"/>
          </a:p>
        </p:txBody>
      </p:sp>
      <p:sp>
        <p:nvSpPr>
          <p:cNvPr id="7" name="Content Placeholder 6"/>
          <p:cNvSpPr>
            <a:spLocks noGrp="1"/>
          </p:cNvSpPr>
          <p:nvPr>
            <p:ph idx="1"/>
          </p:nvPr>
        </p:nvSpPr>
        <p:spPr/>
        <p:txBody>
          <a:bodyPr/>
          <a:lstStyle/>
          <a:p>
            <a:endParaRPr lang="en-US" dirty="0" smtClean="0"/>
          </a:p>
          <a:p>
            <a:endParaRPr lang="en-US" dirty="0"/>
          </a:p>
        </p:txBody>
      </p:sp>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35923" y="1143000"/>
            <a:ext cx="2718715" cy="53393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6729984" y="1143000"/>
            <a:ext cx="1632478" cy="5509201"/>
          </a:xfrm>
          <a:prstGeom prst="rect">
            <a:avLst/>
          </a:prstGeom>
          <a:noFill/>
        </p:spPr>
        <p:txBody>
          <a:bodyPr wrap="square" rtlCol="0">
            <a:spAutoFit/>
          </a:bodyPr>
          <a:lstStyle/>
          <a:p>
            <a:r>
              <a:rPr lang="en-US" sz="2000" dirty="0" smtClean="0"/>
              <a:t>“Mars” </a:t>
            </a:r>
          </a:p>
          <a:p>
            <a:endParaRPr lang="en-US" sz="2000" dirty="0" smtClean="0"/>
          </a:p>
          <a:p>
            <a:r>
              <a:rPr lang="en-US" sz="2000" dirty="0" smtClean="0"/>
              <a:t>(Diego </a:t>
            </a:r>
          </a:p>
          <a:p>
            <a:r>
              <a:rPr lang="en-US" sz="2000" dirty="0" smtClean="0"/>
              <a:t>Velázquez, </a:t>
            </a:r>
          </a:p>
          <a:p>
            <a:r>
              <a:rPr lang="en-US" sz="2000" dirty="0" smtClean="0"/>
              <a:t>c. 1639-41)</a:t>
            </a:r>
          </a:p>
          <a:p>
            <a:endParaRPr lang="en-US" sz="2000" dirty="0" smtClean="0"/>
          </a:p>
          <a:p>
            <a:r>
              <a:rPr lang="en-US" sz="2000" dirty="0" smtClean="0"/>
              <a:t>DATES of the</a:t>
            </a:r>
          </a:p>
          <a:p>
            <a:r>
              <a:rPr lang="en-US" sz="2000" dirty="0" smtClean="0"/>
              <a:t>Thirty Years’</a:t>
            </a:r>
          </a:p>
          <a:p>
            <a:r>
              <a:rPr lang="en-US" sz="2000" dirty="0" smtClean="0"/>
              <a:t>War?</a:t>
            </a:r>
          </a:p>
          <a:p>
            <a:endParaRPr lang="en-US" sz="2000" dirty="0" smtClean="0"/>
          </a:p>
          <a:p>
            <a:r>
              <a:rPr lang="en-US" sz="2000" dirty="0" smtClean="0"/>
              <a:t>DATE OF </a:t>
            </a:r>
            <a:br>
              <a:rPr lang="en-US" sz="2000" dirty="0" smtClean="0"/>
            </a:br>
            <a:r>
              <a:rPr lang="en-US" sz="2000" dirty="0" smtClean="0"/>
              <a:t>THIS</a:t>
            </a:r>
            <a:br>
              <a:rPr lang="en-US" sz="2000" dirty="0" smtClean="0"/>
            </a:br>
            <a:r>
              <a:rPr lang="en-US" sz="2000" dirty="0" smtClean="0"/>
              <a:t>PAINTING?</a:t>
            </a:r>
          </a:p>
          <a:p>
            <a:endParaRPr lang="en-US" sz="2000" dirty="0" smtClean="0"/>
          </a:p>
          <a:p>
            <a:r>
              <a:rPr lang="en-US" sz="2000" dirty="0" smtClean="0"/>
              <a:t>What do you see?</a:t>
            </a:r>
          </a:p>
          <a:p>
            <a:endParaRPr lang="en-US" sz="1600" dirty="0" smtClean="0"/>
          </a:p>
          <a:p>
            <a:endParaRPr lang="en-US" sz="1600" dirty="0"/>
          </a:p>
        </p:txBody>
      </p:sp>
      <p:sp>
        <p:nvSpPr>
          <p:cNvPr id="8" name="TextBox 7"/>
          <p:cNvSpPr txBox="1"/>
          <p:nvPr/>
        </p:nvSpPr>
        <p:spPr>
          <a:xfrm>
            <a:off x="400538" y="1600200"/>
            <a:ext cx="2735385" cy="4247317"/>
          </a:xfrm>
          <a:prstGeom prst="rect">
            <a:avLst/>
          </a:prstGeom>
          <a:noFill/>
        </p:spPr>
        <p:txBody>
          <a:bodyPr wrap="square" rtlCol="0">
            <a:spAutoFit/>
          </a:bodyPr>
          <a:lstStyle/>
          <a:p>
            <a:r>
              <a:rPr lang="en-US" dirty="0" smtClean="0"/>
              <a:t>COMPARE:</a:t>
            </a:r>
          </a:p>
          <a:p>
            <a:endParaRPr lang="en-US" dirty="0" smtClean="0"/>
          </a:p>
          <a:p>
            <a:r>
              <a:rPr lang="en-US" dirty="0" smtClean="0"/>
              <a:t>WWI (1914-18)</a:t>
            </a:r>
          </a:p>
          <a:p>
            <a:r>
              <a:rPr lang="en-US" dirty="0" smtClean="0"/>
              <a:t>WWII (1939-</a:t>
            </a:r>
          </a:p>
          <a:p>
            <a:r>
              <a:rPr lang="en-US" dirty="0" smtClean="0"/>
              <a:t>45)</a:t>
            </a:r>
          </a:p>
          <a:p>
            <a:r>
              <a:rPr lang="en-US" dirty="0" smtClean="0"/>
              <a:t>Korean War</a:t>
            </a:r>
          </a:p>
          <a:p>
            <a:r>
              <a:rPr lang="en-US" dirty="0" smtClean="0"/>
              <a:t>(1950-53)</a:t>
            </a:r>
          </a:p>
          <a:p>
            <a:r>
              <a:rPr lang="en-US" dirty="0" smtClean="0"/>
              <a:t>Viet Nam War</a:t>
            </a:r>
          </a:p>
          <a:p>
            <a:r>
              <a:rPr lang="en-US" dirty="0" smtClean="0"/>
              <a:t>(1954-75 )</a:t>
            </a:r>
          </a:p>
          <a:p>
            <a:r>
              <a:rPr lang="en-US" dirty="0" smtClean="0"/>
              <a:t>The First Persian Gulf</a:t>
            </a:r>
          </a:p>
          <a:p>
            <a:r>
              <a:rPr lang="en-US" dirty="0" smtClean="0"/>
              <a:t>War (1990-91)</a:t>
            </a:r>
          </a:p>
          <a:p>
            <a:r>
              <a:rPr lang="en-US" dirty="0" smtClean="0"/>
              <a:t>The Second</a:t>
            </a:r>
          </a:p>
          <a:p>
            <a:r>
              <a:rPr lang="en-US" dirty="0" smtClean="0"/>
              <a:t>Gulf War / Iraq War (2003-2011)</a:t>
            </a:r>
          </a:p>
          <a:p>
            <a:endParaRPr lang="en-US" dirty="0"/>
          </a:p>
        </p:txBody>
      </p:sp>
    </p:spTree>
    <p:extLst>
      <p:ext uri="{BB962C8B-B14F-4D97-AF65-F5344CB8AC3E}">
        <p14:creationId xmlns:p14="http://schemas.microsoft.com/office/powerpoint/2010/main" val="67167717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0025"/>
            <a:ext cx="8229600" cy="1143000"/>
          </a:xfrm>
        </p:spPr>
        <p:txBody>
          <a:bodyPr>
            <a:noAutofit/>
          </a:bodyPr>
          <a:lstStyle/>
          <a:p>
            <a:r>
              <a:rPr lang="en-US" sz="2000" dirty="0" smtClean="0"/>
              <a:t>It’s difficult for us to </a:t>
            </a:r>
            <a:r>
              <a:rPr lang="en-US" sz="2000" dirty="0" smtClean="0">
                <a:solidFill>
                  <a:srgbClr val="FF0000"/>
                </a:solidFill>
              </a:rPr>
              <a:t>imagine</a:t>
            </a:r>
            <a:r>
              <a:rPr lang="en-US" sz="2000" dirty="0" smtClean="0"/>
              <a:t> a war that lasted 30 years – but there were lots of </a:t>
            </a:r>
            <a:r>
              <a:rPr lang="en-US" sz="2000" dirty="0" smtClean="0">
                <a:solidFill>
                  <a:srgbClr val="FF0000"/>
                </a:solidFill>
              </a:rPr>
              <a:t>images</a:t>
            </a:r>
            <a:r>
              <a:rPr lang="en-US" sz="2000" dirty="0" smtClean="0"/>
              <a:t> of it created at the time…here: “Heretics”…</a:t>
            </a:r>
            <a:endParaRPr lang="en-US" sz="2000"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1219200"/>
            <a:ext cx="8153400" cy="49058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914400" y="6248400"/>
            <a:ext cx="7334572" cy="369332"/>
          </a:xfrm>
          <a:prstGeom prst="rect">
            <a:avLst/>
          </a:prstGeom>
          <a:noFill/>
        </p:spPr>
        <p:txBody>
          <a:bodyPr wrap="none" rtlCol="0">
            <a:spAutoFit/>
          </a:bodyPr>
          <a:lstStyle/>
          <a:p>
            <a:r>
              <a:rPr lang="en-US" dirty="0" smtClean="0"/>
              <a:t>Jacques </a:t>
            </a:r>
            <a:r>
              <a:rPr lang="en-US" dirty="0" err="1" smtClean="0"/>
              <a:t>Callot</a:t>
            </a:r>
            <a:r>
              <a:rPr lang="en-US" dirty="0" smtClean="0"/>
              <a:t>, “The Hanging” (from his series, “The Horrors of War,” 1632-3)</a:t>
            </a:r>
            <a:endParaRPr lang="en-US" dirty="0"/>
          </a:p>
        </p:txBody>
      </p:sp>
    </p:spTree>
    <p:extLst>
      <p:ext uri="{BB962C8B-B14F-4D97-AF65-F5344CB8AC3E}">
        <p14:creationId xmlns:p14="http://schemas.microsoft.com/office/powerpoint/2010/main" val="132837759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4636"/>
            <a:ext cx="8229600" cy="1143000"/>
          </a:xfrm>
        </p:spPr>
        <p:txBody>
          <a:bodyPr>
            <a:noAutofit/>
          </a:bodyPr>
          <a:lstStyle/>
          <a:p>
            <a:r>
              <a:rPr lang="en-US" sz="2000" dirty="0" smtClean="0"/>
              <a:t>Picturing the war at more of a distance…</a:t>
            </a:r>
            <a:br>
              <a:rPr lang="en-US" sz="2000" dirty="0" smtClean="0"/>
            </a:br>
            <a:r>
              <a:rPr lang="en-US" sz="2000" dirty="0" smtClean="0"/>
              <a:t>Sieges / The sack of the Protestant city of Magdeburg by (Catholic) Imperial troops (1631) - Of the 30,000 citizens, only 5,000 survived…</a:t>
            </a:r>
            <a:endParaRPr lang="en-US" sz="2000"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1371600"/>
            <a:ext cx="7620000" cy="4467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2286000" y="6019800"/>
            <a:ext cx="5023106" cy="369332"/>
          </a:xfrm>
          <a:prstGeom prst="rect">
            <a:avLst/>
          </a:prstGeom>
          <a:noFill/>
        </p:spPr>
        <p:txBody>
          <a:bodyPr wrap="none" rtlCol="0">
            <a:spAutoFit/>
          </a:bodyPr>
          <a:lstStyle/>
          <a:p>
            <a:r>
              <a:rPr lang="en-US" dirty="0" smtClean="0"/>
              <a:t>Johann Philipp </a:t>
            </a:r>
            <a:r>
              <a:rPr lang="en-US" dirty="0" err="1" smtClean="0"/>
              <a:t>Abelin</a:t>
            </a:r>
            <a:r>
              <a:rPr lang="en-US" dirty="0" smtClean="0"/>
              <a:t>, </a:t>
            </a:r>
            <a:r>
              <a:rPr lang="en-US" u="sng" dirty="0" err="1" smtClean="0"/>
              <a:t>Theatrum</a:t>
            </a:r>
            <a:r>
              <a:rPr lang="en-US" u="sng" dirty="0" smtClean="0"/>
              <a:t> </a:t>
            </a:r>
            <a:r>
              <a:rPr lang="en-US" u="sng" dirty="0" err="1" smtClean="0"/>
              <a:t>Europaeum</a:t>
            </a:r>
            <a:r>
              <a:rPr lang="en-US" dirty="0"/>
              <a:t> </a:t>
            </a:r>
            <a:r>
              <a:rPr lang="en-US" dirty="0" smtClean="0"/>
              <a:t>(1659)</a:t>
            </a:r>
            <a:endParaRPr lang="en-US" u="sng" dirty="0"/>
          </a:p>
        </p:txBody>
      </p:sp>
    </p:spTree>
    <p:extLst>
      <p:ext uri="{BB962C8B-B14F-4D97-AF65-F5344CB8AC3E}">
        <p14:creationId xmlns:p14="http://schemas.microsoft.com/office/powerpoint/2010/main" val="403796409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1600" y="1183406"/>
            <a:ext cx="6305664" cy="44070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871985" y="5722240"/>
            <a:ext cx="7834935" cy="646331"/>
          </a:xfrm>
          <a:prstGeom prst="rect">
            <a:avLst/>
          </a:prstGeom>
          <a:noFill/>
        </p:spPr>
        <p:txBody>
          <a:bodyPr wrap="none" rtlCol="0">
            <a:spAutoFit/>
          </a:bodyPr>
          <a:lstStyle/>
          <a:p>
            <a:pPr defTabSz="914400"/>
            <a:r>
              <a:rPr lang="en-US" dirty="0" smtClean="0">
                <a:solidFill>
                  <a:srgbClr val="FFFFFF"/>
                </a:solidFill>
              </a:rPr>
              <a:t>Engraving of the Sack of Magdeburg by </a:t>
            </a:r>
            <a:r>
              <a:rPr lang="en-US" dirty="0" err="1" smtClean="0">
                <a:solidFill>
                  <a:srgbClr val="FFFFFF"/>
                </a:solidFill>
              </a:rPr>
              <a:t>Matthäus</a:t>
            </a:r>
            <a:r>
              <a:rPr lang="en-US" dirty="0" smtClean="0">
                <a:solidFill>
                  <a:srgbClr val="FFFFFF"/>
                </a:solidFill>
              </a:rPr>
              <a:t> </a:t>
            </a:r>
            <a:r>
              <a:rPr lang="en-US" dirty="0" err="1" smtClean="0">
                <a:solidFill>
                  <a:srgbClr val="FFFFFF"/>
                </a:solidFill>
              </a:rPr>
              <a:t>Merian</a:t>
            </a:r>
            <a:r>
              <a:rPr lang="en-US" dirty="0" smtClean="0">
                <a:solidFill>
                  <a:srgbClr val="FFFFFF"/>
                </a:solidFill>
              </a:rPr>
              <a:t> (1632)  -- Compare</a:t>
            </a:r>
          </a:p>
          <a:p>
            <a:pPr defTabSz="914400"/>
            <a:r>
              <a:rPr lang="en-US" dirty="0" smtClean="0">
                <a:solidFill>
                  <a:srgbClr val="FFFFFF"/>
                </a:solidFill>
              </a:rPr>
              <a:t> the Battle of </a:t>
            </a:r>
            <a:r>
              <a:rPr lang="en-US" dirty="0" err="1" smtClean="0">
                <a:solidFill>
                  <a:srgbClr val="FFFFFF"/>
                </a:solidFill>
              </a:rPr>
              <a:t>Wittstock</a:t>
            </a:r>
            <a:r>
              <a:rPr lang="en-US" dirty="0" smtClean="0">
                <a:solidFill>
                  <a:srgbClr val="FFFFFF"/>
                </a:solidFill>
              </a:rPr>
              <a:t> in </a:t>
            </a:r>
            <a:r>
              <a:rPr lang="en-US" dirty="0" err="1" smtClean="0">
                <a:solidFill>
                  <a:srgbClr val="FFFFFF"/>
                </a:solidFill>
              </a:rPr>
              <a:t>Grimmelshausen</a:t>
            </a:r>
            <a:r>
              <a:rPr lang="en-US" dirty="0" smtClean="0">
                <a:solidFill>
                  <a:srgbClr val="FFFFFF"/>
                </a:solidFill>
              </a:rPr>
              <a:t>, </a:t>
            </a:r>
            <a:r>
              <a:rPr lang="en-US" u="sng" dirty="0" err="1" smtClean="0">
                <a:solidFill>
                  <a:srgbClr val="FFFFFF"/>
                </a:solidFill>
              </a:rPr>
              <a:t>Simplicissimus</a:t>
            </a:r>
            <a:r>
              <a:rPr lang="en-US" dirty="0" smtClean="0">
                <a:solidFill>
                  <a:srgbClr val="FFFFFF"/>
                </a:solidFill>
              </a:rPr>
              <a:t>, Book Two, chapter 27</a:t>
            </a:r>
          </a:p>
        </p:txBody>
      </p:sp>
      <p:sp>
        <p:nvSpPr>
          <p:cNvPr id="4" name="TextBox 3"/>
          <p:cNvSpPr txBox="1"/>
          <p:nvPr/>
        </p:nvSpPr>
        <p:spPr>
          <a:xfrm>
            <a:off x="2540132" y="295305"/>
            <a:ext cx="3605875" cy="584776"/>
          </a:xfrm>
          <a:prstGeom prst="rect">
            <a:avLst/>
          </a:prstGeom>
          <a:noFill/>
        </p:spPr>
        <p:txBody>
          <a:bodyPr wrap="none" rtlCol="0">
            <a:spAutoFit/>
          </a:bodyPr>
          <a:lstStyle/>
          <a:p>
            <a:r>
              <a:rPr lang="en-US" sz="3200" dirty="0" smtClean="0"/>
              <a:t>History from Above?</a:t>
            </a:r>
            <a:endParaRPr lang="en-US" sz="3200" dirty="0"/>
          </a:p>
        </p:txBody>
      </p:sp>
    </p:spTree>
    <p:extLst>
      <p:ext uri="{BB962C8B-B14F-4D97-AF65-F5344CB8AC3E}">
        <p14:creationId xmlns:p14="http://schemas.microsoft.com/office/powerpoint/2010/main" val="173973749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97598"/>
            <a:ext cx="8229600" cy="1143000"/>
          </a:xfrm>
        </p:spPr>
        <p:txBody>
          <a:bodyPr>
            <a:normAutofit/>
          </a:bodyPr>
          <a:lstStyle/>
          <a:p>
            <a:r>
              <a:rPr lang="en-US" sz="2800" dirty="0" smtClean="0"/>
              <a:t>How was it possible for the war to last </a:t>
            </a:r>
            <a:r>
              <a:rPr lang="en-US" sz="2800" i="1" dirty="0" smtClean="0"/>
              <a:t>30 years</a:t>
            </a:r>
            <a:r>
              <a:rPr lang="en-US" sz="2800" dirty="0" smtClean="0"/>
              <a:t>….?</a:t>
            </a:r>
            <a:endParaRPr lang="en-US" sz="2800" dirty="0"/>
          </a:p>
        </p:txBody>
      </p:sp>
      <p:sp>
        <p:nvSpPr>
          <p:cNvPr id="3" name="Content Placeholder 2"/>
          <p:cNvSpPr>
            <a:spLocks noGrp="1"/>
          </p:cNvSpPr>
          <p:nvPr>
            <p:ph sz="half" idx="1"/>
          </p:nvPr>
        </p:nvSpPr>
        <p:spPr>
          <a:xfrm>
            <a:off x="381000" y="945402"/>
            <a:ext cx="4038600" cy="5414955"/>
          </a:xfrm>
        </p:spPr>
        <p:txBody>
          <a:bodyPr>
            <a:noAutofit/>
          </a:bodyPr>
          <a:lstStyle/>
          <a:p>
            <a:r>
              <a:rPr lang="en-US" sz="2400" dirty="0" smtClean="0"/>
              <a:t>The MEANS of conducting the war (as opposed to its causes) may actually have </a:t>
            </a:r>
            <a:r>
              <a:rPr lang="en-US" sz="2400" i="1" dirty="0" smtClean="0"/>
              <a:t>contribute</a:t>
            </a:r>
            <a:r>
              <a:rPr lang="en-US" sz="2400" dirty="0" smtClean="0"/>
              <a:t>d to causing its length…</a:t>
            </a:r>
          </a:p>
          <a:p>
            <a:r>
              <a:rPr lang="en-US" sz="2400" dirty="0" smtClean="0"/>
              <a:t> Economic historians say that it was possible for the war to last so long precisely because of central Europe’s “advanced socioeconomic development and long lasting peacetime prosperity” </a:t>
            </a:r>
            <a:r>
              <a:rPr lang="en-US" sz="2400" i="1" dirty="0" smtClean="0"/>
              <a:t>before the war…</a:t>
            </a:r>
            <a:endParaRPr lang="en-US" sz="2400" dirty="0"/>
          </a:p>
        </p:txBody>
      </p:sp>
      <p:sp>
        <p:nvSpPr>
          <p:cNvPr id="4" name="Content Placeholder 3"/>
          <p:cNvSpPr>
            <a:spLocks noGrp="1"/>
          </p:cNvSpPr>
          <p:nvPr>
            <p:ph sz="half" idx="2"/>
          </p:nvPr>
        </p:nvSpPr>
        <p:spPr>
          <a:xfrm>
            <a:off x="4572000" y="679993"/>
            <a:ext cx="4038600" cy="5680364"/>
          </a:xfrm>
        </p:spPr>
        <p:txBody>
          <a:bodyPr>
            <a:noAutofit/>
          </a:bodyPr>
          <a:lstStyle/>
          <a:p>
            <a:r>
              <a:rPr lang="en-US" sz="2000" i="1" dirty="0" smtClean="0"/>
              <a:t>During the war: </a:t>
            </a:r>
            <a:r>
              <a:rPr lang="en-US" sz="2000" dirty="0" smtClean="0"/>
              <a:t>Creative financing of the war through taxes and loans from wealthy financiers / war fought on credit</a:t>
            </a:r>
          </a:p>
          <a:p>
            <a:r>
              <a:rPr lang="en-US" sz="2000" dirty="0" smtClean="0"/>
              <a:t>“Coerced payments” / “Contributions” (more on this in a minute)</a:t>
            </a:r>
          </a:p>
          <a:p>
            <a:r>
              <a:rPr lang="en-US" sz="2000" dirty="0" smtClean="0"/>
              <a:t>Labor force for war?  - Many </a:t>
            </a:r>
            <a:r>
              <a:rPr lang="en-US" sz="2000" dirty="0" smtClean="0">
                <a:solidFill>
                  <a:srgbClr val="FFFFFF"/>
                </a:solidFill>
              </a:rPr>
              <a:t>mercenary soldiers </a:t>
            </a:r>
            <a:r>
              <a:rPr lang="en-US" sz="2000" dirty="0" smtClean="0"/>
              <a:t>came from Sweden, where there was little non-agricultural work / they were willing to work for a third of a regular soldier’s pay…</a:t>
            </a:r>
          </a:p>
          <a:p>
            <a:r>
              <a:rPr lang="en-US" sz="2000" dirty="0" smtClean="0"/>
              <a:t>A mercenary: A soldier who is paid by a foreign country to fight in its army and thus fights for money, and not out of patriotism or religious motivation…</a:t>
            </a:r>
            <a:endParaRPr lang="en-US" sz="2000" dirty="0"/>
          </a:p>
        </p:txBody>
      </p:sp>
    </p:spTree>
    <p:extLst>
      <p:ext uri="{BB962C8B-B14F-4D97-AF65-F5344CB8AC3E}">
        <p14:creationId xmlns:p14="http://schemas.microsoft.com/office/powerpoint/2010/main" val="359326664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77211"/>
            <a:ext cx="8229600" cy="1143000"/>
          </a:xfrm>
        </p:spPr>
        <p:txBody>
          <a:bodyPr>
            <a:noAutofit/>
          </a:bodyPr>
          <a:lstStyle/>
          <a:p>
            <a:r>
              <a:rPr lang="en-US" sz="2000" dirty="0">
                <a:solidFill>
                  <a:srgbClr val="FFFFFF"/>
                </a:solidFill>
              </a:rPr>
              <a:t>M</a:t>
            </a:r>
            <a:r>
              <a:rPr lang="en-US" sz="2000" dirty="0" smtClean="0">
                <a:solidFill>
                  <a:srgbClr val="FFFFFF"/>
                </a:solidFill>
              </a:rPr>
              <a:t>uch of the fighting during the Thirty Years’ War was in fact done by mercenary troops, </a:t>
            </a:r>
            <a:r>
              <a:rPr lang="en-US" sz="2000" dirty="0" smtClean="0"/>
              <a:t>whose leaders either financed their own armies or thought up ingenious new ways of financing war / The generals of the mercenary armies often became a problem for the political heads-of-state…</a:t>
            </a:r>
            <a:endParaRPr lang="en-US" sz="2000" dirty="0"/>
          </a:p>
        </p:txBody>
      </p:sp>
      <p:sp>
        <p:nvSpPr>
          <p:cNvPr id="3" name="Content Placeholder 2"/>
          <p:cNvSpPr>
            <a:spLocks noGrp="1"/>
          </p:cNvSpPr>
          <p:nvPr>
            <p:ph sz="half" idx="1"/>
          </p:nvPr>
        </p:nvSpPr>
        <p:spPr>
          <a:xfrm>
            <a:off x="533400" y="1520211"/>
            <a:ext cx="4038600" cy="4525963"/>
          </a:xfrm>
        </p:spPr>
        <p:txBody>
          <a:bodyPr/>
          <a:lstStyle/>
          <a:p>
            <a:endParaRPr lang="en-US" dirty="0"/>
          </a:p>
        </p:txBody>
      </p:sp>
      <p:sp>
        <p:nvSpPr>
          <p:cNvPr id="4" name="Content Placeholder 3"/>
          <p:cNvSpPr>
            <a:spLocks noGrp="1"/>
          </p:cNvSpPr>
          <p:nvPr>
            <p:ph sz="half" idx="2"/>
          </p:nvPr>
        </p:nvSpPr>
        <p:spPr/>
        <p:txBody>
          <a:bodyPr/>
          <a:lstStyle/>
          <a:p>
            <a:endParaRPr lang="en-US" dirty="0"/>
          </a:p>
        </p:txBody>
      </p:sp>
      <p:pic>
        <p:nvPicPr>
          <p:cNvPr id="614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34000" y="1905000"/>
            <a:ext cx="2667000" cy="37204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4694989" y="5867400"/>
            <a:ext cx="4206280" cy="646331"/>
          </a:xfrm>
          <a:prstGeom prst="rect">
            <a:avLst/>
          </a:prstGeom>
          <a:noFill/>
        </p:spPr>
        <p:txBody>
          <a:bodyPr wrap="none" rtlCol="0">
            <a:spAutoFit/>
          </a:bodyPr>
          <a:lstStyle/>
          <a:p>
            <a:r>
              <a:rPr lang="en-US" dirty="0"/>
              <a:t>Albrecht Wenzel Eusebius von Wallenstein </a:t>
            </a:r>
            <a:endParaRPr lang="en-US" dirty="0" smtClean="0"/>
          </a:p>
          <a:p>
            <a:r>
              <a:rPr lang="en-US" dirty="0" smtClean="0"/>
              <a:t>(1583-1634</a:t>
            </a:r>
            <a:r>
              <a:rPr lang="en-US" dirty="0"/>
              <a:t>)</a:t>
            </a:r>
          </a:p>
        </p:txBody>
      </p:sp>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0747" y="1905000"/>
            <a:ext cx="2389514" cy="41012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757216" y="6199273"/>
            <a:ext cx="3047116" cy="369332"/>
          </a:xfrm>
          <a:prstGeom prst="rect">
            <a:avLst/>
          </a:prstGeom>
          <a:noFill/>
        </p:spPr>
        <p:txBody>
          <a:bodyPr wrap="none" rtlCol="0">
            <a:spAutoFit/>
          </a:bodyPr>
          <a:lstStyle/>
          <a:p>
            <a:r>
              <a:rPr lang="en-US" dirty="0" err="1" smtClean="0"/>
              <a:t>Ambrogio</a:t>
            </a:r>
            <a:r>
              <a:rPr lang="en-US" dirty="0" smtClean="0"/>
              <a:t> </a:t>
            </a:r>
            <a:r>
              <a:rPr lang="en-US" dirty="0" err="1" smtClean="0"/>
              <a:t>Spinola</a:t>
            </a:r>
            <a:r>
              <a:rPr lang="en-US" dirty="0"/>
              <a:t> </a:t>
            </a:r>
            <a:r>
              <a:rPr lang="en-US" dirty="0" smtClean="0"/>
              <a:t>(1569-1630)</a:t>
            </a:r>
            <a:endParaRPr lang="en-US" dirty="0"/>
          </a:p>
        </p:txBody>
      </p:sp>
    </p:spTree>
    <p:extLst>
      <p:ext uri="{BB962C8B-B14F-4D97-AF65-F5344CB8AC3E}">
        <p14:creationId xmlns:p14="http://schemas.microsoft.com/office/powerpoint/2010/main" val="285389522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57231" y="152400"/>
            <a:ext cx="8229600" cy="1143000"/>
          </a:xfrm>
        </p:spPr>
        <p:txBody>
          <a:bodyPr>
            <a:noAutofit/>
          </a:bodyPr>
          <a:lstStyle/>
          <a:p>
            <a:r>
              <a:rPr lang="en-US" sz="2400" dirty="0" smtClean="0"/>
              <a:t>Mercenary soldiering during the</a:t>
            </a:r>
            <a:br>
              <a:rPr lang="en-US" sz="2400" dirty="0" smtClean="0"/>
            </a:br>
            <a:r>
              <a:rPr lang="en-US" sz="2400" dirty="0" smtClean="0"/>
              <a:t> Thirty Years’ War</a:t>
            </a:r>
            <a:endParaRPr lang="en-US" sz="2400" dirty="0"/>
          </a:p>
        </p:txBody>
      </p:sp>
      <p:sp>
        <p:nvSpPr>
          <p:cNvPr id="3" name="Content Placeholder 2"/>
          <p:cNvSpPr>
            <a:spLocks noGrp="1"/>
          </p:cNvSpPr>
          <p:nvPr>
            <p:ph sz="half" idx="1"/>
          </p:nvPr>
        </p:nvSpPr>
        <p:spPr>
          <a:xfrm>
            <a:off x="270164" y="243829"/>
            <a:ext cx="4038600" cy="7187645"/>
          </a:xfrm>
        </p:spPr>
        <p:txBody>
          <a:bodyPr>
            <a:noAutofit/>
          </a:bodyPr>
          <a:lstStyle/>
          <a:p>
            <a:r>
              <a:rPr lang="en-US" sz="1800" dirty="0" smtClean="0"/>
              <a:t>The principle of </a:t>
            </a:r>
            <a:r>
              <a:rPr lang="en-US" sz="1800" u="sng" dirty="0" smtClean="0"/>
              <a:t>bellum </a:t>
            </a:r>
            <a:r>
              <a:rPr lang="en-US" sz="1800" u="sng" dirty="0"/>
              <a:t>se </a:t>
            </a:r>
            <a:r>
              <a:rPr lang="en-US" sz="1800" u="sng" dirty="0" err="1"/>
              <a:t>ipsum</a:t>
            </a:r>
            <a:r>
              <a:rPr lang="en-US" sz="1800" u="sng" dirty="0"/>
              <a:t> </a:t>
            </a:r>
            <a:r>
              <a:rPr lang="en-US" sz="1800" u="sng" dirty="0" err="1" smtClean="0"/>
              <a:t>alet</a:t>
            </a:r>
            <a:endParaRPr lang="en-US" sz="1800" dirty="0"/>
          </a:p>
          <a:p>
            <a:r>
              <a:rPr lang="en-US" sz="1800" b="1" dirty="0" smtClean="0"/>
              <a:t>“The </a:t>
            </a:r>
            <a:r>
              <a:rPr lang="en-US" sz="1800" b="1" dirty="0"/>
              <a:t>war will feed </a:t>
            </a:r>
            <a:r>
              <a:rPr lang="en-US" sz="1800" b="1" dirty="0" smtClean="0"/>
              <a:t>itself…”</a:t>
            </a:r>
          </a:p>
          <a:p>
            <a:r>
              <a:rPr lang="en-US" sz="1800" dirty="0" smtClean="0"/>
              <a:t>Before the Thirty Years’ War, armies were funded primarily by </a:t>
            </a:r>
            <a:r>
              <a:rPr lang="en-US" sz="1800" dirty="0"/>
              <a:t>raising special war </a:t>
            </a:r>
            <a:r>
              <a:rPr lang="en-US" sz="1800" dirty="0" smtClean="0"/>
              <a:t>taxes. / The larger </a:t>
            </a:r>
            <a:r>
              <a:rPr lang="en-US" sz="1800" dirty="0"/>
              <a:t>armies </a:t>
            </a:r>
            <a:r>
              <a:rPr lang="en-US" sz="1800" dirty="0" smtClean="0"/>
              <a:t>and weapons for the Thirty Years’ War soon exceeded </a:t>
            </a:r>
            <a:r>
              <a:rPr lang="en-US" sz="1800" dirty="0"/>
              <a:t>the </a:t>
            </a:r>
            <a:r>
              <a:rPr lang="en-US" sz="1800" dirty="0" smtClean="0"/>
              <a:t>income </a:t>
            </a:r>
            <a:r>
              <a:rPr lang="en-US" sz="1800" dirty="0"/>
              <a:t>from </a:t>
            </a:r>
            <a:r>
              <a:rPr lang="en-US" sz="1800" dirty="0" smtClean="0"/>
              <a:t>these kinds of  taxes…</a:t>
            </a:r>
          </a:p>
          <a:p>
            <a:r>
              <a:rPr lang="en-US" sz="1800" u="sng" dirty="0" smtClean="0"/>
              <a:t>Bellum </a:t>
            </a:r>
            <a:r>
              <a:rPr lang="en-US" sz="1800" u="sng" dirty="0"/>
              <a:t>se </a:t>
            </a:r>
            <a:r>
              <a:rPr lang="en-US" sz="1800" u="sng" dirty="0" err="1"/>
              <a:t>ipsum</a:t>
            </a:r>
            <a:r>
              <a:rPr lang="en-US" sz="1800" u="sng" dirty="0"/>
              <a:t> </a:t>
            </a:r>
            <a:r>
              <a:rPr lang="en-US" sz="1800" u="sng" dirty="0" err="1" smtClean="0"/>
              <a:t>alet</a:t>
            </a:r>
            <a:r>
              <a:rPr lang="en-US" sz="1800" dirty="0" smtClean="0"/>
              <a:t>: </a:t>
            </a:r>
            <a:r>
              <a:rPr lang="en-US" sz="1800" dirty="0"/>
              <a:t>First, the </a:t>
            </a:r>
            <a:r>
              <a:rPr lang="en-US" sz="1800" u="sng" dirty="0"/>
              <a:t>food </a:t>
            </a:r>
            <a:r>
              <a:rPr lang="en-US" sz="1800" u="sng" dirty="0" smtClean="0"/>
              <a:t>supplies</a:t>
            </a:r>
            <a:r>
              <a:rPr lang="en-US" sz="1800" dirty="0" smtClean="0"/>
              <a:t> needed </a:t>
            </a:r>
            <a:r>
              <a:rPr lang="en-US" sz="1800" dirty="0"/>
              <a:t>for the army were derived directly from the territory occupied by this </a:t>
            </a:r>
            <a:r>
              <a:rPr lang="en-US" sz="1800" dirty="0" smtClean="0"/>
              <a:t>army. Later</a:t>
            </a:r>
            <a:r>
              <a:rPr lang="en-US" sz="1800" dirty="0"/>
              <a:t>, the </a:t>
            </a:r>
            <a:r>
              <a:rPr lang="en-US" sz="1800" u="sng" dirty="0"/>
              <a:t>pay for the soldiers </a:t>
            </a:r>
            <a:r>
              <a:rPr lang="en-US" sz="1800" dirty="0"/>
              <a:t>was derived from the occupied territory as </a:t>
            </a:r>
            <a:r>
              <a:rPr lang="en-US" sz="1800" dirty="0" smtClean="0"/>
              <a:t>well.</a:t>
            </a:r>
          </a:p>
          <a:p>
            <a:r>
              <a:rPr lang="en-US" sz="1800" dirty="0"/>
              <a:t>T</a:t>
            </a:r>
            <a:r>
              <a:rPr lang="en-US" sz="1800" dirty="0" smtClean="0"/>
              <a:t>erritory </a:t>
            </a:r>
            <a:r>
              <a:rPr lang="en-US" sz="1800" dirty="0"/>
              <a:t>was divided into</a:t>
            </a:r>
            <a:r>
              <a:rPr lang="en-US" sz="1800" dirty="0" smtClean="0"/>
              <a:t> "</a:t>
            </a:r>
            <a:r>
              <a:rPr lang="en-US" sz="1800" dirty="0"/>
              <a:t>contribution </a:t>
            </a:r>
            <a:r>
              <a:rPr lang="en-US" sz="1800" dirty="0" smtClean="0"/>
              <a:t>districts,” </a:t>
            </a:r>
            <a:r>
              <a:rPr lang="en-US" sz="1800" dirty="0"/>
              <a:t>each of which had to provide certain amounts of food for the soldiers as well as</a:t>
            </a:r>
            <a:r>
              <a:rPr lang="en-US" sz="1800" dirty="0" smtClean="0"/>
              <a:t> for the horses.</a:t>
            </a:r>
          </a:p>
          <a:p>
            <a:r>
              <a:rPr lang="en-US" sz="1800" dirty="0" smtClean="0"/>
              <a:t>The </a:t>
            </a:r>
            <a:r>
              <a:rPr lang="en-US" sz="1800" dirty="0"/>
              <a:t>soldiers were quartered in the houses of ordinary people, who had to provide </a:t>
            </a:r>
            <a:r>
              <a:rPr lang="en-US" sz="1800" dirty="0" smtClean="0"/>
              <a:t>shelter and food…</a:t>
            </a:r>
            <a:endParaRPr lang="en-US" sz="1800" b="1" dirty="0"/>
          </a:p>
        </p:txBody>
      </p:sp>
      <p:sp>
        <p:nvSpPr>
          <p:cNvPr id="4" name="Content Placeholder 3"/>
          <p:cNvSpPr>
            <a:spLocks noGrp="1"/>
          </p:cNvSpPr>
          <p:nvPr>
            <p:ph sz="half" idx="2"/>
          </p:nvPr>
        </p:nvSpPr>
        <p:spPr/>
        <p:txBody>
          <a:bodyPr>
            <a:normAutofit/>
          </a:bodyPr>
          <a:lstStyle/>
          <a:p>
            <a:endParaRPr lang="en-US"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43400" y="1295400"/>
            <a:ext cx="4800600" cy="32544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4343400" y="4909751"/>
            <a:ext cx="4932119" cy="646331"/>
          </a:xfrm>
          <a:prstGeom prst="rect">
            <a:avLst/>
          </a:prstGeom>
          <a:noFill/>
        </p:spPr>
        <p:txBody>
          <a:bodyPr wrap="none" rtlCol="0">
            <a:spAutoFit/>
          </a:bodyPr>
          <a:lstStyle/>
          <a:p>
            <a:r>
              <a:rPr lang="en-US" dirty="0"/>
              <a:t>A farmer begs for mercy in front of a burning </a:t>
            </a:r>
            <a:r>
              <a:rPr lang="en-US" dirty="0" smtClean="0"/>
              <a:t>farm</a:t>
            </a:r>
            <a:r>
              <a:rPr lang="en-US" dirty="0"/>
              <a:t> </a:t>
            </a:r>
            <a:endParaRPr lang="en-US" dirty="0" smtClean="0"/>
          </a:p>
          <a:p>
            <a:r>
              <a:rPr lang="en-US" dirty="0" smtClean="0"/>
              <a:t>(17</a:t>
            </a:r>
            <a:r>
              <a:rPr lang="en-US" baseline="30000" dirty="0" smtClean="0"/>
              <a:t>th</a:t>
            </a:r>
            <a:r>
              <a:rPr lang="en-US" dirty="0" smtClean="0"/>
              <a:t> century print)</a:t>
            </a:r>
            <a:r>
              <a:rPr lang="en-US" baseline="30000" dirty="0" smtClean="0"/>
              <a:t> </a:t>
            </a:r>
            <a:r>
              <a:rPr lang="en-US" dirty="0" smtClean="0"/>
              <a:t> </a:t>
            </a:r>
            <a:endParaRPr lang="en-US" dirty="0"/>
          </a:p>
        </p:txBody>
      </p:sp>
    </p:spTree>
    <p:extLst>
      <p:ext uri="{BB962C8B-B14F-4D97-AF65-F5344CB8AC3E}">
        <p14:creationId xmlns:p14="http://schemas.microsoft.com/office/powerpoint/2010/main" val="49290387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a:bodyPr>
          <a:lstStyle/>
          <a:p>
            <a:r>
              <a:rPr lang="en-US" sz="2400" dirty="0" smtClean="0"/>
              <a:t>Do we see these kinds of activities in </a:t>
            </a:r>
            <a:r>
              <a:rPr lang="en-US" sz="2400" dirty="0" err="1" smtClean="0"/>
              <a:t>Grimmelshausen’s</a:t>
            </a:r>
            <a:r>
              <a:rPr lang="en-US" sz="2400" dirty="0" smtClean="0"/>
              <a:t> </a:t>
            </a:r>
            <a:r>
              <a:rPr lang="en-US" sz="2400" u="sng" dirty="0" err="1" smtClean="0"/>
              <a:t>Simplicissimus</a:t>
            </a:r>
            <a:r>
              <a:rPr lang="en-US" sz="2400" dirty="0" smtClean="0"/>
              <a:t>?</a:t>
            </a:r>
            <a:endParaRPr lang="en-US" sz="2400" dirty="0"/>
          </a:p>
        </p:txBody>
      </p:sp>
      <p:pic>
        <p:nvPicPr>
          <p:cNvPr id="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40384" y="1928794"/>
            <a:ext cx="5508215" cy="39665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54275" y="457200"/>
            <a:ext cx="8229600" cy="1143000"/>
          </a:xfrm>
        </p:spPr>
        <p:txBody>
          <a:bodyPr>
            <a:noAutofit/>
          </a:bodyPr>
          <a:lstStyle/>
          <a:p>
            <a:r>
              <a:rPr lang="en-US" sz="2000" dirty="0" smtClean="0"/>
              <a:t>The (ironic) result of mercenary warfare?</a:t>
            </a:r>
            <a:br>
              <a:rPr lang="en-US" sz="2000" dirty="0" smtClean="0"/>
            </a:br>
            <a:r>
              <a:rPr lang="en-US" sz="2000" dirty="0" smtClean="0"/>
              <a:t> Growth in the size of armies and the </a:t>
            </a:r>
            <a:br>
              <a:rPr lang="en-US" sz="2000" dirty="0" smtClean="0"/>
            </a:br>
            <a:r>
              <a:rPr lang="en-US" sz="2000" dirty="0" smtClean="0"/>
              <a:t>‘modernization’ and </a:t>
            </a:r>
            <a:br>
              <a:rPr lang="en-US" sz="2000" dirty="0" smtClean="0"/>
            </a:br>
            <a:r>
              <a:rPr lang="en-US" sz="2000" dirty="0" smtClean="0"/>
              <a:t>   professionalization of soldiering…</a:t>
            </a:r>
            <a:endParaRPr lang="en-US" sz="2000" dirty="0"/>
          </a:p>
        </p:txBody>
      </p:sp>
      <p:sp>
        <p:nvSpPr>
          <p:cNvPr id="3" name="Content Placeholder 2"/>
          <p:cNvSpPr>
            <a:spLocks noGrp="1"/>
          </p:cNvSpPr>
          <p:nvPr>
            <p:ph sz="half" idx="1"/>
          </p:nvPr>
        </p:nvSpPr>
        <p:spPr>
          <a:xfrm>
            <a:off x="151517" y="365125"/>
            <a:ext cx="4038600" cy="5334000"/>
          </a:xfrm>
        </p:spPr>
        <p:txBody>
          <a:bodyPr>
            <a:noAutofit/>
          </a:bodyPr>
          <a:lstStyle/>
          <a:p>
            <a:r>
              <a:rPr lang="en-US" sz="1800" dirty="0" smtClean="0"/>
              <a:t>Average size of an army grew from c. 10,000 to 100,000</a:t>
            </a:r>
          </a:p>
          <a:p>
            <a:r>
              <a:rPr lang="en-US" sz="1800" dirty="0" smtClean="0"/>
              <a:t>Example: Sweden / The Swedish army grew from 15,000 to 140,000 between 1618 and 1648…</a:t>
            </a:r>
          </a:p>
          <a:p>
            <a:r>
              <a:rPr lang="en-US" sz="1800" dirty="0" smtClean="0"/>
              <a:t>Although originally mercenaries (troops for hire), </a:t>
            </a:r>
            <a:r>
              <a:rPr lang="en-US" sz="1800" u="sng" dirty="0" smtClean="0"/>
              <a:t>these armies became the ‘standing armies’ of the modern nation-state after 1648</a:t>
            </a:r>
            <a:r>
              <a:rPr lang="en-US" sz="1800" dirty="0" smtClean="0"/>
              <a:t>…</a:t>
            </a:r>
          </a:p>
          <a:p>
            <a:r>
              <a:rPr lang="en-US" sz="1800" dirty="0" smtClean="0"/>
              <a:t>“Renaissance” of ancient Roman military science to train armies…</a:t>
            </a:r>
          </a:p>
          <a:p>
            <a:r>
              <a:rPr lang="en-US" sz="1800" dirty="0" smtClean="0"/>
              <a:t>Notice orderly ranks of pike-men at bottom left…</a:t>
            </a:r>
          </a:p>
          <a:p>
            <a:r>
              <a:rPr lang="en-US" sz="1800" dirty="0" smtClean="0"/>
              <a:t>Hold this thought! </a:t>
            </a:r>
            <a:r>
              <a:rPr lang="en-US" sz="1800" dirty="0" err="1" smtClean="0">
                <a:sym typeface="Wingdings"/>
              </a:rPr>
              <a:t></a:t>
            </a:r>
            <a:r>
              <a:rPr lang="en-US" sz="1800" dirty="0" smtClean="0">
                <a:sym typeface="Wingdings"/>
              </a:rPr>
              <a:t> ‘Modern” military institutions and thus the apparatus of “state-sanctioned violence” (Prof. </a:t>
            </a:r>
            <a:r>
              <a:rPr lang="en-US" sz="1800" dirty="0" err="1" smtClean="0">
                <a:sym typeface="Wingdings"/>
              </a:rPr>
              <a:t>Izenberg</a:t>
            </a:r>
            <a:r>
              <a:rPr lang="en-US" sz="1800" dirty="0" smtClean="0">
                <a:sym typeface="Wingdings"/>
              </a:rPr>
              <a:t> on Simone Weil) began to take the shape they have today around 1648… </a:t>
            </a:r>
          </a:p>
          <a:p>
            <a:r>
              <a:rPr lang="en-US" sz="1800" dirty="0" smtClean="0">
                <a:sym typeface="Wingdings"/>
              </a:rPr>
              <a:t>By the way, are there mercenary armies today?</a:t>
            </a:r>
            <a:endParaRPr lang="en-US" sz="1800" dirty="0"/>
          </a:p>
        </p:txBody>
      </p:sp>
      <p:sp>
        <p:nvSpPr>
          <p:cNvPr id="4" name="Content Placeholder 3"/>
          <p:cNvSpPr>
            <a:spLocks noGrp="1"/>
          </p:cNvSpPr>
          <p:nvPr>
            <p:ph sz="half" idx="2"/>
          </p:nvPr>
        </p:nvSpPr>
        <p:spPr/>
        <p:txBody>
          <a:bodyPr>
            <a:normAutofit/>
          </a:bodyPr>
          <a:lstStyle/>
          <a:p>
            <a:endParaRPr lang="en-US" dirty="0"/>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167234" y="2321756"/>
            <a:ext cx="2747369" cy="38044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4495800" y="6248400"/>
            <a:ext cx="4410566" cy="369332"/>
          </a:xfrm>
          <a:prstGeom prst="rect">
            <a:avLst/>
          </a:prstGeom>
          <a:noFill/>
        </p:spPr>
        <p:txBody>
          <a:bodyPr wrap="none" rtlCol="0">
            <a:spAutoFit/>
          </a:bodyPr>
          <a:lstStyle/>
          <a:p>
            <a:r>
              <a:rPr lang="en-US" dirty="0" smtClean="0"/>
              <a:t>“Dutch Officer” (</a:t>
            </a:r>
            <a:r>
              <a:rPr lang="en-US" dirty="0" err="1" smtClean="0"/>
              <a:t>Hendrick</a:t>
            </a:r>
            <a:r>
              <a:rPr lang="en-US" dirty="0" smtClean="0"/>
              <a:t> </a:t>
            </a:r>
            <a:r>
              <a:rPr lang="en-US" dirty="0" err="1" smtClean="0"/>
              <a:t>Goltzius</a:t>
            </a:r>
            <a:r>
              <a:rPr lang="en-US" dirty="0" smtClean="0"/>
              <a:t>, 1585-89) </a:t>
            </a:r>
            <a:endParaRPr lang="en-US" dirty="0"/>
          </a:p>
        </p:txBody>
      </p:sp>
      <p:cxnSp>
        <p:nvCxnSpPr>
          <p:cNvPr id="14" name="Straight Arrow Connector 13"/>
          <p:cNvCxnSpPr/>
          <p:nvPr/>
        </p:nvCxnSpPr>
        <p:spPr>
          <a:xfrm>
            <a:off x="3575050" y="4095750"/>
            <a:ext cx="1841500" cy="85725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2892729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277707"/>
            <a:ext cx="5105400" cy="65802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6651636" y="675822"/>
            <a:ext cx="2492364" cy="5940088"/>
          </a:xfrm>
          <a:prstGeom prst="rect">
            <a:avLst/>
          </a:prstGeom>
          <a:noFill/>
        </p:spPr>
        <p:txBody>
          <a:bodyPr wrap="square" rtlCol="0">
            <a:spAutoFit/>
          </a:bodyPr>
          <a:lstStyle/>
          <a:p>
            <a:r>
              <a:rPr lang="en-US" sz="2000" dirty="0" smtClean="0"/>
              <a:t>Another (horrific)</a:t>
            </a:r>
          </a:p>
          <a:p>
            <a:r>
              <a:rPr lang="en-US" sz="2000" dirty="0" smtClean="0"/>
              <a:t> result…</a:t>
            </a:r>
          </a:p>
          <a:p>
            <a:endParaRPr lang="en-US" sz="2000" dirty="0"/>
          </a:p>
          <a:p>
            <a:r>
              <a:rPr lang="en-US" sz="2000" dirty="0" smtClean="0"/>
              <a:t>Enormous</a:t>
            </a:r>
          </a:p>
          <a:p>
            <a:r>
              <a:rPr lang="en-US" sz="2000" dirty="0"/>
              <a:t>p</a:t>
            </a:r>
            <a:r>
              <a:rPr lang="en-US" sz="2000" dirty="0" smtClean="0"/>
              <a:t>opulation losses</a:t>
            </a:r>
          </a:p>
          <a:p>
            <a:r>
              <a:rPr lang="en-US" sz="2000" dirty="0"/>
              <a:t>d</a:t>
            </a:r>
            <a:r>
              <a:rPr lang="en-US" sz="2000" dirty="0" smtClean="0"/>
              <a:t>uring these 30</a:t>
            </a:r>
          </a:p>
          <a:p>
            <a:r>
              <a:rPr lang="en-US" sz="2000" dirty="0"/>
              <a:t>y</a:t>
            </a:r>
            <a:r>
              <a:rPr lang="en-US" sz="2000" dirty="0" smtClean="0"/>
              <a:t>ears due primarily</a:t>
            </a:r>
          </a:p>
          <a:p>
            <a:r>
              <a:rPr lang="en-US" sz="2000" dirty="0"/>
              <a:t>t</a:t>
            </a:r>
            <a:r>
              <a:rPr lang="en-US" sz="2000" dirty="0" smtClean="0"/>
              <a:t>o famine / starvation</a:t>
            </a:r>
          </a:p>
          <a:p>
            <a:r>
              <a:rPr lang="en-US" sz="2000" dirty="0"/>
              <a:t>a</a:t>
            </a:r>
            <a:r>
              <a:rPr lang="en-US" sz="2000" dirty="0" smtClean="0"/>
              <a:t>nd disease (plague), </a:t>
            </a:r>
          </a:p>
          <a:p>
            <a:r>
              <a:rPr lang="en-US" sz="2000" dirty="0" smtClean="0"/>
              <a:t>as well as in battle… </a:t>
            </a:r>
          </a:p>
          <a:p>
            <a:endParaRPr lang="en-US" sz="2000" dirty="0" smtClean="0"/>
          </a:p>
          <a:p>
            <a:r>
              <a:rPr lang="en-US" sz="2000" dirty="0" smtClean="0"/>
              <a:t>Think about this…</a:t>
            </a:r>
          </a:p>
          <a:p>
            <a:endParaRPr lang="en-US" sz="2000" dirty="0" smtClean="0"/>
          </a:p>
          <a:p>
            <a:r>
              <a:rPr lang="en-US" sz="2000" dirty="0" smtClean="0"/>
              <a:t>Over 50% of the </a:t>
            </a:r>
          </a:p>
          <a:p>
            <a:r>
              <a:rPr lang="en-US" sz="2000" dirty="0" smtClean="0"/>
              <a:t>population of a region</a:t>
            </a:r>
          </a:p>
          <a:p>
            <a:r>
              <a:rPr lang="en-US" sz="2000" dirty="0" smtClean="0"/>
              <a:t>dead…</a:t>
            </a:r>
          </a:p>
          <a:p>
            <a:endParaRPr lang="en-US" sz="2000" dirty="0" smtClean="0"/>
          </a:p>
          <a:p>
            <a:r>
              <a:rPr lang="en-US" sz="2000" dirty="0" smtClean="0"/>
              <a:t>An ‘exemplary’ war</a:t>
            </a:r>
          </a:p>
          <a:p>
            <a:r>
              <a:rPr lang="en-US" sz="2000" dirty="0" smtClean="0"/>
              <a:t>indeed…</a:t>
            </a:r>
            <a:endParaRPr lang="en-US" sz="2000" dirty="0"/>
          </a:p>
        </p:txBody>
      </p:sp>
      <p:sp>
        <p:nvSpPr>
          <p:cNvPr id="5" name="TextBox 4"/>
          <p:cNvSpPr txBox="1"/>
          <p:nvPr/>
        </p:nvSpPr>
        <p:spPr>
          <a:xfrm>
            <a:off x="-1084192" y="3732982"/>
            <a:ext cx="184666" cy="369332"/>
          </a:xfrm>
          <a:prstGeom prst="rect">
            <a:avLst/>
          </a:prstGeom>
          <a:noFill/>
        </p:spPr>
        <p:txBody>
          <a:bodyPr wrap="none" rtlCol="0">
            <a:spAutoFit/>
          </a:bodyPr>
          <a:lstStyle/>
          <a:p>
            <a:endParaRPr lang="en-US"/>
          </a:p>
        </p:txBody>
      </p:sp>
    </p:spTree>
    <p:extLst>
      <p:ext uri="{BB962C8B-B14F-4D97-AF65-F5344CB8AC3E}">
        <p14:creationId xmlns:p14="http://schemas.microsoft.com/office/powerpoint/2010/main" val="195858234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idx="4294967295"/>
          </p:nvPr>
        </p:nvSpPr>
        <p:spPr>
          <a:xfrm>
            <a:off x="-1814186" y="171913"/>
            <a:ext cx="8229600" cy="1143000"/>
          </a:xfrm>
        </p:spPr>
        <p:txBody>
          <a:bodyPr>
            <a:normAutofit/>
          </a:bodyPr>
          <a:lstStyle/>
          <a:p>
            <a:r>
              <a:rPr lang="en-US" sz="3200" dirty="0" smtClean="0"/>
              <a:t>Questions for </a:t>
            </a:r>
            <a:br>
              <a:rPr lang="en-US" sz="3200" dirty="0" smtClean="0"/>
            </a:br>
            <a:r>
              <a:rPr lang="en-US" sz="3200" dirty="0" smtClean="0"/>
              <a:t>next time…</a:t>
            </a:r>
            <a:endParaRPr lang="en-US" sz="3200" dirty="0"/>
          </a:p>
        </p:txBody>
      </p:sp>
      <p:sp>
        <p:nvSpPr>
          <p:cNvPr id="4" name="Content Placeholder 3"/>
          <p:cNvSpPr>
            <a:spLocks noGrp="1"/>
          </p:cNvSpPr>
          <p:nvPr>
            <p:ph sz="half" idx="4294967295"/>
          </p:nvPr>
        </p:nvSpPr>
        <p:spPr>
          <a:xfrm>
            <a:off x="436391" y="1547257"/>
            <a:ext cx="4038600" cy="4884737"/>
          </a:xfrm>
        </p:spPr>
        <p:txBody>
          <a:bodyPr>
            <a:normAutofit fontScale="62500" lnSpcReduction="20000"/>
          </a:bodyPr>
          <a:lstStyle/>
          <a:p>
            <a:r>
              <a:rPr lang="en-US" dirty="0" smtClean="0"/>
              <a:t>What “image” (story / version / re-presentation) of the Thirty Years’ War do we see in </a:t>
            </a:r>
            <a:r>
              <a:rPr lang="en-US" dirty="0" err="1" smtClean="0"/>
              <a:t>Grimmelshausen’s</a:t>
            </a:r>
            <a:r>
              <a:rPr lang="en-US" dirty="0" smtClean="0"/>
              <a:t> picaresque novel?</a:t>
            </a:r>
          </a:p>
          <a:p>
            <a:pPr>
              <a:buNone/>
            </a:pPr>
            <a:endParaRPr lang="en-US" dirty="0" smtClean="0"/>
          </a:p>
          <a:p>
            <a:r>
              <a:rPr lang="en-US" dirty="0" smtClean="0"/>
              <a:t>What version of political and social </a:t>
            </a:r>
            <a:r>
              <a:rPr lang="en-US" u="sng" dirty="0" smtClean="0"/>
              <a:t>modernity</a:t>
            </a:r>
            <a:r>
              <a:rPr lang="en-US" dirty="0" smtClean="0"/>
              <a:t> do we see in this post-</a:t>
            </a:r>
            <a:r>
              <a:rPr lang="en-US" dirty="0" err="1" smtClean="0"/>
              <a:t>Westphalian</a:t>
            </a:r>
            <a:r>
              <a:rPr lang="en-US" dirty="0" smtClean="0"/>
              <a:t> (post-1648 Treaty of Westphalia) picaresque novel (written in 1668)?</a:t>
            </a:r>
          </a:p>
          <a:p>
            <a:pPr>
              <a:buNone/>
            </a:pPr>
            <a:endParaRPr lang="en-US" dirty="0" smtClean="0"/>
          </a:p>
          <a:p>
            <a:r>
              <a:rPr lang="en-US" dirty="0" smtClean="0"/>
              <a:t>In Prof. </a:t>
            </a:r>
            <a:r>
              <a:rPr lang="en-US" dirty="0" err="1" smtClean="0"/>
              <a:t>Izenberg’s</a:t>
            </a:r>
            <a:r>
              <a:rPr lang="en-US" dirty="0" smtClean="0"/>
              <a:t> terms: What is the “picture of the world” / what is the “system of values” that the novel, </a:t>
            </a:r>
            <a:r>
              <a:rPr lang="en-US" u="sng" dirty="0" err="1" smtClean="0"/>
              <a:t>Simplicissimus</a:t>
            </a:r>
            <a:r>
              <a:rPr lang="en-US" dirty="0" smtClean="0"/>
              <a:t>, has “made” for us to analyze – and to judge?</a:t>
            </a:r>
          </a:p>
        </p:txBody>
      </p:sp>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81600" y="457200"/>
            <a:ext cx="3362325" cy="5742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Expo">
      <a:dk1>
        <a:sysClr val="windowText" lastClr="000000"/>
      </a:dk1>
      <a:lt1>
        <a:sysClr val="window" lastClr="FFFFFF"/>
      </a:lt1>
      <a:dk2>
        <a:srgbClr val="263B86"/>
      </a:dk2>
      <a:lt2>
        <a:srgbClr val="76B6F2"/>
      </a:lt2>
      <a:accent1>
        <a:srgbClr val="FBC01E"/>
      </a:accent1>
      <a:accent2>
        <a:srgbClr val="EFE1A2"/>
      </a:accent2>
      <a:accent3>
        <a:srgbClr val="FA8716"/>
      </a:accent3>
      <a:accent4>
        <a:srgbClr val="BE0204"/>
      </a:accent4>
      <a:accent5>
        <a:srgbClr val="640F10"/>
      </a:accent5>
      <a:accent6>
        <a:srgbClr val="7E13E3"/>
      </a:accent6>
      <a:hlink>
        <a:srgbClr val="D2D200"/>
      </a:hlink>
      <a:folHlink>
        <a:srgbClr val="D0B9F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Office Theme">
  <a:themeElements>
    <a:clrScheme name="Essential">
      <a:dk1>
        <a:srgbClr val="000000"/>
      </a:dk1>
      <a:lt1>
        <a:srgbClr val="FFFFFF"/>
      </a:lt1>
      <a:dk2>
        <a:srgbClr val="D1282E"/>
      </a:dk2>
      <a:lt2>
        <a:srgbClr val="C8C8B1"/>
      </a:lt2>
      <a:accent1>
        <a:srgbClr val="7A7A7A"/>
      </a:accent1>
      <a:accent2>
        <a:srgbClr val="F5C201"/>
      </a:accent2>
      <a:accent3>
        <a:srgbClr val="526DB0"/>
      </a:accent3>
      <a:accent4>
        <a:srgbClr val="989AAC"/>
      </a:accent4>
      <a:accent5>
        <a:srgbClr val="DC5924"/>
      </a:accent5>
      <a:accent6>
        <a:srgbClr val="B4B392"/>
      </a:accent6>
      <a:hlink>
        <a:srgbClr val="CC9900"/>
      </a:hlink>
      <a:folHlink>
        <a:srgbClr val="969696"/>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34525</TotalTime>
  <Words>2990</Words>
  <Application>Microsoft Office PowerPoint</Application>
  <PresentationFormat>On-screen Show (4:3)</PresentationFormat>
  <Paragraphs>363</Paragraphs>
  <Slides>35</Slides>
  <Notes>0</Notes>
  <HiddenSlides>0</HiddenSlides>
  <MMClips>0</MMClips>
  <ScaleCrop>false</ScaleCrop>
  <HeadingPairs>
    <vt:vector size="4" baseType="variant">
      <vt:variant>
        <vt:lpstr>Theme</vt:lpstr>
      </vt:variant>
      <vt:variant>
        <vt:i4>2</vt:i4>
      </vt:variant>
      <vt:variant>
        <vt:lpstr>Slide Titles</vt:lpstr>
      </vt:variant>
      <vt:variant>
        <vt:i4>35</vt:i4>
      </vt:variant>
    </vt:vector>
  </HeadingPairs>
  <TitlesOfParts>
    <vt:vector size="37" baseType="lpstr">
      <vt:lpstr>Office Theme</vt:lpstr>
      <vt:lpstr>1_Office Theme</vt:lpstr>
      <vt:lpstr>HCC (Fall, 2013): WAR / Transitions / From Weeks 1-3 to Weeks 4-6</vt:lpstr>
      <vt:lpstr>Where have we been  and where are we going?</vt:lpstr>
      <vt:lpstr>When have we been, and when will we have been by the end of week 6?</vt:lpstr>
      <vt:lpstr>As Professor Izenberg  said…</vt:lpstr>
      <vt:lpstr> HISTORY as STORY and REPRESENTATION / RE-PRESENTATION</vt:lpstr>
      <vt:lpstr>Shaping the Story The Power of Genre: Epic (Homer’s Iliad) vs. Picaresque (Grimmelshausen’s Simplicissimus) and the Re-Presentation of War</vt:lpstr>
      <vt:lpstr>PowerPoint Presentation</vt:lpstr>
      <vt:lpstr>Versus “History from Below”?  Similar scene,  but different genre (etching) / Look at both the content and the scale of the figures (and the image) / “un-Iliadic” war /  “Grimmelshausen-ian” war? </vt:lpstr>
      <vt:lpstr>Even further “below” (and from the other side of the power-authority divide…)</vt:lpstr>
      <vt:lpstr>So… HCC (Fall, 2013): Weeks 1-3  Week 4</vt:lpstr>
      <vt:lpstr>Another genre and way of re-presenting war:  ‘Real-time’  war poetry in the sonnet / Andreas Gryphius,  “Tears Of the Fatherland” (1636) (Thirty Years’ War: 1618-1648)</vt:lpstr>
      <vt:lpstr>The strict form of the sonnet as poetry “re-presents”– and intensifies, even as it tries to control  – the brutality of the Thirty Years’ War  (think Achilles’ shield…) as the war invaded Gryphius’ hometown of Glogau… 14 lines / rhyme scheme / From “We” to “I” in the lyric voice / Material vs. spiritual consequences of war in ‘real time’ / in NON-EKPHRASTIC POETRY</vt:lpstr>
      <vt:lpstr> Re-presenting the Thirty Years’ War #2: From Sonnet to Picaresque    </vt:lpstr>
      <vt:lpstr>   </vt:lpstr>
      <vt:lpstr>Full disclosure: We are reading only part of Grimmelshausen’s novel!</vt:lpstr>
      <vt:lpstr>Anyway, the historical Thirty Years’ War (1618-48) was itself a jumble… A prolonged and mixed-up – BUT NEVER HUMEROUS – war full of many “episodes,” with many participants, “causes,” and “outcomes”…</vt:lpstr>
      <vt:lpstr>PowerPoint Presentation</vt:lpstr>
      <vt:lpstr>Finally brought to an  end by…</vt:lpstr>
      <vt:lpstr>A War of Religion?</vt:lpstr>
      <vt:lpstr>Just 100 years after Luther’s 1517 “95 Theses” and 50 years after Augsburg ( 1618) / Lutheran Europeans and Catholic Europeans were at it again…</vt:lpstr>
      <vt:lpstr>SECOND “CAUSE”: The Thirty Years’ War as an internal German (Central European) constitutional war The “defenestration” in Prague, May 23rd, 1618 </vt:lpstr>
      <vt:lpstr>OR (third “cause”): The Thirty Years’ War as a war of European state-building</vt:lpstr>
      <vt:lpstr>PowerPoint Presentation</vt:lpstr>
      <vt:lpstr>PowerPoint Presentation</vt:lpstr>
      <vt:lpstr>Regardless of how you describe the Thirty Years’ War and its “causes,” it lasted 30 years…</vt:lpstr>
      <vt:lpstr>It’s difficult for us to imagine a war that lasted 30 years – but there were lots of images of it created at the time…here: “Heretics”…</vt:lpstr>
      <vt:lpstr>Picturing the war at more of a distance… Sieges / The sack of the Protestant city of Magdeburg by (Catholic) Imperial troops (1631) - Of the 30,000 citizens, only 5,000 survived…</vt:lpstr>
      <vt:lpstr>PowerPoint Presentation</vt:lpstr>
      <vt:lpstr>How was it possible for the war to last 30 years….?</vt:lpstr>
      <vt:lpstr>Much of the fighting during the Thirty Years’ War was in fact done by mercenary troops, whose leaders either financed their own armies or thought up ingenious new ways of financing war / The generals of the mercenary armies often became a problem for the political heads-of-state…</vt:lpstr>
      <vt:lpstr>Mercenary soldiering during the  Thirty Years’ War</vt:lpstr>
      <vt:lpstr>Do we see these kinds of activities in Grimmelshausen’s Simplicissimus?</vt:lpstr>
      <vt:lpstr>The (ironic) result of mercenary warfare?  Growth in the size of armies and the  ‘modernization’ and     professionalization of soldiering…</vt:lpstr>
      <vt:lpstr>PowerPoint Presentation</vt:lpstr>
      <vt:lpstr>Questions for  next time…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jonewman</dc:creator>
  <cp:lastModifiedBy>AH</cp:lastModifiedBy>
  <cp:revision>82</cp:revision>
  <cp:lastPrinted>2013-10-16T18:43:39Z</cp:lastPrinted>
  <dcterms:created xsi:type="dcterms:W3CDTF">2013-10-18T23:00:45Z</dcterms:created>
  <dcterms:modified xsi:type="dcterms:W3CDTF">2013-10-21T13:33:06Z</dcterms:modified>
</cp:coreProperties>
</file>