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43"/>
  </p:notesMasterIdLst>
  <p:sldIdLst>
    <p:sldId id="294" r:id="rId2"/>
    <p:sldId id="256" r:id="rId3"/>
    <p:sldId id="295" r:id="rId4"/>
    <p:sldId id="258" r:id="rId5"/>
    <p:sldId id="289" r:id="rId6"/>
    <p:sldId id="302" r:id="rId7"/>
    <p:sldId id="290" r:id="rId8"/>
    <p:sldId id="292" r:id="rId9"/>
    <p:sldId id="301" r:id="rId10"/>
    <p:sldId id="303" r:id="rId11"/>
    <p:sldId id="291" r:id="rId12"/>
    <p:sldId id="259" r:id="rId13"/>
    <p:sldId id="282" r:id="rId14"/>
    <p:sldId id="283" r:id="rId15"/>
    <p:sldId id="257" r:id="rId16"/>
    <p:sldId id="281" r:id="rId17"/>
    <p:sldId id="260" r:id="rId18"/>
    <p:sldId id="293" r:id="rId19"/>
    <p:sldId id="261" r:id="rId20"/>
    <p:sldId id="296" r:id="rId21"/>
    <p:sldId id="262" r:id="rId22"/>
    <p:sldId id="267" r:id="rId23"/>
    <p:sldId id="268" r:id="rId24"/>
    <p:sldId id="266" r:id="rId25"/>
    <p:sldId id="264" r:id="rId26"/>
    <p:sldId id="269" r:id="rId27"/>
    <p:sldId id="265" r:id="rId28"/>
    <p:sldId id="288" r:id="rId29"/>
    <p:sldId id="297" r:id="rId30"/>
    <p:sldId id="272" r:id="rId31"/>
    <p:sldId id="299" r:id="rId32"/>
    <p:sldId id="298" r:id="rId33"/>
    <p:sldId id="271" r:id="rId34"/>
    <p:sldId id="273" r:id="rId35"/>
    <p:sldId id="276" r:id="rId36"/>
    <p:sldId id="277" r:id="rId37"/>
    <p:sldId id="274" r:id="rId38"/>
    <p:sldId id="278" r:id="rId39"/>
    <p:sldId id="285" r:id="rId40"/>
    <p:sldId id="280" r:id="rId41"/>
    <p:sldId id="300"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napVertSplitter="1">
    <p:restoredLeft sz="15620"/>
    <p:restoredTop sz="94660"/>
  </p:normalViewPr>
  <p:slideViewPr>
    <p:cSldViewPr snapToGrid="0" snapToObjects="1">
      <p:cViewPr varScale="1">
        <p:scale>
          <a:sx n="59" d="100"/>
          <a:sy n="59" d="100"/>
        </p:scale>
        <p:origin x="-1768"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5440D5-4636-2147-938F-8DEEC04AFD18}" type="datetimeFigureOut">
              <a:rPr lang="en-US" smtClean="0"/>
              <a:t>10/28/13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36AD9E-7376-1948-ACEF-49039E88987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36AD9E-7376-1948-ACEF-49039E889878}"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372B8-157E-6347-97BD-0F4B5BABF0E5}" type="datetimeFigureOut">
              <a:rPr lang="en-US" smtClean="0"/>
              <a:pPr/>
              <a:t>10/25/13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372B8-157E-6347-97BD-0F4B5BABF0E5}" type="datetimeFigureOut">
              <a:rPr lang="en-US" smtClean="0"/>
              <a:pPr/>
              <a:t>10/25/13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2372B8-157E-6347-97BD-0F4B5BABF0E5}" type="datetimeFigureOut">
              <a:rPr lang="en-US" smtClean="0"/>
              <a:pPr/>
              <a:t>10/25/13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2372B8-157E-6347-97BD-0F4B5BABF0E5}" type="datetimeFigureOut">
              <a:rPr lang="en-US" smtClean="0"/>
              <a:pPr/>
              <a:t>10/25/13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2372B8-157E-6347-97BD-0F4B5BABF0E5}" type="datetimeFigureOut">
              <a:rPr lang="en-US" smtClean="0"/>
              <a:pPr/>
              <a:t>10/25/13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2372B8-157E-6347-97BD-0F4B5BABF0E5}" type="datetimeFigureOut">
              <a:rPr lang="en-US" smtClean="0"/>
              <a:pPr/>
              <a:t>10/25/13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2372B8-157E-6347-97BD-0F4B5BABF0E5}" type="datetimeFigureOut">
              <a:rPr lang="en-US" smtClean="0"/>
              <a:pPr/>
              <a:t>10/25/13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2372B8-157E-6347-97BD-0F4B5BABF0E5}" type="datetimeFigureOut">
              <a:rPr lang="en-US" smtClean="0"/>
              <a:pPr/>
              <a:t>10/25/13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2372B8-157E-6347-97BD-0F4B5BABF0E5}" type="datetimeFigureOut">
              <a:rPr lang="en-US" smtClean="0"/>
              <a:pPr/>
              <a:t>10/25/13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372B8-157E-6347-97BD-0F4B5BABF0E5}" type="datetimeFigureOut">
              <a:rPr lang="en-US" smtClean="0"/>
              <a:pPr/>
              <a:t>10/25/13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372B8-157E-6347-97BD-0F4B5BABF0E5}" type="datetimeFigureOut">
              <a:rPr lang="en-US" smtClean="0"/>
              <a:pPr/>
              <a:t>10/25/13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372B8-157E-6347-97BD-0F4B5BABF0E5}" type="datetimeFigureOut">
              <a:rPr lang="en-US" smtClean="0"/>
              <a:pPr/>
              <a:t>10/25/13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98223-AB53-2E4D-99CA-4C9143FD44C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Important announcement!</a:t>
            </a:r>
            <a:endParaRPr lang="en-US" dirty="0"/>
          </a:p>
        </p:txBody>
      </p:sp>
      <p:sp>
        <p:nvSpPr>
          <p:cNvPr id="5" name="Content Placeholder 4"/>
          <p:cNvSpPr>
            <a:spLocks noGrp="1"/>
          </p:cNvSpPr>
          <p:nvPr>
            <p:ph sz="half" idx="1"/>
          </p:nvPr>
        </p:nvSpPr>
        <p:spPr/>
        <p:txBody>
          <a:bodyPr>
            <a:normAutofit fontScale="85000" lnSpcReduction="20000"/>
          </a:bodyPr>
          <a:lstStyle/>
          <a:p>
            <a:pPr>
              <a:buNone/>
            </a:pPr>
            <a:r>
              <a:rPr lang="en-US" dirty="0" smtClean="0"/>
              <a:t>The film for which you are responsible NEXT WEEK (week 6): “Theater of War” (dir. Walter) (2008) is on Netflix!</a:t>
            </a:r>
          </a:p>
          <a:p>
            <a:pPr>
              <a:buNone/>
            </a:pPr>
            <a:endParaRPr lang="en-US" dirty="0" smtClean="0"/>
          </a:p>
          <a:p>
            <a:pPr>
              <a:buNone/>
            </a:pPr>
            <a:r>
              <a:rPr lang="en-US" dirty="0" smtClean="0"/>
              <a:t>Get together with classmates and watch it?</a:t>
            </a:r>
          </a:p>
          <a:p>
            <a:pPr>
              <a:buNone/>
            </a:pPr>
            <a:endParaRPr lang="en-US" dirty="0" smtClean="0"/>
          </a:p>
          <a:p>
            <a:pPr>
              <a:buNone/>
            </a:pPr>
            <a:r>
              <a:rPr lang="en-US" dirty="0" smtClean="0"/>
              <a:t>It will also be shown THIS WEEK – Tuesday,. 29 Oct., in HIB 135 </a:t>
            </a:r>
            <a:r>
              <a:rPr lang="en-US" dirty="0" smtClean="0"/>
              <a:t>at</a:t>
            </a:r>
            <a:r>
              <a:rPr lang="en-US" dirty="0" smtClean="0"/>
              <a:t> </a:t>
            </a:r>
            <a:r>
              <a:rPr lang="en-US" dirty="0" smtClean="0"/>
              <a:t>5</a:t>
            </a:r>
            <a:r>
              <a:rPr lang="en-US" dirty="0" smtClean="0"/>
              <a:t> p.m., for HCC students!</a:t>
            </a:r>
          </a:p>
        </p:txBody>
      </p:sp>
      <p:sp>
        <p:nvSpPr>
          <p:cNvPr id="8" name="Content Placeholder 7"/>
          <p:cNvSpPr>
            <a:spLocks noGrp="1"/>
          </p:cNvSpPr>
          <p:nvPr>
            <p:ph sz="half" idx="2"/>
          </p:nvPr>
        </p:nvSpPr>
        <p:spPr/>
        <p:txBody>
          <a:bodyPr>
            <a:normAutofit fontScale="85000" lnSpcReduction="20000"/>
          </a:bodyPr>
          <a:lstStyle/>
          <a:p>
            <a:endParaRPr lang="en-US"/>
          </a:p>
        </p:txBody>
      </p:sp>
      <p:pic>
        <p:nvPicPr>
          <p:cNvPr id="7" name="Picture 6"/>
          <p:cNvPicPr>
            <a:picLocks noChangeAspect="1"/>
          </p:cNvPicPr>
          <p:nvPr/>
        </p:nvPicPr>
        <p:blipFill>
          <a:blip r:embed="rId3"/>
          <a:stretch>
            <a:fillRect/>
          </a:stretch>
        </p:blipFill>
        <p:spPr>
          <a:xfrm>
            <a:off x="5329416" y="1600200"/>
            <a:ext cx="2828514" cy="418990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a:xfrm>
            <a:off x="2432585" y="274638"/>
            <a:ext cx="8229600" cy="1143000"/>
          </a:xfrm>
        </p:spPr>
        <p:txBody>
          <a:bodyPr>
            <a:normAutofit/>
          </a:bodyPr>
          <a:lstStyle/>
          <a:p>
            <a:r>
              <a:rPr lang="en-US" sz="2000" dirty="0" smtClean="0"/>
              <a:t>HCC (Fall, 2013) / Week 5, </a:t>
            </a:r>
            <a:r>
              <a:rPr lang="en-US" sz="2000" dirty="0" err="1" smtClean="0"/>
              <a:t>Bertolt</a:t>
            </a:r>
            <a:r>
              <a:rPr lang="en-US" sz="2000" dirty="0" smtClean="0"/>
              <a:t> Brecht, </a:t>
            </a:r>
            <a:br>
              <a:rPr lang="en-US" sz="2000" dirty="0" smtClean="0"/>
            </a:br>
            <a:r>
              <a:rPr lang="en-US" sz="2000" u="sng" dirty="0" smtClean="0"/>
              <a:t>Mother Courage and her Children</a:t>
            </a:r>
            <a:r>
              <a:rPr lang="en-US" sz="2000" dirty="0" smtClean="0"/>
              <a:t> (1939) / </a:t>
            </a:r>
            <a:br>
              <a:rPr lang="en-US" sz="2000" dirty="0" smtClean="0"/>
            </a:br>
            <a:r>
              <a:rPr lang="en-US" sz="2000" dirty="0" smtClean="0">
                <a:solidFill>
                  <a:srgbClr val="FF0000"/>
                </a:solidFill>
              </a:rPr>
              <a:t>Transitions and Connections</a:t>
            </a:r>
            <a:endParaRPr lang="en-US" sz="2000" dirty="0">
              <a:solidFill>
                <a:srgbClr val="FF0000"/>
              </a:solidFill>
            </a:endParaRPr>
          </a:p>
        </p:txBody>
      </p:sp>
      <p:sp>
        <p:nvSpPr>
          <p:cNvPr id="10" name="Content Placeholder 9"/>
          <p:cNvSpPr>
            <a:spLocks noGrp="1"/>
          </p:cNvSpPr>
          <p:nvPr>
            <p:ph sz="half" idx="1"/>
          </p:nvPr>
        </p:nvSpPr>
        <p:spPr>
          <a:xfrm>
            <a:off x="209476" y="274638"/>
            <a:ext cx="4038600" cy="6858000"/>
          </a:xfrm>
        </p:spPr>
        <p:txBody>
          <a:bodyPr>
            <a:normAutofit fontScale="70000" lnSpcReduction="20000"/>
          </a:bodyPr>
          <a:lstStyle/>
          <a:p>
            <a:pPr>
              <a:buNone/>
            </a:pPr>
            <a:r>
              <a:rPr lang="de-DE" dirty="0" smtClean="0"/>
              <a:t>Hans Jakob Christoffel von </a:t>
            </a:r>
            <a:r>
              <a:rPr lang="en-US" dirty="0" err="1" smtClean="0"/>
              <a:t>Grimmelshausen</a:t>
            </a:r>
            <a:r>
              <a:rPr lang="en-US" dirty="0" smtClean="0"/>
              <a:t> (1621-76) wrote: </a:t>
            </a:r>
          </a:p>
          <a:p>
            <a:pPr>
              <a:buNone/>
            </a:pPr>
            <a:endParaRPr lang="en-US" b="1" dirty="0" smtClean="0"/>
          </a:p>
          <a:p>
            <a:pPr marL="0" indent="0">
              <a:buNone/>
            </a:pPr>
            <a:r>
              <a:rPr lang="de-DE" dirty="0" smtClean="0"/>
              <a:t>	- </a:t>
            </a:r>
            <a:r>
              <a:rPr lang="de-DE" u="sng" dirty="0" smtClean="0"/>
              <a:t>Der abenteuerliche </a:t>
            </a:r>
            <a:r>
              <a:rPr lang="de-DE" u="sng" dirty="0" err="1" smtClean="0"/>
              <a:t>Simplicissimus</a:t>
            </a:r>
            <a:r>
              <a:rPr lang="de-DE" u="sng" dirty="0" smtClean="0"/>
              <a:t> </a:t>
            </a:r>
            <a:r>
              <a:rPr lang="de-DE" u="sng" dirty="0" err="1" smtClean="0"/>
              <a:t>Teutsch</a:t>
            </a:r>
            <a:r>
              <a:rPr lang="de-DE" u="sng" dirty="0" smtClean="0"/>
              <a:t>, d.h. die Beschreibung des Lebens eines seltsamen Vaganten, genannt Melchior Sternfels von Fuchsheim</a:t>
            </a:r>
            <a:r>
              <a:rPr lang="en-US" dirty="0" smtClean="0"/>
              <a:t> = </a:t>
            </a:r>
            <a:r>
              <a:rPr lang="en-US" dirty="0" smtClean="0"/>
              <a:t>The Adventures of the German </a:t>
            </a:r>
            <a:r>
              <a:rPr lang="en-US" dirty="0" err="1" smtClean="0"/>
              <a:t>Simplicus</a:t>
            </a:r>
            <a:r>
              <a:rPr lang="en-US" dirty="0" smtClean="0"/>
              <a:t>, that is, the </a:t>
            </a:r>
            <a:r>
              <a:rPr lang="en-US" dirty="0" smtClean="0"/>
              <a:t>life of an odd vagrant named Melchior </a:t>
            </a:r>
            <a:r>
              <a:rPr lang="en-US" dirty="0" err="1" smtClean="0"/>
              <a:t>Sternfels</a:t>
            </a:r>
            <a:r>
              <a:rPr lang="en-US" dirty="0" smtClean="0"/>
              <a:t> von </a:t>
            </a:r>
            <a:r>
              <a:rPr lang="en-US" dirty="0" err="1" smtClean="0"/>
              <a:t>Fuchsheim</a:t>
            </a:r>
            <a:r>
              <a:rPr lang="en-US" dirty="0" smtClean="0"/>
              <a:t> (1668)  </a:t>
            </a:r>
          </a:p>
          <a:p>
            <a:pPr marL="0" indent="0">
              <a:buNone/>
            </a:pPr>
            <a:endParaRPr lang="en-US" dirty="0" smtClean="0">
              <a:solidFill>
                <a:srgbClr val="FFFFFF"/>
              </a:solidFill>
            </a:endParaRPr>
          </a:p>
          <a:p>
            <a:pPr marL="0" indent="0">
              <a:buNone/>
            </a:pPr>
            <a:r>
              <a:rPr lang="en-US" dirty="0" smtClean="0">
                <a:solidFill>
                  <a:srgbClr val="FFFFFF"/>
                </a:solidFill>
              </a:rPr>
              <a:t>AND</a:t>
            </a:r>
          </a:p>
          <a:p>
            <a:pPr marL="0" indent="0">
              <a:buNone/>
            </a:pPr>
            <a:r>
              <a:rPr lang="en-US" dirty="0" smtClean="0">
                <a:solidFill>
                  <a:srgbClr val="FFFFFF"/>
                </a:solidFill>
              </a:rPr>
              <a:t>	 -  </a:t>
            </a:r>
            <a:r>
              <a:rPr lang="de-DE" u="sng" dirty="0" smtClean="0"/>
              <a:t>Die </a:t>
            </a:r>
            <a:r>
              <a:rPr lang="de-DE" u="sng" dirty="0" err="1" smtClean="0"/>
              <a:t>Ertzbetrügerin</a:t>
            </a:r>
            <a:r>
              <a:rPr lang="de-DE" u="sng" dirty="0" smtClean="0"/>
              <a:t> und </a:t>
            </a:r>
            <a:r>
              <a:rPr lang="de-DE" u="sng" dirty="0" err="1" smtClean="0"/>
              <a:t>Land-störtzerin</a:t>
            </a:r>
            <a:r>
              <a:rPr lang="de-DE" u="sng" dirty="0" smtClean="0"/>
              <a:t> Courasche </a:t>
            </a:r>
            <a:r>
              <a:rPr lang="de-DE" dirty="0" smtClean="0"/>
              <a:t> = </a:t>
            </a:r>
            <a:r>
              <a:rPr lang="de-DE" dirty="0" err="1" smtClean="0"/>
              <a:t>The</a:t>
            </a:r>
            <a:r>
              <a:rPr lang="de-DE" dirty="0" smtClean="0"/>
              <a:t> Life of </a:t>
            </a:r>
            <a:r>
              <a:rPr lang="de-DE" dirty="0" err="1" smtClean="0"/>
              <a:t>the</a:t>
            </a:r>
            <a:r>
              <a:rPr lang="de-DE" dirty="0" smtClean="0"/>
              <a:t> </a:t>
            </a:r>
            <a:r>
              <a:rPr lang="de-DE" dirty="0" err="1" smtClean="0"/>
              <a:t>Cunning</a:t>
            </a:r>
            <a:r>
              <a:rPr lang="de-DE" dirty="0" smtClean="0"/>
              <a:t> </a:t>
            </a:r>
            <a:r>
              <a:rPr lang="de-DE" dirty="0" err="1" smtClean="0"/>
              <a:t>Vagabond</a:t>
            </a:r>
            <a:r>
              <a:rPr lang="de-DE" dirty="0" smtClean="0"/>
              <a:t>, Courage... (1669)</a:t>
            </a:r>
          </a:p>
          <a:p>
            <a:pPr marL="0" indent="0">
              <a:buNone/>
            </a:pPr>
            <a:endParaRPr lang="de-DE" dirty="0" smtClean="0"/>
          </a:p>
          <a:p>
            <a:pPr marL="0" indent="0">
              <a:buFontTx/>
              <a:buChar char="-"/>
            </a:pPr>
            <a:r>
              <a:rPr lang="de-DE" dirty="0" smtClean="0"/>
              <a:t> </a:t>
            </a:r>
            <a:r>
              <a:rPr lang="de-DE" dirty="0" err="1" smtClean="0"/>
              <a:t>Grimmelshausen‘s</a:t>
            </a:r>
            <a:r>
              <a:rPr lang="de-DE" dirty="0" smtClean="0"/>
              <a:t> </a:t>
            </a:r>
            <a:r>
              <a:rPr lang="de-DE" dirty="0" err="1" smtClean="0"/>
              <a:t>Mother</a:t>
            </a:r>
            <a:r>
              <a:rPr lang="de-DE" dirty="0" smtClean="0"/>
              <a:t> Courage text was </a:t>
            </a:r>
            <a:r>
              <a:rPr lang="de-DE" dirty="0" err="1" smtClean="0"/>
              <a:t>one</a:t>
            </a:r>
            <a:r>
              <a:rPr lang="de-DE" dirty="0" smtClean="0"/>
              <a:t> of </a:t>
            </a:r>
            <a:r>
              <a:rPr lang="de-DE" dirty="0" err="1" smtClean="0"/>
              <a:t>the</a:t>
            </a:r>
            <a:r>
              <a:rPr lang="de-DE" dirty="0" smtClean="0"/>
              <a:t> </a:t>
            </a:r>
            <a:r>
              <a:rPr lang="de-DE" dirty="0" err="1" smtClean="0"/>
              <a:t>textual</a:t>
            </a:r>
            <a:r>
              <a:rPr lang="de-DE" dirty="0" smtClean="0"/>
              <a:t> </a:t>
            </a:r>
            <a:r>
              <a:rPr lang="de-DE" dirty="0" err="1" smtClean="0"/>
              <a:t>sources</a:t>
            </a:r>
            <a:r>
              <a:rPr lang="de-DE" dirty="0" smtClean="0"/>
              <a:t> </a:t>
            </a:r>
            <a:r>
              <a:rPr lang="de-DE" dirty="0" err="1" smtClean="0"/>
              <a:t>for</a:t>
            </a:r>
            <a:r>
              <a:rPr lang="de-DE" dirty="0" smtClean="0"/>
              <a:t> Bertolt </a:t>
            </a:r>
            <a:r>
              <a:rPr lang="de-DE" dirty="0" err="1" smtClean="0"/>
              <a:t>Brecht‘s</a:t>
            </a:r>
            <a:r>
              <a:rPr lang="de-DE" dirty="0" smtClean="0"/>
              <a:t> </a:t>
            </a:r>
            <a:r>
              <a:rPr lang="de-DE" dirty="0" err="1" smtClean="0"/>
              <a:t>play</a:t>
            </a:r>
            <a:r>
              <a:rPr lang="de-DE" dirty="0" smtClean="0"/>
              <a:t>, </a:t>
            </a:r>
            <a:r>
              <a:rPr lang="de-DE" u="sng" dirty="0" err="1" smtClean="0"/>
              <a:t>Mother</a:t>
            </a:r>
            <a:r>
              <a:rPr lang="de-DE" u="sng" dirty="0" smtClean="0"/>
              <a:t> Courage and her </a:t>
            </a:r>
            <a:r>
              <a:rPr lang="de-DE" u="sng" dirty="0" err="1" smtClean="0"/>
              <a:t>Children</a:t>
            </a:r>
            <a:r>
              <a:rPr lang="de-DE" dirty="0" smtClean="0"/>
              <a:t> (1939</a:t>
            </a:r>
            <a:r>
              <a:rPr lang="de-DE" dirty="0" smtClean="0"/>
              <a:t>)!</a:t>
            </a:r>
          </a:p>
          <a:p>
            <a:pPr marL="0" indent="0">
              <a:buFontTx/>
              <a:buChar char="-"/>
            </a:pPr>
            <a:endParaRPr lang="de-DE" dirty="0" smtClean="0"/>
          </a:p>
          <a:p>
            <a:pPr marL="0" indent="0">
              <a:buNone/>
            </a:pPr>
            <a:endParaRPr lang="en-US" dirty="0" smtClean="0"/>
          </a:p>
          <a:p>
            <a:pPr marL="0" indent="0">
              <a:buNone/>
            </a:pPr>
            <a:endParaRPr lang="de-DE" dirty="0" smtClean="0"/>
          </a:p>
          <a:p>
            <a:pPr marL="0" indent="0">
              <a:buNone/>
            </a:pPr>
            <a:endParaRPr lang="de-DE" dirty="0" smtClean="0"/>
          </a:p>
          <a:p>
            <a:endParaRPr lang="en-US" dirty="0"/>
          </a:p>
        </p:txBody>
      </p:sp>
      <p:sp>
        <p:nvSpPr>
          <p:cNvPr id="11" name="Content Placeholder 10"/>
          <p:cNvSpPr>
            <a:spLocks noGrp="1"/>
          </p:cNvSpPr>
          <p:nvPr>
            <p:ph sz="half" idx="2"/>
          </p:nvPr>
        </p:nvSpPr>
        <p:spPr/>
        <p:txBody>
          <a:bodyPr>
            <a:normAutofit fontScale="70000" lnSpcReduction="20000"/>
          </a:bodyPr>
          <a:lstStyle/>
          <a:p>
            <a:endParaRPr lang="en-US"/>
          </a:p>
        </p:txBody>
      </p:sp>
      <p:pic>
        <p:nvPicPr>
          <p:cNvPr id="8" name="Picture 7"/>
          <p:cNvPicPr>
            <a:picLocks noChangeAspect="1"/>
          </p:cNvPicPr>
          <p:nvPr/>
        </p:nvPicPr>
        <p:blipFill>
          <a:blip r:embed="rId2"/>
          <a:stretch>
            <a:fillRect/>
          </a:stretch>
        </p:blipFill>
        <p:spPr>
          <a:xfrm>
            <a:off x="4495800" y="1600201"/>
            <a:ext cx="4191000" cy="3872088"/>
          </a:xfrm>
          <a:prstGeom prst="rect">
            <a:avLst/>
          </a:prstGeom>
        </p:spPr>
      </p:pic>
      <p:sp>
        <p:nvSpPr>
          <p:cNvPr id="6" name="TextBox 5"/>
          <p:cNvSpPr txBox="1"/>
          <p:nvPr/>
        </p:nvSpPr>
        <p:spPr>
          <a:xfrm>
            <a:off x="4376455" y="5601220"/>
            <a:ext cx="4310345" cy="369332"/>
          </a:xfrm>
          <a:prstGeom prst="rect">
            <a:avLst/>
          </a:prstGeom>
          <a:noFill/>
        </p:spPr>
        <p:txBody>
          <a:bodyPr wrap="none" rtlCol="0">
            <a:spAutoFit/>
          </a:bodyPr>
          <a:lstStyle/>
          <a:p>
            <a:r>
              <a:rPr lang="en-US" dirty="0" smtClean="0"/>
              <a:t>Berlin Production of </a:t>
            </a:r>
            <a:r>
              <a:rPr lang="en-US" u="sng" dirty="0" smtClean="0"/>
              <a:t>Mother Courage</a:t>
            </a:r>
            <a:r>
              <a:rPr lang="en-US" dirty="0" smtClean="0"/>
              <a:t> (1949)</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de-DE" dirty="0" smtClean="0"/>
              <a:t/>
            </a:r>
            <a:br>
              <a:rPr lang="de-DE" dirty="0" smtClean="0"/>
            </a:br>
            <a:endParaRPr lang="en-US" dirty="0"/>
          </a:p>
        </p:txBody>
      </p:sp>
      <p:sp>
        <p:nvSpPr>
          <p:cNvPr id="10" name="Content Placeholder 9"/>
          <p:cNvSpPr>
            <a:spLocks noGrp="1"/>
          </p:cNvSpPr>
          <p:nvPr>
            <p:ph sz="half" idx="1"/>
          </p:nvPr>
        </p:nvSpPr>
        <p:spPr>
          <a:xfrm>
            <a:off x="457200" y="1600200"/>
            <a:ext cx="4038600" cy="4987628"/>
          </a:xfrm>
        </p:spPr>
        <p:txBody>
          <a:bodyPr>
            <a:normAutofit fontScale="92500" lnSpcReduction="10000"/>
          </a:bodyPr>
          <a:lstStyle/>
          <a:p>
            <a:pPr>
              <a:buNone/>
            </a:pPr>
            <a:r>
              <a:rPr lang="en-US" dirty="0" err="1" smtClean="0">
                <a:sym typeface="Wingdings"/>
              </a:rPr>
              <a:t>Izenberg’s</a:t>
            </a:r>
            <a:r>
              <a:rPr lang="en-US" dirty="0" smtClean="0">
                <a:sym typeface="Wingdings"/>
              </a:rPr>
              <a:t> Weil </a:t>
            </a:r>
            <a:r>
              <a:rPr lang="en-US" dirty="0" err="1" smtClean="0">
                <a:sym typeface="Wingdings"/>
              </a:rPr>
              <a:t></a:t>
            </a:r>
            <a:r>
              <a:rPr lang="en-US" dirty="0" smtClean="0">
                <a:sym typeface="Wingdings"/>
              </a:rPr>
              <a:t> Newman’s Brecht</a:t>
            </a:r>
            <a:endParaRPr lang="en-US" dirty="0" smtClean="0"/>
          </a:p>
          <a:p>
            <a:pPr>
              <a:buNone/>
            </a:pPr>
            <a:endParaRPr lang="de-DE" dirty="0" smtClean="0"/>
          </a:p>
          <a:p>
            <a:pPr>
              <a:buNone/>
            </a:pPr>
            <a:r>
              <a:rPr lang="de-DE" dirty="0" smtClean="0"/>
              <a:t>Just as Simone Weil was </a:t>
            </a:r>
            <a:r>
              <a:rPr lang="de-DE" dirty="0" err="1" smtClean="0"/>
              <a:t>looking</a:t>
            </a:r>
            <a:r>
              <a:rPr lang="de-DE" dirty="0" smtClean="0"/>
              <a:t> back to </a:t>
            </a:r>
            <a:r>
              <a:rPr lang="de-DE" dirty="0" err="1" smtClean="0"/>
              <a:t>the</a:t>
            </a:r>
            <a:r>
              <a:rPr lang="de-DE" dirty="0" smtClean="0"/>
              <a:t> </a:t>
            </a:r>
            <a:r>
              <a:rPr lang="de-DE" u="sng" dirty="0" err="1" smtClean="0"/>
              <a:t>Iliad</a:t>
            </a:r>
            <a:r>
              <a:rPr lang="de-DE" dirty="0" smtClean="0"/>
              <a:t> and </a:t>
            </a:r>
            <a:r>
              <a:rPr lang="de-DE" dirty="0" err="1" smtClean="0"/>
              <a:t>the</a:t>
            </a:r>
            <a:r>
              <a:rPr lang="de-DE" dirty="0" smtClean="0"/>
              <a:t> </a:t>
            </a:r>
            <a:r>
              <a:rPr lang="de-DE" dirty="0" err="1" smtClean="0"/>
              <a:t>Trojan</a:t>
            </a:r>
            <a:r>
              <a:rPr lang="de-DE" dirty="0" smtClean="0"/>
              <a:t> War in 1940 in </a:t>
            </a:r>
            <a:r>
              <a:rPr lang="de-DE" dirty="0" err="1" smtClean="0"/>
              <a:t>the</a:t>
            </a:r>
            <a:r>
              <a:rPr lang="de-DE" dirty="0" smtClean="0"/>
              <a:t> </a:t>
            </a:r>
            <a:r>
              <a:rPr lang="de-DE" dirty="0" err="1" smtClean="0"/>
              <a:t>middle</a:t>
            </a:r>
            <a:r>
              <a:rPr lang="de-DE" dirty="0" smtClean="0"/>
              <a:t> of WWII...</a:t>
            </a:r>
          </a:p>
          <a:p>
            <a:pPr>
              <a:buNone/>
            </a:pPr>
            <a:r>
              <a:rPr lang="de-DE" dirty="0" smtClean="0"/>
              <a:t>So </a:t>
            </a:r>
            <a:r>
              <a:rPr lang="de-DE" dirty="0" err="1" smtClean="0"/>
              <a:t>too</a:t>
            </a:r>
            <a:r>
              <a:rPr lang="de-DE" dirty="0" smtClean="0"/>
              <a:t> was Brecht </a:t>
            </a:r>
            <a:r>
              <a:rPr lang="de-DE" dirty="0" err="1" smtClean="0"/>
              <a:t>looking</a:t>
            </a:r>
            <a:r>
              <a:rPr lang="de-DE" dirty="0" smtClean="0"/>
              <a:t> back to </a:t>
            </a:r>
            <a:r>
              <a:rPr lang="de-DE" u="sng" dirty="0" err="1" smtClean="0"/>
              <a:t>Simplicissimus</a:t>
            </a:r>
            <a:r>
              <a:rPr lang="de-DE" dirty="0" smtClean="0"/>
              <a:t> and </a:t>
            </a:r>
            <a:r>
              <a:rPr lang="de-DE" dirty="0" err="1" smtClean="0"/>
              <a:t>the</a:t>
            </a:r>
            <a:r>
              <a:rPr lang="de-DE" dirty="0" smtClean="0"/>
              <a:t> </a:t>
            </a:r>
            <a:r>
              <a:rPr lang="de-DE" dirty="0" err="1" smtClean="0"/>
              <a:t>Thirty</a:t>
            </a:r>
            <a:r>
              <a:rPr lang="de-DE" dirty="0" smtClean="0"/>
              <a:t> </a:t>
            </a:r>
            <a:r>
              <a:rPr lang="de-DE" dirty="0" err="1" smtClean="0"/>
              <a:t>Years</a:t>
            </a:r>
            <a:r>
              <a:rPr lang="de-DE" dirty="0" smtClean="0"/>
              <a:t>‘ War in 1939, also in </a:t>
            </a:r>
            <a:r>
              <a:rPr lang="de-DE" dirty="0" err="1" smtClean="0"/>
              <a:t>the</a:t>
            </a:r>
            <a:r>
              <a:rPr lang="de-DE" dirty="0" smtClean="0"/>
              <a:t> </a:t>
            </a:r>
            <a:r>
              <a:rPr lang="de-DE" dirty="0" err="1" smtClean="0"/>
              <a:t>middle</a:t>
            </a:r>
            <a:r>
              <a:rPr lang="de-DE" dirty="0" smtClean="0"/>
              <a:t> of WWII...</a:t>
            </a:r>
            <a:endParaRPr lang="en-US" dirty="0"/>
          </a:p>
        </p:txBody>
      </p:sp>
      <p:sp>
        <p:nvSpPr>
          <p:cNvPr id="20" name="Content Placeholder 19"/>
          <p:cNvSpPr>
            <a:spLocks noGrp="1"/>
          </p:cNvSpPr>
          <p:nvPr>
            <p:ph sz="half" idx="2"/>
          </p:nvPr>
        </p:nvSpPr>
        <p:spPr/>
        <p:txBody>
          <a:bodyPr>
            <a:normAutofit fontScale="92500" lnSpcReduction="10000"/>
          </a:bodyPr>
          <a:lstStyle/>
          <a:p>
            <a:endParaRPr lang="en-US"/>
          </a:p>
        </p:txBody>
      </p:sp>
      <p:sp>
        <p:nvSpPr>
          <p:cNvPr id="15" name="TextBox 14"/>
          <p:cNvSpPr txBox="1"/>
          <p:nvPr/>
        </p:nvSpPr>
        <p:spPr>
          <a:xfrm>
            <a:off x="1192836" y="274638"/>
            <a:ext cx="7034748" cy="954107"/>
          </a:xfrm>
          <a:prstGeom prst="rect">
            <a:avLst/>
          </a:prstGeom>
          <a:noFill/>
        </p:spPr>
        <p:txBody>
          <a:bodyPr wrap="none" rtlCol="0">
            <a:spAutoFit/>
          </a:bodyPr>
          <a:lstStyle/>
          <a:p>
            <a:r>
              <a:rPr lang="en-US" sz="2800" dirty="0" smtClean="0"/>
              <a:t>Another connection: Prof. </a:t>
            </a:r>
            <a:r>
              <a:rPr lang="en-US" sz="2800" dirty="0" err="1" smtClean="0"/>
              <a:t>Izenberg</a:t>
            </a:r>
            <a:r>
              <a:rPr lang="en-US" sz="2800" dirty="0" smtClean="0"/>
              <a:t> (week 3) </a:t>
            </a:r>
            <a:r>
              <a:rPr lang="en-US" sz="2800" dirty="0" err="1" smtClean="0">
                <a:sym typeface="Wingdings"/>
              </a:rPr>
              <a:t></a:t>
            </a:r>
            <a:r>
              <a:rPr lang="en-US" sz="2800" dirty="0" smtClean="0">
                <a:sym typeface="Wingdings"/>
              </a:rPr>
              <a:t> </a:t>
            </a:r>
          </a:p>
          <a:p>
            <a:r>
              <a:rPr lang="en-US" sz="2800" dirty="0" smtClean="0">
                <a:sym typeface="Wingdings"/>
              </a:rPr>
              <a:t>                Prof. Newman (me) (week 5)</a:t>
            </a:r>
          </a:p>
        </p:txBody>
      </p:sp>
      <p:pic>
        <p:nvPicPr>
          <p:cNvPr id="16" name="Picture 15"/>
          <p:cNvPicPr>
            <a:picLocks noChangeAspect="1"/>
          </p:cNvPicPr>
          <p:nvPr/>
        </p:nvPicPr>
        <p:blipFill>
          <a:blip r:embed="rId2"/>
          <a:stretch>
            <a:fillRect/>
          </a:stretch>
        </p:blipFill>
        <p:spPr>
          <a:xfrm>
            <a:off x="4495800" y="1417638"/>
            <a:ext cx="2921246" cy="2700530"/>
          </a:xfrm>
          <a:prstGeom prst="rect">
            <a:avLst/>
          </a:prstGeom>
        </p:spPr>
      </p:pic>
      <p:sp>
        <p:nvSpPr>
          <p:cNvPr id="17" name="TextBox 16"/>
          <p:cNvSpPr txBox="1"/>
          <p:nvPr/>
        </p:nvSpPr>
        <p:spPr>
          <a:xfrm>
            <a:off x="7589512" y="2020596"/>
            <a:ext cx="1097288" cy="923330"/>
          </a:xfrm>
          <a:prstGeom prst="rect">
            <a:avLst/>
          </a:prstGeom>
          <a:noFill/>
        </p:spPr>
        <p:txBody>
          <a:bodyPr wrap="none" rtlCol="0">
            <a:spAutoFit/>
          </a:bodyPr>
          <a:lstStyle/>
          <a:p>
            <a:r>
              <a:rPr lang="en-US" dirty="0" smtClean="0"/>
              <a:t>Simone</a:t>
            </a:r>
          </a:p>
          <a:p>
            <a:r>
              <a:rPr lang="en-US" dirty="0" smtClean="0"/>
              <a:t>Weil</a:t>
            </a:r>
          </a:p>
          <a:p>
            <a:r>
              <a:rPr lang="en-US" dirty="0" smtClean="0"/>
              <a:t>(1909-43)</a:t>
            </a:r>
            <a:endParaRPr lang="en-US" dirty="0"/>
          </a:p>
        </p:txBody>
      </p:sp>
      <p:pic>
        <p:nvPicPr>
          <p:cNvPr id="18" name="Picture 17"/>
          <p:cNvPicPr>
            <a:picLocks noChangeAspect="1"/>
          </p:cNvPicPr>
          <p:nvPr/>
        </p:nvPicPr>
        <p:blipFill>
          <a:blip r:embed="rId3"/>
          <a:stretch>
            <a:fillRect/>
          </a:stretch>
        </p:blipFill>
        <p:spPr>
          <a:xfrm>
            <a:off x="6390368" y="3708280"/>
            <a:ext cx="2296432" cy="3149720"/>
          </a:xfrm>
          <a:prstGeom prst="rect">
            <a:avLst/>
          </a:prstGeom>
        </p:spPr>
      </p:pic>
      <p:sp>
        <p:nvSpPr>
          <p:cNvPr id="19" name="TextBox 18"/>
          <p:cNvSpPr txBox="1"/>
          <p:nvPr/>
        </p:nvSpPr>
        <p:spPr>
          <a:xfrm>
            <a:off x="4710210" y="5664498"/>
            <a:ext cx="1331276" cy="923330"/>
          </a:xfrm>
          <a:prstGeom prst="rect">
            <a:avLst/>
          </a:prstGeom>
          <a:noFill/>
        </p:spPr>
        <p:txBody>
          <a:bodyPr wrap="none" rtlCol="0">
            <a:spAutoFit/>
          </a:bodyPr>
          <a:lstStyle/>
          <a:p>
            <a:r>
              <a:rPr lang="en-US" dirty="0" err="1" smtClean="0"/>
              <a:t>Bertolt</a:t>
            </a:r>
            <a:endParaRPr lang="en-US" dirty="0" smtClean="0"/>
          </a:p>
          <a:p>
            <a:r>
              <a:rPr lang="en-US" dirty="0" smtClean="0"/>
              <a:t>Brecht </a:t>
            </a:r>
          </a:p>
          <a:p>
            <a:r>
              <a:rPr lang="en-US" dirty="0" smtClean="0"/>
              <a:t>(1898-1956)</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ctrTitle"/>
          </p:nvPr>
        </p:nvSpPr>
        <p:spPr>
          <a:xfrm>
            <a:off x="731857" y="839228"/>
            <a:ext cx="7772400" cy="1470025"/>
          </a:xfrm>
        </p:spPr>
        <p:txBody>
          <a:bodyPr>
            <a:normAutofit fontScale="90000"/>
          </a:bodyPr>
          <a:lstStyle/>
          <a:p>
            <a:r>
              <a:rPr lang="en-US" sz="3111" u="sng" dirty="0" smtClean="0"/>
              <a:t/>
            </a:r>
            <a:br>
              <a:rPr lang="en-US" sz="3111" u="sng" dirty="0" smtClean="0"/>
            </a:br>
            <a:r>
              <a:rPr lang="en-US" sz="3111" u="sng" dirty="0" smtClean="0"/>
              <a:t/>
            </a:r>
            <a:br>
              <a:rPr lang="en-US" sz="3111" u="sng" dirty="0" smtClean="0"/>
            </a:br>
            <a:r>
              <a:rPr lang="en-US" sz="2667" dirty="0" smtClean="0"/>
              <a:t>F</a:t>
            </a:r>
            <a:r>
              <a:rPr lang="en-US" sz="2667" dirty="0" smtClean="0"/>
              <a:t>rom last week, w</a:t>
            </a:r>
            <a:r>
              <a:rPr lang="en-US" sz="2667" dirty="0" smtClean="0"/>
              <a:t>e are thus fast-forwarding 300 years!</a:t>
            </a:r>
            <a:br>
              <a:rPr lang="en-US" sz="2667" dirty="0" smtClean="0"/>
            </a:br>
            <a:r>
              <a:rPr lang="en-US" sz="2667" dirty="0" smtClean="0"/>
              <a:t/>
            </a:r>
            <a:br>
              <a:rPr lang="en-US" sz="2667" dirty="0" smtClean="0"/>
            </a:br>
            <a:r>
              <a:rPr lang="en-US" sz="2667" dirty="0" smtClean="0"/>
              <a:t>1618-48 (Thirty Years’ War) </a:t>
            </a:r>
            <a:r>
              <a:rPr lang="en-US" sz="2667" dirty="0" err="1" smtClean="0">
                <a:sym typeface="Wingdings"/>
              </a:rPr>
              <a:t></a:t>
            </a:r>
            <a:r>
              <a:rPr lang="en-US" sz="2667" dirty="0" smtClean="0">
                <a:sym typeface="Wingdings"/>
              </a:rPr>
              <a:t> 1939-45 (WWII)</a:t>
            </a:r>
            <a:br>
              <a:rPr lang="en-US" sz="2667" dirty="0" smtClean="0">
                <a:sym typeface="Wingdings"/>
              </a:rPr>
            </a:br>
            <a:r>
              <a:rPr lang="en-US" sz="2667" dirty="0" smtClean="0">
                <a:sym typeface="Wingdings"/>
              </a:rPr>
              <a:t/>
            </a:r>
            <a:br>
              <a:rPr lang="en-US" sz="2667" dirty="0" smtClean="0">
                <a:sym typeface="Wingdings"/>
              </a:rPr>
            </a:br>
            <a:r>
              <a:rPr lang="en-US" sz="2667" dirty="0" smtClean="0">
                <a:sym typeface="Wingdings"/>
              </a:rPr>
              <a:t>Right now</a:t>
            </a:r>
            <a:r>
              <a:rPr lang="en-US" sz="2667" dirty="0" smtClean="0"/>
              <a:t> – </a:t>
            </a:r>
            <a:r>
              <a:rPr lang="en-US" sz="2667" dirty="0" smtClean="0"/>
              <a:t>in the Fall of 2013 –</a:t>
            </a:r>
            <a:r>
              <a:rPr lang="en-US" sz="2667" dirty="0" smtClean="0"/>
              <a:t> we are looking </a:t>
            </a:r>
            <a:r>
              <a:rPr lang="en-US" sz="2667" dirty="0" smtClean="0"/>
              <a:t>back at Weil and Brecht looking back at </a:t>
            </a:r>
            <a:br>
              <a:rPr lang="en-US" sz="2667" dirty="0" smtClean="0"/>
            </a:br>
            <a:r>
              <a:rPr lang="en-US" sz="2667" dirty="0" smtClean="0"/>
              <a:t>the Trojan War and the Thirty Years’ </a:t>
            </a:r>
            <a:r>
              <a:rPr lang="en-US" sz="2667" dirty="0" smtClean="0"/>
              <a:t>War in the </a:t>
            </a:r>
            <a:r>
              <a:rPr lang="en-US" sz="2667" dirty="0" smtClean="0"/>
              <a:t>m</a:t>
            </a:r>
            <a:r>
              <a:rPr lang="en-US" sz="2667" dirty="0" smtClean="0"/>
              <a:t>iddle of WWII…</a:t>
            </a:r>
            <a:r>
              <a:rPr lang="en-US" sz="2667" dirty="0" smtClean="0"/>
              <a:t/>
            </a:r>
            <a:br>
              <a:rPr lang="en-US" sz="2667" dirty="0" smtClean="0"/>
            </a:br>
            <a:endParaRPr lang="en-US" sz="2667" dirty="0"/>
          </a:p>
        </p:txBody>
      </p:sp>
      <p:sp>
        <p:nvSpPr>
          <p:cNvPr id="6" name="Subtitle 5"/>
          <p:cNvSpPr>
            <a:spLocks noGrp="1"/>
          </p:cNvSpPr>
          <p:nvPr>
            <p:ph type="subTitle" idx="1"/>
          </p:nvPr>
        </p:nvSpPr>
        <p:spPr>
          <a:xfrm>
            <a:off x="1347550" y="3348415"/>
            <a:ext cx="6733418" cy="2848079"/>
          </a:xfrm>
        </p:spPr>
        <p:txBody>
          <a:bodyPr>
            <a:noAutofit/>
          </a:bodyPr>
          <a:lstStyle/>
          <a:p>
            <a:r>
              <a:rPr lang="en-US" sz="2400" dirty="0" smtClean="0">
                <a:solidFill>
                  <a:srgbClr val="FF0000"/>
                </a:solidFill>
              </a:rPr>
              <a:t>We are both listening in on and </a:t>
            </a:r>
            <a:r>
              <a:rPr lang="en-US" sz="2400" u="sng" dirty="0" smtClean="0">
                <a:solidFill>
                  <a:srgbClr val="FF0000"/>
                </a:solidFill>
              </a:rPr>
              <a:t>becoming part of the conversation</a:t>
            </a:r>
            <a:r>
              <a:rPr lang="en-US" sz="2400" dirty="0" smtClean="0">
                <a:solidFill>
                  <a:srgbClr val="FF0000"/>
                </a:solidFill>
              </a:rPr>
              <a:t> about the worlds of war</a:t>
            </a:r>
            <a:r>
              <a:rPr lang="en-US" sz="2400" dirty="0" smtClean="0">
                <a:solidFill>
                  <a:srgbClr val="FF0000"/>
                </a:solidFill>
              </a:rPr>
              <a:t> </a:t>
            </a:r>
            <a:r>
              <a:rPr lang="en-US" sz="2400" dirty="0" smtClean="0">
                <a:solidFill>
                  <a:srgbClr val="FF0000"/>
                </a:solidFill>
              </a:rPr>
              <a:t>on which they were commenting…</a:t>
            </a:r>
            <a:endParaRPr lang="en-US" sz="2400" dirty="0" smtClean="0">
              <a:solidFill>
                <a:srgbClr val="FF0000"/>
              </a:solidFill>
            </a:endParaRPr>
          </a:p>
          <a:p>
            <a:r>
              <a:rPr lang="en-US" sz="2400" dirty="0" smtClean="0"/>
              <a:t>We are the </a:t>
            </a:r>
            <a:r>
              <a:rPr lang="en-US" sz="2400" dirty="0" smtClean="0">
                <a:solidFill>
                  <a:srgbClr val="FF0000"/>
                </a:solidFill>
              </a:rPr>
              <a:t>next </a:t>
            </a:r>
            <a:r>
              <a:rPr lang="en-US" sz="2400" dirty="0" smtClean="0">
                <a:solidFill>
                  <a:srgbClr val="FF0000"/>
                </a:solidFill>
              </a:rPr>
              <a:t>generation</a:t>
            </a:r>
            <a:r>
              <a:rPr lang="en-US" sz="2400" dirty="0" smtClean="0"/>
              <a:t> </a:t>
            </a:r>
            <a:r>
              <a:rPr lang="en-US" sz="2400" dirty="0" smtClean="0"/>
              <a:t>(</a:t>
            </a:r>
            <a:r>
              <a:rPr lang="en-US" sz="2400" dirty="0" smtClean="0"/>
              <a:t>after</a:t>
            </a:r>
            <a:r>
              <a:rPr lang="en-US" sz="2400" dirty="0" smtClean="0"/>
              <a:t> Alice Oswald, </a:t>
            </a:r>
            <a:r>
              <a:rPr lang="en-US" sz="2400" u="sng" dirty="0" smtClean="0"/>
              <a:t>Memoria</a:t>
            </a:r>
            <a:r>
              <a:rPr lang="en-US" sz="2400" dirty="0" smtClean="0"/>
              <a:t>l, 2011, and </a:t>
            </a:r>
            <a:r>
              <a:rPr lang="en-US" sz="2400" dirty="0" smtClean="0"/>
              <a:t>filmmaker </a:t>
            </a:r>
            <a:r>
              <a:rPr lang="en-US" sz="2400" dirty="0" smtClean="0"/>
              <a:t>Walter, “Theater of War,” 2008) </a:t>
            </a:r>
            <a:r>
              <a:rPr lang="en-US" sz="2400" dirty="0" smtClean="0">
                <a:solidFill>
                  <a:srgbClr val="FF0000"/>
                </a:solidFill>
              </a:rPr>
              <a:t>of readers</a:t>
            </a:r>
            <a:r>
              <a:rPr lang="en-US" sz="2400" dirty="0" smtClean="0">
                <a:solidFill>
                  <a:srgbClr val="FF0000"/>
                </a:solidFill>
              </a:rPr>
              <a:t> and re-presenters of </a:t>
            </a:r>
            <a:r>
              <a:rPr lang="en-US" sz="2400" dirty="0" smtClean="0">
                <a:solidFill>
                  <a:srgbClr val="FF0000"/>
                </a:solidFill>
              </a:rPr>
              <a:t>these two exemplary wars…</a:t>
            </a:r>
          </a:p>
          <a:p>
            <a:r>
              <a:rPr lang="en-US" sz="2400" dirty="0" smtClean="0"/>
              <a:t>That’s a pretty exclusive club to belong </a:t>
            </a:r>
            <a:r>
              <a:rPr lang="en-US" sz="2400" dirty="0" smtClean="0"/>
              <a:t>to</a:t>
            </a:r>
            <a:r>
              <a:rPr lang="en-US" sz="2400" dirty="0" smtClean="0"/>
              <a:t>…</a:t>
            </a:r>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50452"/>
            <a:ext cx="8229600" cy="1143000"/>
          </a:xfrm>
        </p:spPr>
        <p:txBody>
          <a:bodyPr>
            <a:noAutofit/>
          </a:bodyPr>
          <a:lstStyle/>
          <a:p>
            <a:r>
              <a:rPr lang="en-US" sz="2400" dirty="0" smtClean="0"/>
              <a:t>Even as we move forward in time to our present, </a:t>
            </a:r>
            <a:r>
              <a:rPr lang="en-US" sz="2400" dirty="0" smtClean="0">
                <a:solidFill>
                  <a:srgbClr val="FF0000"/>
                </a:solidFill>
              </a:rPr>
              <a:t>we are staying in central Europe / Germany,</a:t>
            </a:r>
            <a:r>
              <a:rPr lang="en-US" sz="2400" dirty="0" smtClean="0"/>
              <a:t> but now a mid-20th century central Europe that looked a bit different than the one we considered last week!</a:t>
            </a:r>
            <a:endParaRPr lang="en-US" sz="2400" dirty="0"/>
          </a:p>
        </p:txBody>
      </p:sp>
      <p:pic>
        <p:nvPicPr>
          <p:cNvPr id="8" name="Picture 7"/>
          <p:cNvPicPr>
            <a:picLocks noChangeAspect="1"/>
          </p:cNvPicPr>
          <p:nvPr/>
        </p:nvPicPr>
        <p:blipFill>
          <a:blip r:embed="rId2"/>
          <a:stretch>
            <a:fillRect/>
          </a:stretch>
        </p:blipFill>
        <p:spPr>
          <a:xfrm>
            <a:off x="1654676" y="1948914"/>
            <a:ext cx="6099206" cy="3987508"/>
          </a:xfrm>
          <a:prstGeom prst="rect">
            <a:avLst/>
          </a:prstGeom>
        </p:spPr>
      </p:pic>
      <p:sp>
        <p:nvSpPr>
          <p:cNvPr id="9" name="TextBox 8"/>
          <p:cNvSpPr txBox="1"/>
          <p:nvPr/>
        </p:nvSpPr>
        <p:spPr>
          <a:xfrm>
            <a:off x="1327588" y="6077332"/>
            <a:ext cx="7185944" cy="369332"/>
          </a:xfrm>
          <a:prstGeom prst="rect">
            <a:avLst/>
          </a:prstGeom>
          <a:noFill/>
        </p:spPr>
        <p:txBody>
          <a:bodyPr wrap="none" rtlCol="0">
            <a:spAutoFit/>
          </a:bodyPr>
          <a:lstStyle/>
          <a:p>
            <a:r>
              <a:rPr lang="en-US" dirty="0" smtClean="0"/>
              <a:t>Map of Central Europe / “Germany” during the Thirty Years’ War (1618-48)</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What had changed in the meantime?</a:t>
            </a:r>
            <a:br>
              <a:rPr lang="en-US" dirty="0" smtClean="0"/>
            </a:br>
            <a:endParaRPr lang="en-US" dirty="0"/>
          </a:p>
        </p:txBody>
      </p:sp>
      <p:sp>
        <p:nvSpPr>
          <p:cNvPr id="3" name="Subtitle 2"/>
          <p:cNvSpPr>
            <a:spLocks noGrp="1"/>
          </p:cNvSpPr>
          <p:nvPr>
            <p:ph type="subTitle" idx="1"/>
          </p:nvPr>
        </p:nvSpPr>
        <p:spPr/>
        <p:txBody>
          <a:bodyPr/>
          <a:lstStyle/>
          <a:p>
            <a:r>
              <a:rPr lang="en-US" dirty="0" smtClean="0"/>
              <a:t>Between the Thirty Years’ War (1618-48) </a:t>
            </a:r>
            <a:r>
              <a:rPr lang="en-US" dirty="0" smtClean="0">
                <a:sym typeface="Wingdings"/>
              </a:rPr>
              <a:t>and WWII (1939-45)?</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000" dirty="0" smtClean="0"/>
              <a:t>From the Holy Roman Empire to the (German) Nation-State / German history at warp speed / take a course in the Department of History on German / European history!</a:t>
            </a:r>
            <a:endParaRPr lang="en-US" sz="2000" dirty="0"/>
          </a:p>
        </p:txBody>
      </p:sp>
      <p:pic>
        <p:nvPicPr>
          <p:cNvPr id="3" name="Picture 2"/>
          <p:cNvPicPr>
            <a:picLocks noChangeAspect="1"/>
          </p:cNvPicPr>
          <p:nvPr/>
        </p:nvPicPr>
        <p:blipFill>
          <a:blip r:embed="rId2"/>
          <a:stretch>
            <a:fillRect/>
          </a:stretch>
        </p:blipFill>
        <p:spPr>
          <a:xfrm>
            <a:off x="250126" y="1143000"/>
            <a:ext cx="4252128" cy="3116560"/>
          </a:xfrm>
          <a:prstGeom prst="rect">
            <a:avLst/>
          </a:prstGeom>
        </p:spPr>
      </p:pic>
      <p:pic>
        <p:nvPicPr>
          <p:cNvPr id="4" name="Picture 3"/>
          <p:cNvPicPr>
            <a:picLocks noChangeAspect="1"/>
          </p:cNvPicPr>
          <p:nvPr/>
        </p:nvPicPr>
        <p:blipFill>
          <a:blip r:embed="rId3"/>
          <a:stretch>
            <a:fillRect/>
          </a:stretch>
        </p:blipFill>
        <p:spPr>
          <a:xfrm>
            <a:off x="4913019" y="1095895"/>
            <a:ext cx="4065278" cy="4599028"/>
          </a:xfrm>
          <a:prstGeom prst="rect">
            <a:avLst/>
          </a:prstGeom>
        </p:spPr>
      </p:pic>
      <p:sp>
        <p:nvSpPr>
          <p:cNvPr id="5" name="TextBox 4"/>
          <p:cNvSpPr txBox="1"/>
          <p:nvPr/>
        </p:nvSpPr>
        <p:spPr>
          <a:xfrm>
            <a:off x="4502254" y="3521611"/>
            <a:ext cx="410764" cy="369332"/>
          </a:xfrm>
          <a:prstGeom prst="rect">
            <a:avLst/>
          </a:prstGeom>
          <a:noFill/>
        </p:spPr>
        <p:txBody>
          <a:bodyPr wrap="none" rtlCol="0">
            <a:spAutoFit/>
          </a:bodyPr>
          <a:lstStyle/>
          <a:p>
            <a:r>
              <a:rPr lang="en-US" dirty="0" err="1" smtClean="0">
                <a:sym typeface="Wingdings"/>
              </a:rPr>
              <a:t></a:t>
            </a:r>
            <a:endParaRPr lang="en-US" dirty="0"/>
          </a:p>
        </p:txBody>
      </p:sp>
      <p:sp>
        <p:nvSpPr>
          <p:cNvPr id="6" name="TextBox 5"/>
          <p:cNvSpPr txBox="1"/>
          <p:nvPr/>
        </p:nvSpPr>
        <p:spPr>
          <a:xfrm>
            <a:off x="250126" y="4259560"/>
            <a:ext cx="4585923" cy="923330"/>
          </a:xfrm>
          <a:prstGeom prst="rect">
            <a:avLst/>
          </a:prstGeom>
          <a:noFill/>
        </p:spPr>
        <p:txBody>
          <a:bodyPr wrap="none" rtlCol="0">
            <a:spAutoFit/>
          </a:bodyPr>
          <a:lstStyle/>
          <a:p>
            <a:r>
              <a:rPr lang="en-US" dirty="0" smtClean="0"/>
              <a:t>Holy Roman Empire (HRE) came to an</a:t>
            </a:r>
          </a:p>
          <a:p>
            <a:r>
              <a:rPr lang="en-US" dirty="0" smtClean="0"/>
              <a:t>e</a:t>
            </a:r>
            <a:r>
              <a:rPr lang="en-US" dirty="0" smtClean="0"/>
              <a:t>nd in 1806 /  Napoleonic Wars / HRE defeated</a:t>
            </a:r>
          </a:p>
          <a:p>
            <a:r>
              <a:rPr lang="en-US" dirty="0" smtClean="0"/>
              <a:t>b</a:t>
            </a:r>
            <a:r>
              <a:rPr lang="en-US" dirty="0" smtClean="0"/>
              <a:t>y Napoleon at Austerlitz  </a:t>
            </a:r>
            <a:endParaRPr lang="en-US" dirty="0"/>
          </a:p>
        </p:txBody>
      </p:sp>
      <p:sp>
        <p:nvSpPr>
          <p:cNvPr id="7" name="TextBox 6"/>
          <p:cNvSpPr txBox="1"/>
          <p:nvPr/>
        </p:nvSpPr>
        <p:spPr>
          <a:xfrm>
            <a:off x="250126" y="5426744"/>
            <a:ext cx="8907156" cy="1200329"/>
          </a:xfrm>
          <a:prstGeom prst="rect">
            <a:avLst/>
          </a:prstGeom>
          <a:noFill/>
        </p:spPr>
        <p:txBody>
          <a:bodyPr wrap="none" rtlCol="0">
            <a:spAutoFit/>
          </a:bodyPr>
          <a:lstStyle/>
          <a:p>
            <a:r>
              <a:rPr lang="en-US" dirty="0" smtClean="0"/>
              <a:t>“Modern” German state / North German </a:t>
            </a:r>
          </a:p>
          <a:p>
            <a:r>
              <a:rPr lang="en-US" dirty="0" smtClean="0"/>
              <a:t>Confederation under Prussian leadership (1866-67) / another German (a specifically national)</a:t>
            </a:r>
          </a:p>
          <a:p>
            <a:r>
              <a:rPr lang="en-US" dirty="0" smtClean="0"/>
              <a:t> </a:t>
            </a:r>
            <a:r>
              <a:rPr lang="en-US" u="sng" dirty="0" smtClean="0"/>
              <a:t>Reich</a:t>
            </a:r>
            <a:r>
              <a:rPr lang="en-US" dirty="0" smtClean="0"/>
              <a:t> (Empire) (1871) / Predecessor state of modern Germany / 1914-18 (WWI) / </a:t>
            </a:r>
          </a:p>
          <a:p>
            <a:r>
              <a:rPr lang="en-US" dirty="0" smtClean="0"/>
              <a:t>1919-33: The Weimar Republic / 1933: Hitler and National Socialists (Nazis) come to power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endParaRPr lang="en-US" sz="2000" dirty="0"/>
          </a:p>
        </p:txBody>
      </p:sp>
      <p:pic>
        <p:nvPicPr>
          <p:cNvPr id="3" name="Picture 2"/>
          <p:cNvPicPr>
            <a:picLocks noChangeAspect="1"/>
          </p:cNvPicPr>
          <p:nvPr/>
        </p:nvPicPr>
        <p:blipFill>
          <a:blip r:embed="rId2"/>
          <a:stretch>
            <a:fillRect/>
          </a:stretch>
        </p:blipFill>
        <p:spPr>
          <a:xfrm>
            <a:off x="250126" y="99446"/>
            <a:ext cx="2847578" cy="2087107"/>
          </a:xfrm>
          <a:prstGeom prst="rect">
            <a:avLst/>
          </a:prstGeom>
        </p:spPr>
      </p:pic>
      <p:pic>
        <p:nvPicPr>
          <p:cNvPr id="4" name="Picture 3"/>
          <p:cNvPicPr>
            <a:picLocks noChangeAspect="1"/>
          </p:cNvPicPr>
          <p:nvPr/>
        </p:nvPicPr>
        <p:blipFill>
          <a:blip r:embed="rId3"/>
          <a:stretch>
            <a:fillRect/>
          </a:stretch>
        </p:blipFill>
        <p:spPr>
          <a:xfrm>
            <a:off x="3694157" y="405051"/>
            <a:ext cx="5449843" cy="6084428"/>
          </a:xfrm>
          <a:prstGeom prst="rect">
            <a:avLst/>
          </a:prstGeom>
        </p:spPr>
      </p:pic>
      <p:sp>
        <p:nvSpPr>
          <p:cNvPr id="8" name="TextBox 7"/>
          <p:cNvSpPr txBox="1"/>
          <p:nvPr/>
        </p:nvSpPr>
        <p:spPr>
          <a:xfrm>
            <a:off x="3097704" y="1297105"/>
            <a:ext cx="410764" cy="369332"/>
          </a:xfrm>
          <a:prstGeom prst="rect">
            <a:avLst/>
          </a:prstGeom>
          <a:noFill/>
        </p:spPr>
        <p:txBody>
          <a:bodyPr wrap="none" rtlCol="0">
            <a:spAutoFit/>
          </a:bodyPr>
          <a:lstStyle/>
          <a:p>
            <a:r>
              <a:rPr lang="en-US" dirty="0" err="1" smtClean="0">
                <a:sym typeface="Wingdings"/>
              </a:rPr>
              <a:t></a:t>
            </a:r>
            <a:endParaRPr lang="en-US" dirty="0"/>
          </a:p>
        </p:txBody>
      </p:sp>
      <p:sp>
        <p:nvSpPr>
          <p:cNvPr id="9" name="TextBox 8"/>
          <p:cNvSpPr txBox="1"/>
          <p:nvPr/>
        </p:nvSpPr>
        <p:spPr>
          <a:xfrm>
            <a:off x="250126" y="2242162"/>
            <a:ext cx="3149983" cy="4247317"/>
          </a:xfrm>
          <a:prstGeom prst="rect">
            <a:avLst/>
          </a:prstGeom>
          <a:noFill/>
        </p:spPr>
        <p:txBody>
          <a:bodyPr wrap="square" rtlCol="0">
            <a:spAutoFit/>
          </a:bodyPr>
          <a:lstStyle/>
          <a:p>
            <a:r>
              <a:rPr lang="en-US" dirty="0" smtClean="0"/>
              <a:t>“It’s complicated….”</a:t>
            </a:r>
          </a:p>
          <a:p>
            <a:r>
              <a:rPr lang="en-US" dirty="0" smtClean="0"/>
              <a:t> SHORT VERSION:</a:t>
            </a:r>
          </a:p>
          <a:p>
            <a:r>
              <a:rPr lang="en-US" dirty="0" smtClean="0"/>
              <a:t>From the HRE </a:t>
            </a:r>
            <a:r>
              <a:rPr lang="en-US" dirty="0" err="1" smtClean="0">
                <a:sym typeface="Wingdings"/>
              </a:rPr>
              <a:t></a:t>
            </a:r>
            <a:r>
              <a:rPr lang="en-US" dirty="0" smtClean="0">
                <a:sym typeface="Wingdings"/>
              </a:rPr>
              <a:t> Germany…</a:t>
            </a:r>
          </a:p>
          <a:p>
            <a:r>
              <a:rPr lang="en-US" dirty="0" smtClean="0"/>
              <a:t>The move from the </a:t>
            </a:r>
            <a:r>
              <a:rPr lang="en-US" dirty="0" smtClean="0">
                <a:solidFill>
                  <a:srgbClr val="FF0000"/>
                </a:solidFill>
              </a:rPr>
              <a:t>early modern period</a:t>
            </a:r>
            <a:r>
              <a:rPr lang="en-US" dirty="0" smtClean="0"/>
              <a:t> </a:t>
            </a:r>
            <a:r>
              <a:rPr lang="en-US" dirty="0" smtClean="0"/>
              <a:t>of emerging </a:t>
            </a:r>
            <a:r>
              <a:rPr lang="en-US" dirty="0" smtClean="0"/>
              <a:t> sovereign polities / states in central Europe </a:t>
            </a:r>
            <a:r>
              <a:rPr lang="en-US" dirty="0" err="1" smtClean="0">
                <a:sym typeface="Wingdings"/>
              </a:rPr>
              <a:t></a:t>
            </a:r>
            <a:r>
              <a:rPr lang="en-US" dirty="0" smtClean="0">
                <a:sym typeface="Wingdings"/>
              </a:rPr>
              <a:t> </a:t>
            </a:r>
            <a:r>
              <a:rPr lang="en-US" dirty="0" smtClean="0"/>
              <a:t> the </a:t>
            </a:r>
            <a:r>
              <a:rPr lang="en-US" dirty="0" smtClean="0">
                <a:solidFill>
                  <a:srgbClr val="FF0000"/>
                </a:solidFill>
              </a:rPr>
              <a:t>modern</a:t>
            </a:r>
          </a:p>
          <a:p>
            <a:r>
              <a:rPr lang="en-US" dirty="0" smtClean="0">
                <a:solidFill>
                  <a:srgbClr val="FF0000"/>
                </a:solidFill>
              </a:rPr>
              <a:t>p</a:t>
            </a:r>
            <a:r>
              <a:rPr lang="en-US" dirty="0" smtClean="0">
                <a:solidFill>
                  <a:srgbClr val="FF0000"/>
                </a:solidFill>
              </a:rPr>
              <a:t>eriod</a:t>
            </a:r>
            <a:r>
              <a:rPr lang="en-US" dirty="0" smtClean="0"/>
              <a:t> of “consolidated” and </a:t>
            </a:r>
          </a:p>
          <a:p>
            <a:r>
              <a:rPr lang="en-US" dirty="0" smtClean="0"/>
              <a:t>t</a:t>
            </a:r>
            <a:r>
              <a:rPr lang="en-US" dirty="0" smtClean="0"/>
              <a:t>erritorially sovereign </a:t>
            </a:r>
          </a:p>
          <a:p>
            <a:r>
              <a:rPr lang="en-US" dirty="0" smtClean="0"/>
              <a:t>nation-states…</a:t>
            </a:r>
          </a:p>
          <a:p>
            <a:endParaRPr lang="en-US" dirty="0" smtClean="0"/>
          </a:p>
          <a:p>
            <a:r>
              <a:rPr lang="en-US" dirty="0" smtClean="0"/>
              <a:t>A move enabled (some scholars</a:t>
            </a:r>
          </a:p>
          <a:p>
            <a:r>
              <a:rPr lang="en-US" dirty="0" smtClean="0"/>
              <a:t>s</a:t>
            </a:r>
            <a:r>
              <a:rPr lang="en-US" dirty="0" smtClean="0"/>
              <a:t>ay) by the kinds of agreements</a:t>
            </a:r>
          </a:p>
          <a:p>
            <a:r>
              <a:rPr lang="en-US" dirty="0" smtClean="0"/>
              <a:t>m</a:t>
            </a:r>
            <a:r>
              <a:rPr lang="en-US" dirty="0" smtClean="0"/>
              <a:t>ade in the Treaty of</a:t>
            </a:r>
          </a:p>
          <a:p>
            <a:r>
              <a:rPr lang="en-US" dirty="0" smtClean="0"/>
              <a:t>Westphalia (1648)!</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0"/>
            <a:ext cx="5964438" cy="4868675"/>
          </a:xfrm>
          <a:prstGeom prst="rect">
            <a:avLst/>
          </a:prstGeom>
        </p:spPr>
      </p:pic>
      <p:sp>
        <p:nvSpPr>
          <p:cNvPr id="4" name="TextBox 3"/>
          <p:cNvSpPr txBox="1"/>
          <p:nvPr/>
        </p:nvSpPr>
        <p:spPr>
          <a:xfrm>
            <a:off x="6364179" y="1417638"/>
            <a:ext cx="2322621" cy="1384995"/>
          </a:xfrm>
          <a:prstGeom prst="rect">
            <a:avLst/>
          </a:prstGeom>
          <a:noFill/>
        </p:spPr>
        <p:txBody>
          <a:bodyPr wrap="none" rtlCol="0">
            <a:spAutoFit/>
          </a:bodyPr>
          <a:lstStyle/>
          <a:p>
            <a:r>
              <a:rPr lang="en-US" sz="2800" dirty="0" smtClean="0"/>
              <a:t>From the Holy </a:t>
            </a:r>
          </a:p>
          <a:p>
            <a:r>
              <a:rPr lang="en-US" sz="2800" dirty="0" smtClean="0"/>
              <a:t>Roman Empire </a:t>
            </a:r>
          </a:p>
          <a:p>
            <a:r>
              <a:rPr lang="en-US" sz="2800" dirty="0" smtClean="0"/>
              <a:t>(here, </a:t>
            </a:r>
            <a:r>
              <a:rPr lang="en-US" sz="2800" dirty="0" err="1" smtClean="0"/>
              <a:t>c</a:t>
            </a:r>
            <a:r>
              <a:rPr lang="en-US" sz="2800" dirty="0" smtClean="0"/>
              <a:t>. 1789)</a:t>
            </a:r>
            <a:endParaRPr lang="en-US" sz="2800" dirty="0"/>
          </a:p>
        </p:txBody>
      </p:sp>
      <p:pic>
        <p:nvPicPr>
          <p:cNvPr id="5" name="Picture 4"/>
          <p:cNvPicPr>
            <a:picLocks noChangeAspect="1"/>
          </p:cNvPicPr>
          <p:nvPr/>
        </p:nvPicPr>
        <p:blipFill>
          <a:blip r:embed="rId3"/>
          <a:stretch>
            <a:fillRect/>
          </a:stretch>
        </p:blipFill>
        <p:spPr>
          <a:xfrm>
            <a:off x="6214649" y="3587553"/>
            <a:ext cx="2929351" cy="3270447"/>
          </a:xfrm>
          <a:prstGeom prst="rect">
            <a:avLst/>
          </a:prstGeom>
        </p:spPr>
      </p:pic>
      <p:sp>
        <p:nvSpPr>
          <p:cNvPr id="6" name="TextBox 5"/>
          <p:cNvSpPr txBox="1"/>
          <p:nvPr/>
        </p:nvSpPr>
        <p:spPr>
          <a:xfrm>
            <a:off x="1328088" y="6254227"/>
            <a:ext cx="184666"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1328088" y="5300120"/>
            <a:ext cx="4775666" cy="954107"/>
          </a:xfrm>
          <a:prstGeom prst="rect">
            <a:avLst/>
          </a:prstGeom>
          <a:noFill/>
        </p:spPr>
        <p:txBody>
          <a:bodyPr wrap="none" rtlCol="0">
            <a:spAutoFit/>
          </a:bodyPr>
          <a:lstStyle/>
          <a:p>
            <a:pPr>
              <a:buFont typeface="Wingdings" pitchFamily="-84" charset="2"/>
              <a:buChar char="à"/>
            </a:pPr>
            <a:r>
              <a:rPr lang="en-US" dirty="0" smtClean="0">
                <a:sym typeface="Wingdings"/>
              </a:rPr>
              <a:t>  </a:t>
            </a:r>
            <a:r>
              <a:rPr lang="en-US" sz="2800" dirty="0" smtClean="0">
                <a:sym typeface="Wingdings"/>
              </a:rPr>
              <a:t>To the “modern” nation-state</a:t>
            </a:r>
          </a:p>
          <a:p>
            <a:r>
              <a:rPr lang="en-US" sz="2800" dirty="0" smtClean="0">
                <a:sym typeface="Wingdings"/>
              </a:rPr>
              <a:t>of Germany</a:t>
            </a:r>
            <a:endParaRPr lang="en-US" sz="2800" dirty="0"/>
          </a:p>
        </p:txBody>
      </p:sp>
      <p:sp>
        <p:nvSpPr>
          <p:cNvPr id="8" name="TextBox 7"/>
          <p:cNvSpPr txBox="1"/>
          <p:nvPr/>
        </p:nvSpPr>
        <p:spPr>
          <a:xfrm>
            <a:off x="6103754" y="536248"/>
            <a:ext cx="2878763" cy="523220"/>
          </a:xfrm>
          <a:prstGeom prst="rect">
            <a:avLst/>
          </a:prstGeom>
          <a:noFill/>
        </p:spPr>
        <p:txBody>
          <a:bodyPr wrap="none" rtlCol="0">
            <a:spAutoFit/>
          </a:bodyPr>
          <a:lstStyle/>
          <a:p>
            <a:r>
              <a:rPr lang="en-US" sz="2800" dirty="0" smtClean="0"/>
              <a:t>Week 4 </a:t>
            </a:r>
            <a:r>
              <a:rPr lang="en-US" sz="2800" dirty="0" err="1" smtClean="0">
                <a:sym typeface="Wingdings"/>
              </a:rPr>
              <a:t></a:t>
            </a:r>
            <a:r>
              <a:rPr lang="en-US" sz="2800" dirty="0" smtClean="0">
                <a:sym typeface="Wingdings"/>
              </a:rPr>
              <a:t> Week 5</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41686" y="0"/>
            <a:ext cx="8229600" cy="1143000"/>
          </a:xfrm>
        </p:spPr>
        <p:txBody>
          <a:bodyPr>
            <a:normAutofit/>
          </a:bodyPr>
          <a:lstStyle/>
          <a:p>
            <a:r>
              <a:rPr lang="en-US" sz="3200" dirty="0" smtClean="0"/>
              <a:t>To a “modern” Germany…</a:t>
            </a:r>
            <a:endParaRPr lang="en-US" sz="3200" dirty="0"/>
          </a:p>
        </p:txBody>
      </p:sp>
      <p:sp>
        <p:nvSpPr>
          <p:cNvPr id="3" name="Content Placeholder 2"/>
          <p:cNvSpPr>
            <a:spLocks noGrp="1"/>
          </p:cNvSpPr>
          <p:nvPr>
            <p:ph sz="half" idx="4294967295"/>
          </p:nvPr>
        </p:nvSpPr>
        <p:spPr>
          <a:xfrm>
            <a:off x="258511" y="211978"/>
            <a:ext cx="4038600" cy="5715000"/>
          </a:xfrm>
        </p:spPr>
        <p:txBody>
          <a:bodyPr>
            <a:noAutofit/>
          </a:bodyPr>
          <a:lstStyle/>
          <a:p>
            <a:r>
              <a:rPr lang="en-US" sz="2000" dirty="0" smtClean="0">
                <a:solidFill>
                  <a:srgbClr val="FF0000"/>
                </a:solidFill>
              </a:rPr>
              <a:t>That went to war – as a nation-state with many of the other sovereign nation-states of Europe – TWICE in the first half of the 20</a:t>
            </a:r>
            <a:r>
              <a:rPr lang="en-US" sz="2000" baseline="30000" dirty="0" smtClean="0">
                <a:solidFill>
                  <a:srgbClr val="FF0000"/>
                </a:solidFill>
              </a:rPr>
              <a:t>th</a:t>
            </a:r>
            <a:r>
              <a:rPr lang="en-US" sz="2000" dirty="0" smtClean="0">
                <a:solidFill>
                  <a:srgbClr val="FF0000"/>
                </a:solidFill>
              </a:rPr>
              <a:t> century…</a:t>
            </a:r>
          </a:p>
          <a:p>
            <a:r>
              <a:rPr lang="en-US" sz="2000" dirty="0" smtClean="0"/>
              <a:t>WWI (1914-18) / WWII (1939-45)</a:t>
            </a:r>
          </a:p>
          <a:p>
            <a:r>
              <a:rPr lang="en-US" sz="2000" dirty="0" smtClean="0"/>
              <a:t>Investing vast amounts of money and “human capital” (lives…) in these wars…</a:t>
            </a:r>
          </a:p>
          <a:p>
            <a:r>
              <a:rPr lang="en-US" sz="2000" dirty="0" smtClean="0"/>
              <a:t>And developing a “military-industrial complex” that involved millions of people, hundreds of industries, and huge amounts of state and private monies…</a:t>
            </a:r>
          </a:p>
          <a:p>
            <a:r>
              <a:rPr lang="en-US" sz="2000" dirty="0" smtClean="0"/>
              <a:t>Military-industrial complex: “The </a:t>
            </a:r>
            <a:r>
              <a:rPr lang="en-US" sz="2000" dirty="0" smtClean="0"/>
              <a:t>aggregate of a nation's armed forces and the industries that supply their equipment, materials, and </a:t>
            </a:r>
            <a:r>
              <a:rPr lang="en-US" sz="2000" dirty="0" smtClean="0"/>
              <a:t>armaments” (U.S. President Dwight D. Eisenhower)</a:t>
            </a:r>
            <a:endParaRPr lang="en-US" sz="2000" dirty="0"/>
          </a:p>
        </p:txBody>
      </p:sp>
      <p:pic>
        <p:nvPicPr>
          <p:cNvPr id="5" name="Picture 4"/>
          <p:cNvPicPr>
            <a:picLocks noChangeAspect="1"/>
          </p:cNvPicPr>
          <p:nvPr/>
        </p:nvPicPr>
        <p:blipFill>
          <a:blip r:embed="rId2"/>
          <a:stretch>
            <a:fillRect/>
          </a:stretch>
        </p:blipFill>
        <p:spPr>
          <a:xfrm>
            <a:off x="4950259" y="1143000"/>
            <a:ext cx="2870897" cy="4509340"/>
          </a:xfrm>
          <a:prstGeom prst="rect">
            <a:avLst/>
          </a:prstGeom>
        </p:spPr>
      </p:pic>
      <p:sp>
        <p:nvSpPr>
          <p:cNvPr id="6" name="TextBox 5"/>
          <p:cNvSpPr txBox="1"/>
          <p:nvPr/>
        </p:nvSpPr>
        <p:spPr>
          <a:xfrm>
            <a:off x="4535464" y="5926978"/>
            <a:ext cx="4291747" cy="646331"/>
          </a:xfrm>
          <a:prstGeom prst="rect">
            <a:avLst/>
          </a:prstGeom>
          <a:noFill/>
        </p:spPr>
        <p:txBody>
          <a:bodyPr wrap="none" rtlCol="0">
            <a:spAutoFit/>
          </a:bodyPr>
          <a:lstStyle/>
          <a:p>
            <a:r>
              <a:rPr lang="en-US" dirty="0" smtClean="0"/>
              <a:t>Russian troops dug in in trenches / Awaiting</a:t>
            </a:r>
          </a:p>
          <a:p>
            <a:r>
              <a:rPr lang="en-US" dirty="0" smtClean="0"/>
              <a:t>German attack / 1917</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693156" y="0"/>
            <a:ext cx="8229600" cy="1143000"/>
          </a:xfrm>
        </p:spPr>
        <p:txBody>
          <a:bodyPr>
            <a:noAutofit/>
          </a:bodyPr>
          <a:lstStyle/>
          <a:p>
            <a:r>
              <a:rPr lang="en-US" sz="2400" dirty="0" err="1" smtClean="0"/>
              <a:t>Bertolt</a:t>
            </a:r>
            <a:r>
              <a:rPr lang="en-US" sz="2400" dirty="0" smtClean="0"/>
              <a:t> Brecht (1898-1956) / as</a:t>
            </a:r>
            <a:br>
              <a:rPr lang="en-US" sz="2400" dirty="0" smtClean="0"/>
            </a:br>
            <a:r>
              <a:rPr lang="en-US" sz="2400" dirty="0" smtClean="0"/>
              <a:t>a young man…</a:t>
            </a:r>
            <a:endParaRPr lang="en-US" sz="2400" dirty="0"/>
          </a:p>
        </p:txBody>
      </p:sp>
      <p:sp>
        <p:nvSpPr>
          <p:cNvPr id="4" name="Content Placeholder 3"/>
          <p:cNvSpPr>
            <a:spLocks noGrp="1"/>
          </p:cNvSpPr>
          <p:nvPr>
            <p:ph sz="half" idx="1"/>
          </p:nvPr>
        </p:nvSpPr>
        <p:spPr>
          <a:xfrm>
            <a:off x="309730" y="288657"/>
            <a:ext cx="4038600" cy="5586253"/>
          </a:xfrm>
        </p:spPr>
        <p:txBody>
          <a:bodyPr>
            <a:noAutofit/>
          </a:bodyPr>
          <a:lstStyle/>
          <a:p>
            <a:r>
              <a:rPr lang="en-US" sz="1600" dirty="0" smtClean="0"/>
              <a:t>Brecht came </a:t>
            </a:r>
            <a:r>
              <a:rPr lang="en-US" sz="1600" dirty="0" smtClean="0"/>
              <a:t>of age</a:t>
            </a:r>
            <a:r>
              <a:rPr lang="en-US" sz="1600" dirty="0" smtClean="0"/>
              <a:t> during these years…</a:t>
            </a:r>
          </a:p>
          <a:p>
            <a:r>
              <a:rPr lang="en-US" sz="1600" dirty="0" smtClean="0"/>
              <a:t>When these were the “conditions of determination” within which many people “acted”…</a:t>
            </a:r>
          </a:p>
          <a:p>
            <a:r>
              <a:rPr lang="en-US" sz="1600" dirty="0" smtClean="0"/>
              <a:t>He witnessed the rise and fall – and rise and fall again – of the “modern” state of Germany several times over…</a:t>
            </a:r>
          </a:p>
          <a:p>
            <a:r>
              <a:rPr lang="en-US" sz="1600" dirty="0" smtClean="0">
                <a:solidFill>
                  <a:srgbClr val="FF0000"/>
                </a:solidFill>
              </a:rPr>
              <a:t>D</a:t>
            </a:r>
            <a:r>
              <a:rPr lang="en-US" sz="1600" dirty="0" smtClean="0">
                <a:solidFill>
                  <a:srgbClr val="FF0000"/>
                </a:solidFill>
              </a:rPr>
              <a:t>uring </a:t>
            </a:r>
            <a:r>
              <a:rPr lang="en-US" sz="1600" dirty="0" smtClean="0">
                <a:solidFill>
                  <a:srgbClr val="FF0000"/>
                </a:solidFill>
              </a:rPr>
              <a:t>and after </a:t>
            </a:r>
            <a:r>
              <a:rPr lang="en-US" sz="1600" dirty="0" smtClean="0">
                <a:solidFill>
                  <a:srgbClr val="FF0000"/>
                </a:solidFill>
              </a:rPr>
              <a:t>WWI (1914-18), </a:t>
            </a:r>
            <a:r>
              <a:rPr lang="en-US" sz="1600" dirty="0" smtClean="0"/>
              <a:t>when the German state was at both its highest – and after it lost WWI, also its lowest – point.</a:t>
            </a:r>
          </a:p>
          <a:p>
            <a:r>
              <a:rPr lang="en-US" sz="1600" dirty="0" smtClean="0"/>
              <a:t>Also during the raucous political times of the </a:t>
            </a:r>
            <a:r>
              <a:rPr lang="en-US" sz="1600" dirty="0" smtClean="0">
                <a:solidFill>
                  <a:srgbClr val="FF0000"/>
                </a:solidFill>
              </a:rPr>
              <a:t>Weimar </a:t>
            </a:r>
            <a:r>
              <a:rPr lang="en-US" sz="1600" dirty="0" smtClean="0">
                <a:solidFill>
                  <a:srgbClr val="FF0000"/>
                </a:solidFill>
              </a:rPr>
              <a:t>Republic (1919-33) </a:t>
            </a:r>
            <a:r>
              <a:rPr lang="en-US" sz="1600" dirty="0" smtClean="0"/>
              <a:t>/ street battles between workers and the army and thugs…</a:t>
            </a:r>
          </a:p>
          <a:p>
            <a:r>
              <a:rPr lang="en-US" sz="1600" dirty="0" smtClean="0"/>
              <a:t>When, in the German Parliament, there were about 40 different parties on the left and the right, leading to political chaos and stalemates...</a:t>
            </a:r>
          </a:p>
          <a:p>
            <a:r>
              <a:rPr lang="en-US" sz="1600" dirty="0" smtClean="0"/>
              <a:t>T</a:t>
            </a:r>
            <a:r>
              <a:rPr lang="en-US" sz="1600" dirty="0" smtClean="0"/>
              <a:t>he </a:t>
            </a:r>
            <a:r>
              <a:rPr lang="en-US" sz="1600" dirty="0" smtClean="0"/>
              <a:t>rise to power of</a:t>
            </a:r>
            <a:r>
              <a:rPr lang="en-US" sz="1600" dirty="0" smtClean="0"/>
              <a:t> Hitler and the Nazis / </a:t>
            </a:r>
            <a:r>
              <a:rPr lang="en-US" sz="1600" dirty="0" smtClean="0">
                <a:solidFill>
                  <a:srgbClr val="FF0000"/>
                </a:solidFill>
              </a:rPr>
              <a:t>the appointment of Hitler as German Chancellor in 1933</a:t>
            </a:r>
            <a:r>
              <a:rPr lang="en-US" sz="1600" dirty="0" smtClean="0"/>
              <a:t>  </a:t>
            </a:r>
          </a:p>
          <a:p>
            <a:r>
              <a:rPr lang="en-US" sz="1600" dirty="0" smtClean="0">
                <a:solidFill>
                  <a:srgbClr val="FF0000"/>
                </a:solidFill>
              </a:rPr>
              <a:t>The official outbreak of war in 1939…</a:t>
            </a:r>
          </a:p>
          <a:p>
            <a:endParaRPr lang="en-US" sz="1800" dirty="0"/>
          </a:p>
        </p:txBody>
      </p:sp>
      <p:sp>
        <p:nvSpPr>
          <p:cNvPr id="5" name="Content Placeholder 4"/>
          <p:cNvSpPr>
            <a:spLocks noGrp="1"/>
          </p:cNvSpPr>
          <p:nvPr>
            <p:ph sz="half" idx="2"/>
          </p:nvPr>
        </p:nvSpPr>
        <p:spPr/>
        <p:txBody>
          <a:bodyPr>
            <a:normAutofit fontScale="70000" lnSpcReduction="20000"/>
          </a:bodyPr>
          <a:lstStyle/>
          <a:p>
            <a:endParaRPr lang="en-US"/>
          </a:p>
        </p:txBody>
      </p:sp>
      <p:pic>
        <p:nvPicPr>
          <p:cNvPr id="3" name="Picture 2"/>
          <p:cNvPicPr>
            <a:picLocks noChangeAspect="1"/>
          </p:cNvPicPr>
          <p:nvPr/>
        </p:nvPicPr>
        <p:blipFill>
          <a:blip r:embed="rId2">
            <a:lum bright="-11000" contrast="-11000"/>
          </a:blip>
          <a:stretch>
            <a:fillRect/>
          </a:stretch>
        </p:blipFill>
        <p:spPr>
          <a:xfrm>
            <a:off x="4901142" y="1143000"/>
            <a:ext cx="3785657" cy="531506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3124"/>
            <a:ext cx="8229600" cy="1143000"/>
          </a:xfrm>
        </p:spPr>
        <p:txBody>
          <a:bodyPr>
            <a:noAutofit/>
          </a:bodyPr>
          <a:lstStyle/>
          <a:p>
            <a:r>
              <a:rPr lang="en-US" sz="2400" dirty="0" smtClean="0"/>
              <a:t>The road not </a:t>
            </a:r>
            <a:r>
              <a:rPr lang="en-US" sz="2400" dirty="0" smtClean="0"/>
              <a:t>taken (by us)…</a:t>
            </a:r>
            <a:r>
              <a:rPr lang="en-US" sz="2400" dirty="0" smtClean="0"/>
              <a:t/>
            </a:r>
            <a:br>
              <a:rPr lang="en-US" sz="2400" dirty="0" smtClean="0"/>
            </a:br>
            <a:r>
              <a:rPr lang="en-US" sz="2400" dirty="0" smtClean="0"/>
              <a:t>Brecht’s Troy / a late poem, probably </a:t>
            </a:r>
            <a:r>
              <a:rPr lang="en-US" sz="2400" dirty="0" err="1" smtClean="0"/>
              <a:t>c</a:t>
            </a:r>
            <a:r>
              <a:rPr lang="en-US" sz="2400" dirty="0" smtClean="0"/>
              <a:t>. 1953 / Responding to “Trojans,” a poem by the Greek poet, C. P. </a:t>
            </a:r>
            <a:r>
              <a:rPr lang="en-US" sz="2400" dirty="0" err="1" smtClean="0"/>
              <a:t>Cavafy</a:t>
            </a:r>
            <a:r>
              <a:rPr lang="en-US" sz="2400" dirty="0" smtClean="0"/>
              <a:t> (1863-1933), translated into German in 1953, Brecht wrote… </a:t>
            </a:r>
            <a:endParaRPr lang="en-US" sz="2400" dirty="0"/>
          </a:p>
        </p:txBody>
      </p:sp>
      <p:sp>
        <p:nvSpPr>
          <p:cNvPr id="3" name="Content Placeholder 2"/>
          <p:cNvSpPr>
            <a:spLocks noGrp="1"/>
          </p:cNvSpPr>
          <p:nvPr>
            <p:ph sz="half" idx="1"/>
          </p:nvPr>
        </p:nvSpPr>
        <p:spPr>
          <a:xfrm>
            <a:off x="381000" y="2091090"/>
            <a:ext cx="3727102" cy="4119761"/>
          </a:xfrm>
        </p:spPr>
        <p:txBody>
          <a:bodyPr>
            <a:normAutofit fontScale="77500" lnSpcReduction="20000"/>
          </a:bodyPr>
          <a:lstStyle/>
          <a:p>
            <a:pPr>
              <a:buNone/>
            </a:pPr>
            <a:r>
              <a:rPr lang="en-US" dirty="0" smtClean="0"/>
              <a:t>“</a:t>
            </a:r>
            <a:r>
              <a:rPr lang="en-US" dirty="0" err="1" smtClean="0"/>
              <a:t>Bei</a:t>
            </a:r>
            <a:r>
              <a:rPr lang="en-US" dirty="0" smtClean="0"/>
              <a:t> </a:t>
            </a:r>
            <a:r>
              <a:rPr lang="en-US" dirty="0" err="1" smtClean="0"/>
              <a:t>der</a:t>
            </a:r>
            <a:r>
              <a:rPr lang="en-US" dirty="0" smtClean="0"/>
              <a:t> </a:t>
            </a:r>
            <a:r>
              <a:rPr lang="en-US" dirty="0" err="1" smtClean="0"/>
              <a:t>Lektüre</a:t>
            </a:r>
            <a:r>
              <a:rPr lang="en-US" dirty="0" smtClean="0"/>
              <a:t> </a:t>
            </a:r>
            <a:r>
              <a:rPr lang="en-US" dirty="0" err="1" smtClean="0"/>
              <a:t>eines</a:t>
            </a:r>
            <a:r>
              <a:rPr lang="en-US" dirty="0" smtClean="0"/>
              <a:t> </a:t>
            </a:r>
            <a:r>
              <a:rPr lang="en-US" dirty="0" err="1" smtClean="0"/>
              <a:t>spätgriechischen</a:t>
            </a:r>
            <a:r>
              <a:rPr lang="en-US" dirty="0" smtClean="0"/>
              <a:t> </a:t>
            </a:r>
            <a:r>
              <a:rPr lang="en-US" dirty="0" err="1" smtClean="0"/>
              <a:t>Dichters</a:t>
            </a:r>
            <a:r>
              <a:rPr lang="en-US" dirty="0" smtClean="0"/>
              <a:t>”</a:t>
            </a:r>
          </a:p>
          <a:p>
            <a:pPr>
              <a:buNone/>
            </a:pPr>
            <a:r>
              <a:rPr lang="en-US" dirty="0" smtClean="0"/>
              <a:t/>
            </a:r>
            <a:br>
              <a:rPr lang="en-US" dirty="0" smtClean="0"/>
            </a:br>
            <a:r>
              <a:rPr lang="en-US" dirty="0" smtClean="0"/>
              <a:t>“In den </a:t>
            </a:r>
            <a:r>
              <a:rPr lang="en-US" dirty="0" err="1" smtClean="0"/>
              <a:t>Tagen</a:t>
            </a:r>
            <a:r>
              <a:rPr lang="en-US" dirty="0" smtClean="0"/>
              <a:t>, </a:t>
            </a:r>
            <a:r>
              <a:rPr lang="en-US" dirty="0" err="1" smtClean="0"/>
              <a:t>als</a:t>
            </a:r>
            <a:r>
              <a:rPr lang="en-US" dirty="0" smtClean="0"/>
              <a:t> </a:t>
            </a:r>
            <a:r>
              <a:rPr lang="en-US" dirty="0" err="1" smtClean="0"/>
              <a:t>ihr</a:t>
            </a:r>
            <a:r>
              <a:rPr lang="en-US" dirty="0" smtClean="0"/>
              <a:t> Fall </a:t>
            </a:r>
            <a:r>
              <a:rPr lang="en-US" dirty="0" err="1" smtClean="0"/>
              <a:t>gewiß</a:t>
            </a:r>
            <a:r>
              <a:rPr lang="en-US" dirty="0" smtClean="0"/>
              <a:t> war -</a:t>
            </a:r>
            <a:br>
              <a:rPr lang="en-US" dirty="0" smtClean="0"/>
            </a:br>
            <a:r>
              <a:rPr lang="en-US" dirty="0" smtClean="0"/>
              <a:t>Auf den </a:t>
            </a:r>
            <a:r>
              <a:rPr lang="en-US" dirty="0" err="1" smtClean="0"/>
              <a:t>Mauern</a:t>
            </a:r>
            <a:r>
              <a:rPr lang="en-US" dirty="0" smtClean="0"/>
              <a:t> </a:t>
            </a:r>
            <a:r>
              <a:rPr lang="en-US" dirty="0" err="1" smtClean="0"/>
              <a:t>begann</a:t>
            </a:r>
            <a:r>
              <a:rPr lang="en-US" dirty="0" smtClean="0"/>
              <a:t> </a:t>
            </a:r>
            <a:r>
              <a:rPr lang="en-US" dirty="0" err="1" smtClean="0"/>
              <a:t>schon</a:t>
            </a:r>
            <a:r>
              <a:rPr lang="en-US" dirty="0" smtClean="0"/>
              <a:t> die </a:t>
            </a:r>
            <a:r>
              <a:rPr lang="en-US" dirty="0" err="1" smtClean="0"/>
              <a:t>Totenklage</a:t>
            </a:r>
            <a:r>
              <a:rPr lang="en-US" dirty="0" smtClean="0"/>
              <a:t/>
            </a:r>
            <a:br>
              <a:rPr lang="en-US" dirty="0" smtClean="0"/>
            </a:br>
            <a:r>
              <a:rPr lang="en-US" dirty="0" err="1" smtClean="0"/>
              <a:t>Richteten</a:t>
            </a:r>
            <a:r>
              <a:rPr lang="en-US" dirty="0" smtClean="0"/>
              <a:t> die </a:t>
            </a:r>
            <a:r>
              <a:rPr lang="en-US" dirty="0" err="1" smtClean="0"/>
              <a:t>Troer</a:t>
            </a:r>
            <a:r>
              <a:rPr lang="en-US" dirty="0" smtClean="0"/>
              <a:t> </a:t>
            </a:r>
            <a:r>
              <a:rPr lang="en-US" dirty="0" err="1" smtClean="0"/>
              <a:t>Stückchen</a:t>
            </a:r>
            <a:r>
              <a:rPr lang="en-US" dirty="0" smtClean="0"/>
              <a:t> grade, </a:t>
            </a:r>
            <a:r>
              <a:rPr lang="en-US" dirty="0" err="1" smtClean="0"/>
              <a:t>Stückchen</a:t>
            </a:r>
            <a:r>
              <a:rPr lang="en-US" dirty="0" smtClean="0"/>
              <a:t/>
            </a:r>
            <a:br>
              <a:rPr lang="en-US" dirty="0" smtClean="0"/>
            </a:br>
            <a:r>
              <a:rPr lang="en-US" dirty="0" smtClean="0"/>
              <a:t>In den </a:t>
            </a:r>
            <a:r>
              <a:rPr lang="en-US" dirty="0" err="1" smtClean="0"/>
              <a:t>dreifachen</a:t>
            </a:r>
            <a:r>
              <a:rPr lang="en-US" dirty="0" smtClean="0"/>
              <a:t> </a:t>
            </a:r>
            <a:r>
              <a:rPr lang="en-US" dirty="0" err="1" smtClean="0"/>
              <a:t>Holztoren</a:t>
            </a:r>
            <a:r>
              <a:rPr lang="en-US" dirty="0" smtClean="0"/>
              <a:t>, </a:t>
            </a:r>
            <a:r>
              <a:rPr lang="en-US" dirty="0" err="1" smtClean="0"/>
              <a:t>Stückchen</a:t>
            </a:r>
            <a:r>
              <a:rPr lang="en-US" dirty="0" smtClean="0"/>
              <a:t>.</a:t>
            </a:r>
            <a:br>
              <a:rPr lang="en-US" dirty="0" smtClean="0"/>
            </a:br>
            <a:r>
              <a:rPr lang="en-US" dirty="0" smtClean="0"/>
              <a:t>Und </a:t>
            </a:r>
            <a:r>
              <a:rPr lang="en-US" dirty="0" err="1" smtClean="0"/>
              <a:t>begannen</a:t>
            </a:r>
            <a:r>
              <a:rPr lang="en-US" dirty="0" smtClean="0"/>
              <a:t> </a:t>
            </a:r>
            <a:r>
              <a:rPr lang="en-US" dirty="0" err="1" smtClean="0"/>
              <a:t>Mut</a:t>
            </a:r>
            <a:r>
              <a:rPr lang="en-US" dirty="0" smtClean="0"/>
              <a:t> </a:t>
            </a:r>
            <a:r>
              <a:rPr lang="en-US" dirty="0" err="1" smtClean="0"/>
              <a:t>zu</a:t>
            </a:r>
            <a:r>
              <a:rPr lang="en-US" dirty="0" smtClean="0"/>
              <a:t> </a:t>
            </a:r>
            <a:r>
              <a:rPr lang="en-US" dirty="0" err="1" smtClean="0"/>
              <a:t>haben</a:t>
            </a:r>
            <a:r>
              <a:rPr lang="en-US" dirty="0" smtClean="0"/>
              <a:t> und </a:t>
            </a:r>
            <a:r>
              <a:rPr lang="en-US" dirty="0" err="1" smtClean="0"/>
              <a:t>gute</a:t>
            </a:r>
            <a:r>
              <a:rPr lang="en-US" dirty="0" smtClean="0"/>
              <a:t> </a:t>
            </a:r>
            <a:r>
              <a:rPr lang="en-US" dirty="0" err="1" smtClean="0"/>
              <a:t>Hoffnung</a:t>
            </a:r>
            <a:r>
              <a:rPr lang="en-US" dirty="0" smtClean="0"/>
              <a:t/>
            </a:r>
            <a:br>
              <a:rPr lang="en-US" dirty="0" smtClean="0"/>
            </a:br>
            <a:r>
              <a:rPr lang="en-US" dirty="0" err="1" smtClean="0"/>
              <a:t>Auch</a:t>
            </a:r>
            <a:r>
              <a:rPr lang="en-US" dirty="0" smtClean="0"/>
              <a:t> die </a:t>
            </a:r>
            <a:r>
              <a:rPr lang="en-US" dirty="0" err="1" smtClean="0"/>
              <a:t>Troer</a:t>
            </a:r>
            <a:r>
              <a:rPr lang="en-US" dirty="0" smtClean="0"/>
              <a:t> also.”</a:t>
            </a:r>
          </a:p>
        </p:txBody>
      </p:sp>
      <p:sp>
        <p:nvSpPr>
          <p:cNvPr id="4" name="Content Placeholder 3"/>
          <p:cNvSpPr>
            <a:spLocks noGrp="1"/>
          </p:cNvSpPr>
          <p:nvPr>
            <p:ph sz="half" idx="2"/>
          </p:nvPr>
        </p:nvSpPr>
        <p:spPr>
          <a:xfrm>
            <a:off x="4648200" y="2332037"/>
            <a:ext cx="4038600" cy="4525963"/>
          </a:xfrm>
        </p:spPr>
        <p:txBody>
          <a:bodyPr>
            <a:normAutofit fontScale="77500" lnSpcReduction="20000"/>
          </a:bodyPr>
          <a:lstStyle/>
          <a:p>
            <a:pPr>
              <a:buNone/>
            </a:pPr>
            <a:r>
              <a:rPr lang="en-US" dirty="0" smtClean="0"/>
              <a:t>“On Reading a late Greek Poet”</a:t>
            </a:r>
          </a:p>
          <a:p>
            <a:pPr>
              <a:buNone/>
            </a:pPr>
            <a:r>
              <a:rPr lang="en-US" dirty="0" smtClean="0"/>
              <a:t/>
            </a:r>
            <a:br>
              <a:rPr lang="en-US" dirty="0" smtClean="0"/>
            </a:br>
            <a:r>
              <a:rPr lang="en-US" dirty="0" smtClean="0"/>
              <a:t>“At the time when their fall was certain -</a:t>
            </a:r>
            <a:br>
              <a:rPr lang="en-US" dirty="0" smtClean="0"/>
            </a:br>
            <a:r>
              <a:rPr lang="en-US" dirty="0" smtClean="0"/>
              <a:t>On the ramparts the lament for the dead had begun -</a:t>
            </a:r>
            <a:br>
              <a:rPr lang="en-US" dirty="0" smtClean="0"/>
            </a:br>
            <a:r>
              <a:rPr lang="en-US" dirty="0" smtClean="0"/>
              <a:t>The Trojans adjusted small pieces, small pieces</a:t>
            </a:r>
            <a:br>
              <a:rPr lang="en-US" dirty="0" smtClean="0"/>
            </a:br>
            <a:r>
              <a:rPr lang="en-US" dirty="0" smtClean="0"/>
              <a:t>In the triple wooden gates, small pieces.</a:t>
            </a:r>
            <a:br>
              <a:rPr lang="en-US" dirty="0" smtClean="0"/>
            </a:br>
            <a:r>
              <a:rPr lang="en-US" dirty="0" smtClean="0"/>
              <a:t>And began to take courage, to hope.</a:t>
            </a:r>
            <a:br>
              <a:rPr lang="en-US" dirty="0" smtClean="0"/>
            </a:br>
            <a:r>
              <a:rPr lang="en-US" dirty="0" smtClean="0"/>
              <a:t>The Trojans too, then.”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809099" y="274638"/>
            <a:ext cx="8229600" cy="1143000"/>
          </a:xfrm>
        </p:spPr>
        <p:txBody>
          <a:bodyPr>
            <a:normAutofit/>
          </a:bodyPr>
          <a:lstStyle/>
          <a:p>
            <a:r>
              <a:rPr lang="en-US" sz="2800" dirty="0" smtClean="0"/>
              <a:t>We’re not reading that </a:t>
            </a:r>
            <a:br>
              <a:rPr lang="en-US" sz="2800" dirty="0" smtClean="0"/>
            </a:br>
            <a:r>
              <a:rPr lang="en-US" sz="2800" dirty="0" smtClean="0"/>
              <a:t>poem…</a:t>
            </a:r>
            <a:endParaRPr lang="en-US" sz="2800" dirty="0"/>
          </a:p>
        </p:txBody>
      </p:sp>
      <p:sp>
        <p:nvSpPr>
          <p:cNvPr id="3" name="Content Placeholder 2"/>
          <p:cNvSpPr>
            <a:spLocks noGrp="1"/>
          </p:cNvSpPr>
          <p:nvPr>
            <p:ph sz="half" idx="4294967295"/>
          </p:nvPr>
        </p:nvSpPr>
        <p:spPr>
          <a:xfrm>
            <a:off x="240651" y="274638"/>
            <a:ext cx="4521201" cy="6583362"/>
          </a:xfrm>
        </p:spPr>
        <p:txBody>
          <a:bodyPr>
            <a:noAutofit/>
          </a:bodyPr>
          <a:lstStyle/>
          <a:p>
            <a:r>
              <a:rPr lang="en-US" sz="2000" dirty="0" smtClean="0"/>
              <a:t>Rather, we’re reading </a:t>
            </a:r>
            <a:r>
              <a:rPr lang="en-US" sz="2000" dirty="0" smtClean="0"/>
              <a:t>Brecht’s 1939  </a:t>
            </a:r>
            <a:r>
              <a:rPr lang="en-US" sz="2000" u="sng" dirty="0" smtClean="0"/>
              <a:t>Mother Courage</a:t>
            </a:r>
            <a:r>
              <a:rPr lang="en-US" sz="2000" dirty="0" smtClean="0"/>
              <a:t> play</a:t>
            </a:r>
            <a:r>
              <a:rPr lang="en-US" sz="2000" dirty="0" smtClean="0"/>
              <a:t>…</a:t>
            </a:r>
          </a:p>
          <a:p>
            <a:r>
              <a:rPr lang="en-US" sz="2000" dirty="0" smtClean="0"/>
              <a:t>In part, because it is set in the time of ‘our’</a:t>
            </a:r>
            <a:r>
              <a:rPr lang="en-US" sz="2000" dirty="0" smtClean="0"/>
              <a:t> (my) war</a:t>
            </a:r>
            <a:r>
              <a:rPr lang="en-US" sz="2000" dirty="0" smtClean="0"/>
              <a:t>, the Thirty Years’ War…</a:t>
            </a:r>
          </a:p>
          <a:p>
            <a:r>
              <a:rPr lang="en-US" sz="2000" dirty="0" smtClean="0"/>
              <a:t>But also because it is about the issue and question with which I left you last time…</a:t>
            </a:r>
          </a:p>
          <a:p>
            <a:r>
              <a:rPr lang="en-US" sz="2000" dirty="0" smtClean="0">
                <a:solidFill>
                  <a:srgbClr val="FF0000"/>
                </a:solidFill>
              </a:rPr>
              <a:t>What is the nature of human agency</a:t>
            </a:r>
            <a:r>
              <a:rPr lang="en-US" sz="2000" dirty="0" smtClean="0">
                <a:solidFill>
                  <a:srgbClr val="FF0000"/>
                </a:solidFill>
              </a:rPr>
              <a:t> / </a:t>
            </a:r>
            <a:r>
              <a:rPr lang="en-US" sz="2000" dirty="0" smtClean="0">
                <a:solidFill>
                  <a:srgbClr val="FF0000"/>
                </a:solidFill>
              </a:rPr>
              <a:t>self-determination in</a:t>
            </a:r>
            <a:r>
              <a:rPr lang="en-US" sz="2000" dirty="0" smtClean="0">
                <a:solidFill>
                  <a:srgbClr val="FF0000"/>
                </a:solidFill>
              </a:rPr>
              <a:t> </a:t>
            </a:r>
            <a:r>
              <a:rPr lang="en-US" sz="2000" dirty="0" smtClean="0">
                <a:solidFill>
                  <a:srgbClr val="FF0000"/>
                </a:solidFill>
              </a:rPr>
              <a:t>a</a:t>
            </a:r>
            <a:r>
              <a:rPr lang="en-US" sz="2000" dirty="0" smtClean="0">
                <a:solidFill>
                  <a:srgbClr val="FF0000"/>
                </a:solidFill>
              </a:rPr>
              <a:t> </a:t>
            </a:r>
            <a:r>
              <a:rPr lang="en-US" sz="2000" dirty="0" smtClean="0">
                <a:solidFill>
                  <a:srgbClr val="FF0000"/>
                </a:solidFill>
              </a:rPr>
              <a:t>modern wartime / post-war world</a:t>
            </a:r>
            <a:r>
              <a:rPr lang="en-US" sz="2000" dirty="0" smtClean="0">
                <a:solidFill>
                  <a:srgbClr val="FF0000"/>
                </a:solidFill>
              </a:rPr>
              <a:t>?</a:t>
            </a:r>
          </a:p>
          <a:p>
            <a:r>
              <a:rPr lang="en-US" sz="2000" dirty="0" smtClean="0"/>
              <a:t>A</a:t>
            </a:r>
            <a:r>
              <a:rPr lang="en-US" sz="2000" dirty="0" smtClean="0"/>
              <a:t> </a:t>
            </a:r>
            <a:r>
              <a:rPr lang="en-US" sz="2000" dirty="0" smtClean="0">
                <a:solidFill>
                  <a:srgbClr val="FF0000"/>
                </a:solidFill>
              </a:rPr>
              <a:t>modern </a:t>
            </a:r>
            <a:r>
              <a:rPr lang="en-US" sz="2000" dirty="0" smtClean="0"/>
              <a:t>world </a:t>
            </a:r>
            <a:r>
              <a:rPr lang="en-US" sz="2000" dirty="0" smtClean="0"/>
              <a:t>whose political forms and social </a:t>
            </a:r>
            <a:r>
              <a:rPr lang="en-US" sz="2000" dirty="0" smtClean="0"/>
              <a:t>conditions had </a:t>
            </a:r>
            <a:r>
              <a:rPr lang="en-US" sz="2000" dirty="0" smtClean="0"/>
              <a:t>began to take the shape they now have during the </a:t>
            </a:r>
            <a:r>
              <a:rPr lang="en-US" sz="2000" dirty="0" smtClean="0">
                <a:solidFill>
                  <a:srgbClr val="FF0000"/>
                </a:solidFill>
              </a:rPr>
              <a:t>early modern </a:t>
            </a:r>
            <a:r>
              <a:rPr lang="en-US" sz="2000" dirty="0" smtClean="0"/>
              <a:t>period (</a:t>
            </a:r>
            <a:r>
              <a:rPr lang="en-US" sz="2000" dirty="0" err="1" smtClean="0"/>
              <a:t>c</a:t>
            </a:r>
            <a:r>
              <a:rPr lang="en-US" sz="2000" dirty="0" smtClean="0"/>
              <a:t>. 1500-1700) and especially between 1618-48 and after Westphalia (1648)</a:t>
            </a:r>
            <a:r>
              <a:rPr lang="en-US" sz="2000" dirty="0" smtClean="0"/>
              <a:t>…</a:t>
            </a:r>
          </a:p>
          <a:p>
            <a:r>
              <a:rPr lang="en-US" sz="2000" dirty="0" smtClean="0"/>
              <a:t>And were exploding around Brecht’s ears (both literally and figuratively speaking) as he wrote his play…</a:t>
            </a:r>
            <a:endParaRPr lang="en-US" sz="2000" dirty="0" smtClean="0"/>
          </a:p>
        </p:txBody>
      </p:sp>
      <p:pic>
        <p:nvPicPr>
          <p:cNvPr id="5" name="Picture 4"/>
          <p:cNvPicPr>
            <a:picLocks noChangeAspect="1"/>
          </p:cNvPicPr>
          <p:nvPr/>
        </p:nvPicPr>
        <p:blipFill>
          <a:blip r:embed="rId2"/>
          <a:stretch>
            <a:fillRect/>
          </a:stretch>
        </p:blipFill>
        <p:spPr>
          <a:xfrm>
            <a:off x="4906008" y="1916245"/>
            <a:ext cx="4138188" cy="2317385"/>
          </a:xfrm>
          <a:prstGeom prst="rect">
            <a:avLst/>
          </a:prstGeom>
        </p:spPr>
      </p:pic>
      <p:sp>
        <p:nvSpPr>
          <p:cNvPr id="6" name="TextBox 5"/>
          <p:cNvSpPr txBox="1"/>
          <p:nvPr/>
        </p:nvSpPr>
        <p:spPr>
          <a:xfrm>
            <a:off x="4761852" y="4583995"/>
            <a:ext cx="4165599" cy="646331"/>
          </a:xfrm>
          <a:prstGeom prst="rect">
            <a:avLst/>
          </a:prstGeom>
          <a:noFill/>
        </p:spPr>
        <p:txBody>
          <a:bodyPr wrap="square" rtlCol="0">
            <a:spAutoFit/>
          </a:bodyPr>
          <a:lstStyle/>
          <a:p>
            <a:r>
              <a:rPr lang="en-US" dirty="0" smtClean="0"/>
              <a:t>The original wagon stage-prop of Mother Courage’s wagon / Berlin production, </a:t>
            </a:r>
            <a:r>
              <a:rPr lang="en-US" dirty="0" smtClean="0"/>
              <a:t>1949</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229600" cy="1143000"/>
          </a:xfrm>
        </p:spPr>
        <p:txBody>
          <a:bodyPr>
            <a:normAutofit/>
          </a:bodyPr>
          <a:lstStyle/>
          <a:p>
            <a:r>
              <a:rPr lang="en-US" sz="2400" dirty="0" smtClean="0"/>
              <a:t>Which “political formations” and “social conditions</a:t>
            </a:r>
            <a:r>
              <a:rPr lang="en-US" sz="2400" dirty="0" smtClean="0"/>
              <a:t>” again…?</a:t>
            </a:r>
            <a:endParaRPr lang="en-US" sz="2400" dirty="0"/>
          </a:p>
        </p:txBody>
      </p:sp>
      <p:sp>
        <p:nvSpPr>
          <p:cNvPr id="4" name="Content Placeholder 3"/>
          <p:cNvSpPr>
            <a:spLocks noGrp="1"/>
          </p:cNvSpPr>
          <p:nvPr>
            <p:ph sz="half" idx="1"/>
          </p:nvPr>
        </p:nvSpPr>
        <p:spPr>
          <a:xfrm>
            <a:off x="457200" y="923701"/>
            <a:ext cx="4038600" cy="5934299"/>
          </a:xfrm>
        </p:spPr>
        <p:txBody>
          <a:bodyPr>
            <a:normAutofit fontScale="62500" lnSpcReduction="20000"/>
          </a:bodyPr>
          <a:lstStyle/>
          <a:p>
            <a:pPr>
              <a:buNone/>
            </a:pPr>
            <a:endParaRPr lang="en-US" dirty="0" smtClean="0"/>
          </a:p>
          <a:p>
            <a:r>
              <a:rPr lang="en-US" sz="3200" dirty="0" smtClean="0"/>
              <a:t>MY </a:t>
            </a:r>
            <a:r>
              <a:rPr lang="en-US" sz="3200" dirty="0" smtClean="0"/>
              <a:t>THESIS </a:t>
            </a:r>
            <a:r>
              <a:rPr lang="en-US" sz="3200" dirty="0" smtClean="0"/>
              <a:t>(connected to my thesis from last time)</a:t>
            </a:r>
            <a:r>
              <a:rPr lang="en-US" sz="3200" dirty="0" smtClean="0"/>
              <a:t>:</a:t>
            </a:r>
          </a:p>
          <a:p>
            <a:endParaRPr lang="en-US" sz="3200" dirty="0" smtClean="0"/>
          </a:p>
          <a:p>
            <a:r>
              <a:rPr lang="en-US" sz="3200" dirty="0" smtClean="0"/>
              <a:t>The</a:t>
            </a:r>
            <a:r>
              <a:rPr lang="en-US" sz="3200" dirty="0" smtClean="0"/>
              <a:t> modern </a:t>
            </a:r>
            <a:r>
              <a:rPr lang="en-US" sz="3200" dirty="0" smtClean="0">
                <a:solidFill>
                  <a:srgbClr val="FF0000"/>
                </a:solidFill>
              </a:rPr>
              <a:t>political </a:t>
            </a:r>
            <a:r>
              <a:rPr lang="en-US" sz="3200" dirty="0" smtClean="0">
                <a:solidFill>
                  <a:srgbClr val="FF0000"/>
                </a:solidFill>
              </a:rPr>
              <a:t>forms of state </a:t>
            </a:r>
            <a:r>
              <a:rPr lang="en-US" sz="3200" dirty="0" smtClean="0">
                <a:solidFill>
                  <a:srgbClr val="FF0000"/>
                </a:solidFill>
              </a:rPr>
              <a:t>sovereignty</a:t>
            </a:r>
          </a:p>
          <a:p>
            <a:r>
              <a:rPr lang="en-US" sz="3200" dirty="0" smtClean="0"/>
              <a:t>A</a:t>
            </a:r>
            <a:r>
              <a:rPr lang="en-US" sz="3200" dirty="0" smtClean="0"/>
              <a:t>nd </a:t>
            </a:r>
            <a:r>
              <a:rPr lang="en-US" sz="3200" dirty="0" smtClean="0"/>
              <a:t>the </a:t>
            </a:r>
            <a:r>
              <a:rPr lang="en-US" sz="3200" dirty="0" smtClean="0">
                <a:solidFill>
                  <a:srgbClr val="FF0000"/>
                </a:solidFill>
              </a:rPr>
              <a:t>social and economic</a:t>
            </a:r>
            <a:r>
              <a:rPr lang="en-US" sz="3200" dirty="0" smtClean="0">
                <a:solidFill>
                  <a:srgbClr val="FF0000"/>
                </a:solidFill>
              </a:rPr>
              <a:t> conditions of </a:t>
            </a:r>
            <a:r>
              <a:rPr lang="en-US" sz="3200" dirty="0" smtClean="0">
                <a:solidFill>
                  <a:srgbClr val="FF0000"/>
                </a:solidFill>
              </a:rPr>
              <a:t>individual</a:t>
            </a:r>
            <a:r>
              <a:rPr lang="en-US" sz="3200" dirty="0" smtClean="0">
                <a:solidFill>
                  <a:srgbClr val="FF0000"/>
                </a:solidFill>
              </a:rPr>
              <a:t> agency </a:t>
            </a:r>
            <a:r>
              <a:rPr lang="en-US" sz="3200" dirty="0" smtClean="0"/>
              <a:t>under</a:t>
            </a:r>
            <a:r>
              <a:rPr lang="en-US" sz="3200" dirty="0" smtClean="0"/>
              <a:t> </a:t>
            </a:r>
            <a:r>
              <a:rPr lang="en-US" sz="3200" dirty="0" smtClean="0"/>
              <a:t>the authority of </a:t>
            </a:r>
            <a:r>
              <a:rPr lang="en-US" sz="3200" dirty="0" smtClean="0"/>
              <a:t>that sovereign </a:t>
            </a:r>
            <a:r>
              <a:rPr lang="en-US" sz="3200" dirty="0" smtClean="0"/>
              <a:t>state</a:t>
            </a:r>
            <a:r>
              <a:rPr lang="en-US" sz="3200" dirty="0" smtClean="0"/>
              <a:t> …</a:t>
            </a:r>
          </a:p>
          <a:p>
            <a:r>
              <a:rPr lang="en-US" sz="3200" dirty="0" smtClean="0"/>
              <a:t>T</a:t>
            </a:r>
            <a:r>
              <a:rPr lang="en-US" sz="3200" dirty="0" smtClean="0"/>
              <a:t>hat </a:t>
            </a:r>
            <a:r>
              <a:rPr lang="en-US" sz="3200" dirty="0" smtClean="0"/>
              <a:t>became the dominant ones in Europe during the early modern period (</a:t>
            </a:r>
            <a:r>
              <a:rPr lang="en-US" sz="3200" dirty="0" err="1" smtClean="0"/>
              <a:t>c</a:t>
            </a:r>
            <a:r>
              <a:rPr lang="en-US" sz="3200" dirty="0" smtClean="0"/>
              <a:t>. 1500-</a:t>
            </a:r>
            <a:r>
              <a:rPr lang="en-US" sz="3200" dirty="0" smtClean="0"/>
              <a:t>1700)…</a:t>
            </a:r>
          </a:p>
          <a:p>
            <a:r>
              <a:rPr lang="en-US" sz="3200" dirty="0" smtClean="0"/>
              <a:t>And that w</a:t>
            </a:r>
            <a:r>
              <a:rPr lang="en-US" sz="3200" dirty="0" smtClean="0"/>
              <a:t>ere </a:t>
            </a:r>
            <a:r>
              <a:rPr lang="en-US" sz="3200" dirty="0" smtClean="0"/>
              <a:t>the forms and conditions of statehood and individual agency that </a:t>
            </a:r>
            <a:r>
              <a:rPr lang="en-US" sz="3200" dirty="0" smtClean="0">
                <a:solidFill>
                  <a:srgbClr val="FF0000"/>
                </a:solidFill>
              </a:rPr>
              <a:t>continued</a:t>
            </a:r>
            <a:r>
              <a:rPr lang="en-US" sz="3200" dirty="0" smtClean="0"/>
              <a:t> to shape the world of </a:t>
            </a:r>
            <a:r>
              <a:rPr lang="en-US" sz="3200" i="1" dirty="0" smtClean="0"/>
              <a:t>a second</a:t>
            </a:r>
            <a:r>
              <a:rPr lang="en-US" sz="3200" i="1" dirty="0" smtClean="0"/>
              <a:t> “</a:t>
            </a:r>
            <a:r>
              <a:rPr lang="en-US" sz="3200" i="1" dirty="0" smtClean="0"/>
              <a:t>Thirty Years’ War”</a:t>
            </a:r>
            <a:r>
              <a:rPr lang="en-US" sz="3200" dirty="0" smtClean="0"/>
              <a:t>…</a:t>
            </a:r>
          </a:p>
          <a:p>
            <a:r>
              <a:rPr lang="en-US" sz="3200" dirty="0" smtClean="0"/>
              <a:t>The </a:t>
            </a:r>
            <a:r>
              <a:rPr lang="en-US" sz="3200" dirty="0" smtClean="0"/>
              <a:t>one that lasted from 1914 to </a:t>
            </a:r>
            <a:r>
              <a:rPr lang="en-US" sz="3200" dirty="0" smtClean="0"/>
              <a:t>1945…</a:t>
            </a:r>
          </a:p>
          <a:p>
            <a:pPr>
              <a:buNone/>
            </a:pPr>
            <a:endParaRPr lang="en-US" dirty="0" smtClean="0"/>
          </a:p>
          <a:p>
            <a:endParaRPr lang="en-US" dirty="0"/>
          </a:p>
        </p:txBody>
      </p:sp>
      <p:sp>
        <p:nvSpPr>
          <p:cNvPr id="5" name="Content Placeholder 4"/>
          <p:cNvSpPr>
            <a:spLocks noGrp="1"/>
          </p:cNvSpPr>
          <p:nvPr>
            <p:ph sz="half" idx="2"/>
          </p:nvPr>
        </p:nvSpPr>
        <p:spPr>
          <a:xfrm>
            <a:off x="4648200" y="923701"/>
            <a:ext cx="4038600" cy="5934299"/>
          </a:xfrm>
        </p:spPr>
        <p:txBody>
          <a:bodyPr>
            <a:normAutofit fontScale="62500" lnSpcReduction="20000"/>
          </a:bodyPr>
          <a:lstStyle/>
          <a:p>
            <a:endParaRPr lang="en-US" dirty="0" smtClean="0"/>
          </a:p>
          <a:p>
            <a:r>
              <a:rPr lang="en-US" sz="3200" dirty="0" smtClean="0"/>
              <a:t>In this world, </a:t>
            </a:r>
            <a:r>
              <a:rPr lang="en-US" sz="3200" dirty="0" smtClean="0"/>
              <a:t>autonomous “sovereign” </a:t>
            </a:r>
            <a:r>
              <a:rPr lang="en-US" sz="3200" dirty="0" smtClean="0"/>
              <a:t>states were responsible for “peace” and “defense”</a:t>
            </a:r>
            <a:r>
              <a:rPr lang="en-US" sz="3200" dirty="0" smtClean="0"/>
              <a:t>  (Hobbes)…</a:t>
            </a:r>
          </a:p>
          <a:p>
            <a:pPr>
              <a:buNone/>
            </a:pPr>
            <a:endParaRPr lang="en-US" sz="3200" dirty="0" smtClean="0"/>
          </a:p>
          <a:p>
            <a:r>
              <a:rPr lang="en-US" sz="3200" dirty="0" smtClean="0"/>
              <a:t>They were </a:t>
            </a:r>
            <a:r>
              <a:rPr lang="en-US" sz="3200" dirty="0" smtClean="0"/>
              <a:t>bounded territorial states with 1. absolute control over their own (internal) populations and citizens and 2. responsibility for defense against enemies from </a:t>
            </a:r>
            <a:r>
              <a:rPr lang="en-US" sz="3200" dirty="0" smtClean="0"/>
              <a:t>without…</a:t>
            </a:r>
          </a:p>
          <a:p>
            <a:pPr>
              <a:buNone/>
            </a:pPr>
            <a:endParaRPr lang="en-US" sz="3200" dirty="0" smtClean="0"/>
          </a:p>
          <a:p>
            <a:r>
              <a:rPr lang="en-US" sz="3200" dirty="0" smtClean="0"/>
              <a:t>Military-industrial complex?</a:t>
            </a:r>
          </a:p>
          <a:p>
            <a:pPr>
              <a:buNone/>
            </a:pPr>
            <a:endParaRPr lang="en-US" sz="3200" dirty="0" smtClean="0"/>
          </a:p>
          <a:p>
            <a:r>
              <a:rPr lang="en-US" sz="3200" dirty="0" smtClean="0">
                <a:solidFill>
                  <a:srgbClr val="FF0000"/>
                </a:solidFill>
              </a:rPr>
              <a:t>In this world, the </a:t>
            </a:r>
            <a:r>
              <a:rPr lang="en-US" sz="3200" dirty="0" smtClean="0">
                <a:solidFill>
                  <a:srgbClr val="FF0000"/>
                </a:solidFill>
              </a:rPr>
              <a:t>individual subject </a:t>
            </a:r>
            <a:r>
              <a:rPr lang="en-US" sz="3200" dirty="0" smtClean="0">
                <a:solidFill>
                  <a:srgbClr val="FF0000"/>
                </a:solidFill>
              </a:rPr>
              <a:t>has agency, </a:t>
            </a:r>
            <a:r>
              <a:rPr lang="en-US" sz="3200" dirty="0" smtClean="0">
                <a:solidFill>
                  <a:srgbClr val="FF0000"/>
                </a:solidFill>
              </a:rPr>
              <a:t>but only within the confines of his or her</a:t>
            </a:r>
            <a:r>
              <a:rPr lang="en-US" sz="3200" dirty="0" smtClean="0">
                <a:solidFill>
                  <a:srgbClr val="FF0000"/>
                </a:solidFill>
              </a:rPr>
              <a:t> subjection to the “state” and to the socio-economic order that sustains it…</a:t>
            </a:r>
          </a:p>
          <a:p>
            <a:endParaRPr lang="en-US"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637103" y="210503"/>
            <a:ext cx="8229600" cy="1143000"/>
          </a:xfrm>
        </p:spPr>
        <p:txBody>
          <a:bodyPr>
            <a:noAutofit/>
          </a:bodyPr>
          <a:lstStyle/>
          <a:p>
            <a:r>
              <a:rPr lang="en-US" sz="2400" dirty="0" err="1" smtClean="0"/>
              <a:t>Bertolt</a:t>
            </a:r>
            <a:r>
              <a:rPr lang="en-US" sz="2400" dirty="0" smtClean="0"/>
              <a:t> Brecht (1898-1956</a:t>
            </a:r>
            <a:r>
              <a:rPr lang="en-US" sz="2400" dirty="0" smtClean="0"/>
              <a:t>) </a:t>
            </a:r>
            <a:br>
              <a:rPr lang="en-US" sz="2400" dirty="0" smtClean="0"/>
            </a:br>
            <a:r>
              <a:rPr lang="en-US" sz="2400" dirty="0" smtClean="0"/>
              <a:t>a bit later in his life</a:t>
            </a:r>
            <a:r>
              <a:rPr lang="en-US" sz="3200" dirty="0" smtClean="0"/>
              <a:t/>
            </a:r>
            <a:br>
              <a:rPr lang="en-US" sz="3200" dirty="0" smtClean="0"/>
            </a:br>
            <a:r>
              <a:rPr lang="en-US" sz="3200" dirty="0" smtClean="0"/>
              <a:t> </a:t>
            </a:r>
            <a:endParaRPr lang="en-US" sz="3200" dirty="0"/>
          </a:p>
        </p:txBody>
      </p:sp>
      <p:sp>
        <p:nvSpPr>
          <p:cNvPr id="3" name="Content Placeholder 2"/>
          <p:cNvSpPr>
            <a:spLocks noGrp="1"/>
          </p:cNvSpPr>
          <p:nvPr>
            <p:ph sz="half" idx="1"/>
          </p:nvPr>
        </p:nvSpPr>
        <p:spPr>
          <a:xfrm>
            <a:off x="406159" y="210503"/>
            <a:ext cx="4038600" cy="6544909"/>
          </a:xfrm>
        </p:spPr>
        <p:txBody>
          <a:bodyPr>
            <a:normAutofit fontScale="92500" lnSpcReduction="10000"/>
          </a:bodyPr>
          <a:lstStyle/>
          <a:p>
            <a:pPr marL="0" indent="0">
              <a:buFontTx/>
              <a:buChar char="-"/>
            </a:pPr>
            <a:r>
              <a:rPr lang="de-DE" dirty="0" smtClean="0"/>
              <a:t> </a:t>
            </a:r>
            <a:r>
              <a:rPr lang="de-DE" sz="2162" dirty="0" err="1" smtClean="0"/>
              <a:t>W</a:t>
            </a:r>
            <a:r>
              <a:rPr lang="de-DE" sz="2162" dirty="0" err="1" smtClean="0"/>
              <a:t>hy</a:t>
            </a:r>
            <a:r>
              <a:rPr lang="de-DE" sz="2162" dirty="0" smtClean="0"/>
              <a:t> Brecht in </a:t>
            </a:r>
            <a:r>
              <a:rPr lang="de-DE" sz="2162" dirty="0" err="1" smtClean="0"/>
              <a:t>this</a:t>
            </a:r>
            <a:r>
              <a:rPr lang="de-DE" sz="2162" dirty="0" smtClean="0"/>
              <a:t> </a:t>
            </a:r>
            <a:r>
              <a:rPr lang="de-DE" sz="2162" dirty="0" err="1" smtClean="0"/>
              <a:t>context</a:t>
            </a:r>
            <a:r>
              <a:rPr lang="de-DE" sz="2162" dirty="0" smtClean="0"/>
              <a:t>?</a:t>
            </a:r>
          </a:p>
          <a:p>
            <a:pPr marL="0" indent="0">
              <a:buFontTx/>
              <a:buChar char="-"/>
            </a:pPr>
            <a:r>
              <a:rPr lang="de-DE" sz="2162" dirty="0" smtClean="0"/>
              <a:t> AN INCREDIBLY FAMOUS German </a:t>
            </a:r>
            <a:r>
              <a:rPr lang="de-DE" sz="2162" dirty="0" err="1" smtClean="0"/>
              <a:t>poet</a:t>
            </a:r>
            <a:r>
              <a:rPr lang="de-DE" sz="2162" dirty="0" smtClean="0"/>
              <a:t> and </a:t>
            </a:r>
            <a:r>
              <a:rPr lang="de-DE" sz="2162" dirty="0" err="1" smtClean="0"/>
              <a:t>playwright</a:t>
            </a:r>
            <a:r>
              <a:rPr lang="de-DE" sz="2162" dirty="0" smtClean="0"/>
              <a:t>!</a:t>
            </a:r>
          </a:p>
          <a:p>
            <a:pPr marL="0" indent="0">
              <a:buFontTx/>
              <a:buChar char="-"/>
            </a:pPr>
            <a:r>
              <a:rPr lang="de-DE" sz="2162" dirty="0" smtClean="0"/>
              <a:t> He </a:t>
            </a:r>
            <a:r>
              <a:rPr lang="de-DE" sz="2162" dirty="0" err="1" smtClean="0"/>
              <a:t>changed</a:t>
            </a:r>
            <a:r>
              <a:rPr lang="de-DE" sz="2162" dirty="0" smtClean="0"/>
              <a:t> </a:t>
            </a:r>
            <a:r>
              <a:rPr lang="de-DE" sz="2162" dirty="0" err="1" smtClean="0"/>
              <a:t>the</a:t>
            </a:r>
            <a:r>
              <a:rPr lang="de-DE" sz="2162" dirty="0" smtClean="0"/>
              <a:t> face of modern </a:t>
            </a:r>
            <a:r>
              <a:rPr lang="de-DE" sz="2162" dirty="0" err="1" smtClean="0"/>
              <a:t>drama</a:t>
            </a:r>
            <a:r>
              <a:rPr lang="de-DE" sz="2162" dirty="0" smtClean="0"/>
              <a:t> in </a:t>
            </a:r>
            <a:r>
              <a:rPr lang="de-DE" sz="2162" dirty="0" err="1" smtClean="0"/>
              <a:t>the</a:t>
            </a:r>
            <a:r>
              <a:rPr lang="de-DE" sz="2162" dirty="0" smtClean="0"/>
              <a:t> </a:t>
            </a:r>
            <a:r>
              <a:rPr lang="de-DE" sz="2162" dirty="0" smtClean="0"/>
              <a:t>west (and </a:t>
            </a:r>
            <a:r>
              <a:rPr lang="de-DE" sz="2162" dirty="0" err="1" smtClean="0"/>
              <a:t>elsewhere</a:t>
            </a:r>
            <a:r>
              <a:rPr lang="de-DE" sz="2162" dirty="0" smtClean="0"/>
              <a:t> in </a:t>
            </a:r>
            <a:r>
              <a:rPr lang="de-DE" sz="2162" dirty="0" err="1" smtClean="0"/>
              <a:t>the</a:t>
            </a:r>
            <a:r>
              <a:rPr lang="de-DE" sz="2162" dirty="0" smtClean="0"/>
              <a:t> </a:t>
            </a:r>
            <a:r>
              <a:rPr lang="de-DE" sz="2162" dirty="0" err="1" smtClean="0"/>
              <a:t>world</a:t>
            </a:r>
            <a:r>
              <a:rPr lang="de-DE" sz="2162" dirty="0" smtClean="0"/>
              <a:t> as well!)</a:t>
            </a:r>
          </a:p>
          <a:p>
            <a:pPr marL="0" indent="0">
              <a:buFontTx/>
              <a:buChar char="-"/>
            </a:pPr>
            <a:r>
              <a:rPr lang="de-DE" sz="2162" dirty="0" smtClean="0"/>
              <a:t> He was</a:t>
            </a:r>
            <a:r>
              <a:rPr lang="de-DE" sz="2162" dirty="0" smtClean="0"/>
              <a:t> also (</a:t>
            </a:r>
            <a:r>
              <a:rPr lang="de-DE" sz="2162" dirty="0" err="1" smtClean="0"/>
              <a:t>famously</a:t>
            </a:r>
            <a:r>
              <a:rPr lang="de-DE" sz="2162" dirty="0" smtClean="0"/>
              <a:t>) </a:t>
            </a:r>
            <a:r>
              <a:rPr lang="de-DE" sz="2162" dirty="0" smtClean="0"/>
              <a:t>a Marxist</a:t>
            </a:r>
            <a:r>
              <a:rPr lang="de-DE" sz="2162" dirty="0" smtClean="0"/>
              <a:t> </a:t>
            </a:r>
            <a:r>
              <a:rPr lang="de-DE" sz="2162" dirty="0" smtClean="0"/>
              <a:t>and </a:t>
            </a:r>
            <a:r>
              <a:rPr lang="de-DE" sz="2162" dirty="0" err="1" smtClean="0"/>
              <a:t>Communist</a:t>
            </a:r>
            <a:r>
              <a:rPr lang="de-DE" sz="2162" dirty="0" smtClean="0"/>
              <a:t> </a:t>
            </a:r>
            <a:r>
              <a:rPr lang="de-DE" sz="2162" dirty="0" err="1" smtClean="0"/>
              <a:t>sympathizer</a:t>
            </a:r>
            <a:r>
              <a:rPr lang="de-DE" sz="2162" dirty="0" smtClean="0"/>
              <a:t> </a:t>
            </a:r>
            <a:r>
              <a:rPr lang="de-DE" sz="2162" dirty="0" err="1" smtClean="0"/>
              <a:t>when</a:t>
            </a:r>
            <a:r>
              <a:rPr lang="de-DE" sz="2162" dirty="0" smtClean="0"/>
              <a:t> </a:t>
            </a:r>
            <a:r>
              <a:rPr lang="de-DE" sz="2162" dirty="0" err="1" smtClean="0"/>
              <a:t>it</a:t>
            </a:r>
            <a:r>
              <a:rPr lang="de-DE" sz="2162" dirty="0" smtClean="0"/>
              <a:t> was a </a:t>
            </a:r>
            <a:r>
              <a:rPr lang="de-DE" sz="2162" dirty="0" err="1" smtClean="0"/>
              <a:t>really</a:t>
            </a:r>
            <a:r>
              <a:rPr lang="de-DE" sz="2162" dirty="0" smtClean="0"/>
              <a:t> good </a:t>
            </a:r>
            <a:r>
              <a:rPr lang="de-DE" sz="2162" dirty="0" err="1" smtClean="0"/>
              <a:t>thing</a:t>
            </a:r>
            <a:r>
              <a:rPr lang="de-DE" sz="2162" dirty="0" smtClean="0"/>
              <a:t> to </a:t>
            </a:r>
            <a:r>
              <a:rPr lang="de-DE" sz="2162" dirty="0" err="1" smtClean="0"/>
              <a:t>be</a:t>
            </a:r>
            <a:r>
              <a:rPr lang="de-DE" sz="2162" dirty="0" smtClean="0"/>
              <a:t> in Germany ( = </a:t>
            </a:r>
            <a:r>
              <a:rPr lang="de-DE" sz="2162" dirty="0" err="1" smtClean="0"/>
              <a:t>anti-Nazi</a:t>
            </a:r>
            <a:r>
              <a:rPr lang="de-DE" sz="2162" dirty="0" smtClean="0"/>
              <a:t>)</a:t>
            </a:r>
            <a:r>
              <a:rPr lang="de-DE" sz="2162" dirty="0" smtClean="0"/>
              <a:t> </a:t>
            </a:r>
          </a:p>
          <a:p>
            <a:pPr marL="0" indent="0">
              <a:buFontTx/>
              <a:buChar char="-"/>
            </a:pPr>
            <a:r>
              <a:rPr lang="de-DE" sz="2162" dirty="0" smtClean="0"/>
              <a:t> And he </a:t>
            </a:r>
            <a:r>
              <a:rPr lang="de-DE" sz="2162" dirty="0" err="1" smtClean="0">
                <a:solidFill>
                  <a:srgbClr val="FF0000"/>
                </a:solidFill>
              </a:rPr>
              <a:t>resisted</a:t>
            </a:r>
            <a:r>
              <a:rPr lang="de-DE" sz="2162" dirty="0" smtClean="0">
                <a:solidFill>
                  <a:srgbClr val="FF0000"/>
                </a:solidFill>
              </a:rPr>
              <a:t> </a:t>
            </a:r>
            <a:r>
              <a:rPr lang="de-DE" sz="2162" dirty="0" err="1" smtClean="0"/>
              <a:t>the</a:t>
            </a:r>
            <a:r>
              <a:rPr lang="de-DE" sz="2162" dirty="0" smtClean="0"/>
              <a:t> </a:t>
            </a:r>
            <a:r>
              <a:rPr lang="de-DE" sz="2162" dirty="0" err="1" smtClean="0"/>
              <a:t>idea</a:t>
            </a:r>
            <a:r>
              <a:rPr lang="de-DE" sz="2162" dirty="0" smtClean="0"/>
              <a:t> </a:t>
            </a:r>
            <a:r>
              <a:rPr lang="de-DE" sz="2162" dirty="0" err="1" smtClean="0"/>
              <a:t>that</a:t>
            </a:r>
            <a:r>
              <a:rPr lang="de-DE" sz="2162" dirty="0" smtClean="0"/>
              <a:t> </a:t>
            </a:r>
            <a:r>
              <a:rPr lang="de-DE" sz="2162" dirty="0" err="1" smtClean="0"/>
              <a:t>individuals</a:t>
            </a:r>
            <a:r>
              <a:rPr lang="de-DE" sz="2162" dirty="0" smtClean="0"/>
              <a:t> and </a:t>
            </a:r>
            <a:r>
              <a:rPr lang="de-DE" sz="2162" dirty="0" err="1" smtClean="0"/>
              <a:t>collectives</a:t>
            </a:r>
            <a:r>
              <a:rPr lang="de-DE" sz="2162" dirty="0" smtClean="0"/>
              <a:t> </a:t>
            </a:r>
            <a:r>
              <a:rPr lang="de-DE" sz="2162" i="1" dirty="0" err="1" smtClean="0"/>
              <a:t>had</a:t>
            </a:r>
            <a:r>
              <a:rPr lang="de-DE" sz="2162" dirty="0" smtClean="0"/>
              <a:t> to </a:t>
            </a:r>
            <a:r>
              <a:rPr lang="de-DE" sz="2162" dirty="0" err="1" smtClean="0"/>
              <a:t>be</a:t>
            </a:r>
            <a:r>
              <a:rPr lang="de-DE" sz="2162" dirty="0" smtClean="0"/>
              <a:t> </a:t>
            </a:r>
            <a:r>
              <a:rPr lang="de-DE" sz="2162" dirty="0" err="1" smtClean="0"/>
              <a:t>subjected</a:t>
            </a:r>
            <a:r>
              <a:rPr lang="de-DE" sz="2162" dirty="0" smtClean="0"/>
              <a:t> to s</a:t>
            </a:r>
            <a:r>
              <a:rPr lang="de-DE" sz="2353" dirty="0" smtClean="0"/>
              <a:t>uch </a:t>
            </a:r>
            <a:r>
              <a:rPr lang="de-DE" sz="2353" dirty="0" err="1" smtClean="0"/>
              <a:t>constraints</a:t>
            </a:r>
            <a:r>
              <a:rPr lang="de-DE" sz="2353" dirty="0" smtClean="0"/>
              <a:t>!</a:t>
            </a:r>
            <a:endParaRPr lang="de-DE" sz="2353" dirty="0" smtClean="0"/>
          </a:p>
          <a:p>
            <a:pPr marL="0" indent="0">
              <a:buFontTx/>
              <a:buChar char="-"/>
            </a:pPr>
            <a:r>
              <a:rPr lang="de-DE" sz="2353" dirty="0" smtClean="0"/>
              <a:t> </a:t>
            </a:r>
            <a:r>
              <a:rPr lang="de-DE" sz="2353" dirty="0" err="1" smtClean="0"/>
              <a:t>Although</a:t>
            </a:r>
            <a:r>
              <a:rPr lang="de-DE" sz="2353" dirty="0" smtClean="0"/>
              <a:t> he was </a:t>
            </a:r>
            <a:r>
              <a:rPr lang="de-DE" sz="2353" dirty="0" err="1" smtClean="0"/>
              <a:t>from</a:t>
            </a:r>
            <a:r>
              <a:rPr lang="de-DE" sz="2353" dirty="0" smtClean="0"/>
              <a:t> a solid bourgeois  / </a:t>
            </a:r>
            <a:r>
              <a:rPr lang="de-DE" sz="2353" dirty="0" err="1" smtClean="0"/>
              <a:t>middle-class</a:t>
            </a:r>
            <a:r>
              <a:rPr lang="de-DE" sz="2353" dirty="0" smtClean="0"/>
              <a:t> </a:t>
            </a:r>
            <a:r>
              <a:rPr lang="de-DE" sz="2353" dirty="0" err="1" smtClean="0"/>
              <a:t>background</a:t>
            </a:r>
            <a:r>
              <a:rPr lang="de-DE" sz="2353" dirty="0" smtClean="0"/>
              <a:t>, he </a:t>
            </a:r>
            <a:r>
              <a:rPr lang="de-DE" sz="2353" dirty="0" err="1" smtClean="0"/>
              <a:t>often</a:t>
            </a:r>
            <a:r>
              <a:rPr lang="de-DE" sz="2353" dirty="0" smtClean="0"/>
              <a:t> </a:t>
            </a:r>
            <a:r>
              <a:rPr lang="de-DE" sz="2353" dirty="0" err="1" smtClean="0"/>
              <a:t>sided</a:t>
            </a:r>
            <a:r>
              <a:rPr lang="de-DE" sz="2353" dirty="0" smtClean="0"/>
              <a:t> – in his </a:t>
            </a:r>
            <a:r>
              <a:rPr lang="de-DE" sz="2353" dirty="0" err="1" smtClean="0"/>
              <a:t>plays</a:t>
            </a:r>
            <a:r>
              <a:rPr lang="de-DE" sz="2353" dirty="0" smtClean="0"/>
              <a:t> and </a:t>
            </a:r>
            <a:r>
              <a:rPr lang="de-DE" sz="2353" dirty="0" err="1" smtClean="0"/>
              <a:t>poems</a:t>
            </a:r>
            <a:r>
              <a:rPr lang="de-DE" sz="2353" dirty="0" smtClean="0"/>
              <a:t> – </a:t>
            </a:r>
            <a:r>
              <a:rPr lang="de-DE" sz="2353" dirty="0" err="1" smtClean="0"/>
              <a:t>with</a:t>
            </a:r>
            <a:r>
              <a:rPr lang="de-DE" sz="2353" dirty="0" smtClean="0"/>
              <a:t> </a:t>
            </a:r>
            <a:r>
              <a:rPr lang="de-DE" sz="2353" dirty="0" err="1" smtClean="0"/>
              <a:t>the</a:t>
            </a:r>
            <a:r>
              <a:rPr lang="de-DE" sz="2353" dirty="0" smtClean="0"/>
              <a:t> “</a:t>
            </a:r>
            <a:r>
              <a:rPr lang="de-DE" sz="2353" dirty="0" err="1" smtClean="0"/>
              <a:t>common</a:t>
            </a:r>
            <a:r>
              <a:rPr lang="de-DE" sz="2353" dirty="0" smtClean="0"/>
              <a:t> man“ / </a:t>
            </a:r>
            <a:r>
              <a:rPr lang="de-DE" sz="2353" dirty="0" err="1" smtClean="0"/>
              <a:t>the</a:t>
            </a:r>
            <a:r>
              <a:rPr lang="de-DE" sz="2353" dirty="0" smtClean="0"/>
              <a:t> “</a:t>
            </a:r>
            <a:r>
              <a:rPr lang="de-DE" sz="2353" dirty="0" err="1" smtClean="0"/>
              <a:t>small</a:t>
            </a:r>
            <a:r>
              <a:rPr lang="de-DE" sz="2353" dirty="0" smtClean="0"/>
              <a:t> </a:t>
            </a:r>
            <a:r>
              <a:rPr lang="de-DE" sz="2353" dirty="0" err="1" smtClean="0"/>
              <a:t>people</a:t>
            </a:r>
            <a:r>
              <a:rPr lang="de-DE" sz="2353" dirty="0" smtClean="0"/>
              <a:t>“ </a:t>
            </a:r>
            <a:r>
              <a:rPr lang="de-DE" sz="2353" dirty="0" err="1" smtClean="0"/>
              <a:t>caught</a:t>
            </a:r>
            <a:r>
              <a:rPr lang="de-DE" sz="2353" dirty="0" smtClean="0"/>
              <a:t> up in </a:t>
            </a:r>
            <a:r>
              <a:rPr lang="de-DE" sz="2353" dirty="0" err="1" smtClean="0"/>
              <a:t>these</a:t>
            </a:r>
            <a:r>
              <a:rPr lang="de-DE" sz="2353" dirty="0" smtClean="0"/>
              <a:t> “</a:t>
            </a:r>
            <a:r>
              <a:rPr lang="de-DE" sz="2353" dirty="0" err="1" smtClean="0"/>
              <a:t>conditions</a:t>
            </a:r>
            <a:r>
              <a:rPr lang="de-DE" sz="2353" dirty="0" smtClean="0"/>
              <a:t> of </a:t>
            </a:r>
            <a:r>
              <a:rPr lang="de-DE" sz="2353" dirty="0" err="1" smtClean="0"/>
              <a:t>determination</a:t>
            </a:r>
            <a:r>
              <a:rPr lang="de-DE" sz="2353" dirty="0" smtClean="0"/>
              <a:t>“...</a:t>
            </a:r>
          </a:p>
          <a:p>
            <a:pPr marL="0" indent="0">
              <a:buFontTx/>
              <a:buChar char="-"/>
            </a:pPr>
            <a:endParaRPr lang="de-DE" sz="2353" dirty="0" smtClean="0"/>
          </a:p>
          <a:p>
            <a:pPr marL="0" indent="0">
              <a:buNone/>
            </a:pPr>
            <a:endParaRPr lang="en-US" sz="2353" dirty="0"/>
          </a:p>
        </p:txBody>
      </p:sp>
      <p:sp>
        <p:nvSpPr>
          <p:cNvPr id="6" name="Content Placeholder 5"/>
          <p:cNvSpPr>
            <a:spLocks noGrp="1"/>
          </p:cNvSpPr>
          <p:nvPr>
            <p:ph sz="half" idx="2"/>
          </p:nvPr>
        </p:nvSpPr>
        <p:spPr/>
        <p:txBody>
          <a:bodyPr>
            <a:normAutofit fontScale="92500" lnSpcReduction="10000"/>
          </a:bodyPr>
          <a:lstStyle/>
          <a:p>
            <a:endParaRPr lang="en-US" dirty="0"/>
          </a:p>
        </p:txBody>
      </p:sp>
      <p:pic>
        <p:nvPicPr>
          <p:cNvPr id="5" name="Picture 4"/>
          <p:cNvPicPr>
            <a:picLocks noChangeAspect="1"/>
          </p:cNvPicPr>
          <p:nvPr/>
        </p:nvPicPr>
        <p:blipFill>
          <a:blip r:embed="rId2"/>
          <a:stretch>
            <a:fillRect/>
          </a:stretch>
        </p:blipFill>
        <p:spPr>
          <a:xfrm>
            <a:off x="5361927" y="1353503"/>
            <a:ext cx="2862382" cy="4201580"/>
          </a:xfrm>
          <a:prstGeom prst="rect">
            <a:avLst/>
          </a:prstGeom>
        </p:spPr>
      </p:pic>
      <p:sp>
        <p:nvSpPr>
          <p:cNvPr id="8" name="TextBox 7"/>
          <p:cNvSpPr txBox="1"/>
          <p:nvPr/>
        </p:nvSpPr>
        <p:spPr>
          <a:xfrm>
            <a:off x="4911407" y="5555083"/>
            <a:ext cx="3775393" cy="1200329"/>
          </a:xfrm>
          <a:prstGeom prst="rect">
            <a:avLst/>
          </a:prstGeom>
          <a:noFill/>
        </p:spPr>
        <p:txBody>
          <a:bodyPr wrap="none" rtlCol="0">
            <a:spAutoFit/>
          </a:bodyPr>
          <a:lstStyle/>
          <a:p>
            <a:r>
              <a:rPr lang="de-DE" dirty="0" smtClean="0"/>
              <a:t> </a:t>
            </a:r>
            <a:r>
              <a:rPr lang="de-DE" dirty="0" err="1" smtClean="0"/>
              <a:t>The</a:t>
            </a:r>
            <a:r>
              <a:rPr lang="de-DE" dirty="0" smtClean="0"/>
              <a:t> “</a:t>
            </a:r>
            <a:r>
              <a:rPr lang="de-DE" dirty="0" err="1" smtClean="0"/>
              <a:t>view</a:t>
            </a:r>
            <a:r>
              <a:rPr lang="de-DE" dirty="0" smtClean="0"/>
              <a:t> </a:t>
            </a:r>
            <a:r>
              <a:rPr lang="de-DE" dirty="0" err="1" smtClean="0"/>
              <a:t>from</a:t>
            </a:r>
            <a:r>
              <a:rPr lang="de-DE" dirty="0" smtClean="0"/>
              <a:t> </a:t>
            </a:r>
            <a:r>
              <a:rPr lang="de-DE" dirty="0" err="1" smtClean="0"/>
              <a:t>below</a:t>
            </a:r>
            <a:r>
              <a:rPr lang="de-DE" dirty="0" smtClean="0"/>
              <a:t>“? </a:t>
            </a:r>
            <a:r>
              <a:rPr lang="de-DE" dirty="0" smtClean="0"/>
              <a:t>/</a:t>
            </a:r>
            <a:r>
              <a:rPr lang="de-DE" dirty="0" smtClean="0"/>
              <a:t>  </a:t>
            </a:r>
            <a:r>
              <a:rPr lang="de-DE" dirty="0" err="1" smtClean="0"/>
              <a:t>The</a:t>
            </a:r>
            <a:r>
              <a:rPr lang="de-DE" dirty="0" smtClean="0"/>
              <a:t> </a:t>
            </a:r>
            <a:r>
              <a:rPr lang="de-DE" dirty="0" err="1" smtClean="0"/>
              <a:t>role</a:t>
            </a:r>
            <a:r>
              <a:rPr lang="de-DE" dirty="0" smtClean="0"/>
              <a:t> of</a:t>
            </a:r>
            <a:r>
              <a:rPr lang="de-DE" dirty="0" smtClean="0"/>
              <a:t> </a:t>
            </a:r>
          </a:p>
          <a:p>
            <a:r>
              <a:rPr lang="de-DE" dirty="0" err="1" smtClean="0"/>
              <a:t>the</a:t>
            </a:r>
            <a:r>
              <a:rPr lang="de-DE" dirty="0" smtClean="0"/>
              <a:t> </a:t>
            </a:r>
            <a:r>
              <a:rPr lang="de-DE" dirty="0" err="1" smtClean="0"/>
              <a:t>intellectual</a:t>
            </a:r>
            <a:r>
              <a:rPr lang="de-DE" dirty="0" smtClean="0"/>
              <a:t> in </a:t>
            </a:r>
            <a:r>
              <a:rPr lang="de-DE" dirty="0" err="1" smtClean="0"/>
              <a:t>representing</a:t>
            </a:r>
            <a:r>
              <a:rPr lang="de-DE" dirty="0" smtClean="0"/>
              <a:t> “</a:t>
            </a:r>
            <a:r>
              <a:rPr lang="de-DE" dirty="0" err="1" smtClean="0"/>
              <a:t>the</a:t>
            </a:r>
            <a:r>
              <a:rPr lang="de-DE" dirty="0" smtClean="0"/>
              <a:t> </a:t>
            </a:r>
          </a:p>
          <a:p>
            <a:r>
              <a:rPr lang="de-DE" dirty="0" err="1" smtClean="0"/>
              <a:t>people</a:t>
            </a:r>
            <a:r>
              <a:rPr lang="de-DE" dirty="0" smtClean="0"/>
              <a: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367050" y="274638"/>
            <a:ext cx="8229600" cy="1143000"/>
          </a:xfrm>
        </p:spPr>
        <p:txBody>
          <a:bodyPr>
            <a:normAutofit/>
          </a:bodyPr>
          <a:lstStyle/>
          <a:p>
            <a:r>
              <a:rPr lang="en-US" sz="2000" dirty="0" err="1" smtClean="0"/>
              <a:t>Grimmelshausen’s</a:t>
            </a:r>
            <a:r>
              <a:rPr lang="en-US" sz="2000" dirty="0" smtClean="0"/>
              <a:t> and Brecht’s Mother</a:t>
            </a:r>
            <a:r>
              <a:rPr lang="en-US" sz="2000" dirty="0" smtClean="0"/>
              <a:t> </a:t>
            </a:r>
            <a:br>
              <a:rPr lang="en-US" sz="2000" dirty="0" smtClean="0"/>
            </a:br>
            <a:r>
              <a:rPr lang="en-US" sz="2000" dirty="0" err="1" smtClean="0"/>
              <a:t>Courage</a:t>
            </a:r>
            <a:r>
              <a:rPr lang="en-US" sz="2000" dirty="0" err="1" smtClean="0"/>
              <a:t>(s</a:t>
            </a:r>
            <a:r>
              <a:rPr lang="en-US" sz="2000" dirty="0" smtClean="0"/>
              <a:t>) / Brecht’s Inter-Texts</a:t>
            </a:r>
            <a:endParaRPr lang="en-US" sz="2000" dirty="0"/>
          </a:p>
        </p:txBody>
      </p:sp>
      <p:sp>
        <p:nvSpPr>
          <p:cNvPr id="3" name="Content Placeholder 2"/>
          <p:cNvSpPr>
            <a:spLocks noGrp="1"/>
          </p:cNvSpPr>
          <p:nvPr>
            <p:ph sz="half" idx="1"/>
          </p:nvPr>
        </p:nvSpPr>
        <p:spPr>
          <a:xfrm>
            <a:off x="328029" y="584263"/>
            <a:ext cx="4038600" cy="5955387"/>
          </a:xfrm>
        </p:spPr>
        <p:txBody>
          <a:bodyPr>
            <a:noAutofit/>
          </a:bodyPr>
          <a:lstStyle/>
          <a:p>
            <a:pPr marL="0" indent="0">
              <a:buNone/>
            </a:pPr>
            <a:r>
              <a:rPr lang="de-DE" sz="1800" dirty="0" smtClean="0"/>
              <a:t>In </a:t>
            </a:r>
            <a:r>
              <a:rPr lang="de-DE" sz="1800" dirty="0" err="1" smtClean="0"/>
              <a:t>any</a:t>
            </a:r>
            <a:r>
              <a:rPr lang="de-DE" sz="1800" dirty="0" smtClean="0"/>
              <a:t> </a:t>
            </a:r>
            <a:r>
              <a:rPr lang="de-DE" sz="1800" dirty="0" err="1" smtClean="0"/>
              <a:t>case</a:t>
            </a:r>
            <a:r>
              <a:rPr lang="de-DE" sz="1800" dirty="0" smtClean="0"/>
              <a:t>, </a:t>
            </a:r>
            <a:r>
              <a:rPr lang="de-DE" sz="1800" dirty="0" err="1" smtClean="0"/>
              <a:t>Grimmelshausen‘s</a:t>
            </a:r>
            <a:r>
              <a:rPr lang="de-DE" sz="1800" dirty="0" smtClean="0"/>
              <a:t> </a:t>
            </a:r>
            <a:r>
              <a:rPr lang="de-DE" sz="1800" u="sng" dirty="0" smtClean="0"/>
              <a:t>Die </a:t>
            </a:r>
            <a:r>
              <a:rPr lang="de-DE" sz="1800" u="sng" dirty="0" err="1" smtClean="0"/>
              <a:t>Ertzbetrügerin</a:t>
            </a:r>
            <a:r>
              <a:rPr lang="de-DE" sz="1800" u="sng" dirty="0" smtClean="0"/>
              <a:t> und </a:t>
            </a:r>
            <a:r>
              <a:rPr lang="de-DE" sz="1800" u="sng" dirty="0" err="1" smtClean="0"/>
              <a:t>Land-störtzerin</a:t>
            </a:r>
            <a:r>
              <a:rPr lang="de-DE" sz="1800" u="sng" dirty="0" smtClean="0"/>
              <a:t> Courasche </a:t>
            </a:r>
            <a:r>
              <a:rPr lang="de-DE" sz="1800" dirty="0" smtClean="0"/>
              <a:t> = </a:t>
            </a:r>
            <a:r>
              <a:rPr lang="de-DE" sz="1800" dirty="0" err="1" smtClean="0"/>
              <a:t>The</a:t>
            </a:r>
            <a:r>
              <a:rPr lang="de-DE" sz="1800" dirty="0" smtClean="0"/>
              <a:t> Life of </a:t>
            </a:r>
            <a:r>
              <a:rPr lang="de-DE" sz="1800" dirty="0" err="1" smtClean="0"/>
              <a:t>the</a:t>
            </a:r>
            <a:r>
              <a:rPr lang="de-DE" sz="1800" dirty="0" smtClean="0"/>
              <a:t> </a:t>
            </a:r>
            <a:r>
              <a:rPr lang="de-DE" sz="1800" dirty="0" err="1" smtClean="0"/>
              <a:t>Cunning</a:t>
            </a:r>
            <a:r>
              <a:rPr lang="de-DE" sz="1800" dirty="0" smtClean="0"/>
              <a:t> </a:t>
            </a:r>
            <a:r>
              <a:rPr lang="de-DE" sz="1800" dirty="0" err="1" smtClean="0"/>
              <a:t>Vagabond</a:t>
            </a:r>
            <a:r>
              <a:rPr lang="de-DE" sz="1800" dirty="0" smtClean="0"/>
              <a:t>, Courage... (1669</a:t>
            </a:r>
            <a:r>
              <a:rPr lang="de-DE" sz="1800" dirty="0" smtClean="0"/>
              <a:t>) was just </a:t>
            </a:r>
            <a:r>
              <a:rPr lang="de-DE" sz="1800" dirty="0" err="1" smtClean="0"/>
              <a:t>one</a:t>
            </a:r>
            <a:r>
              <a:rPr lang="de-DE" sz="1800" dirty="0" smtClean="0"/>
              <a:t> of </a:t>
            </a:r>
            <a:r>
              <a:rPr lang="de-DE" sz="1800" dirty="0" err="1" smtClean="0"/>
              <a:t>the</a:t>
            </a:r>
            <a:r>
              <a:rPr lang="de-DE" sz="1800" dirty="0" smtClean="0"/>
              <a:t> </a:t>
            </a:r>
            <a:r>
              <a:rPr lang="de-DE" sz="1800" dirty="0" err="1" smtClean="0"/>
              <a:t>earlier</a:t>
            </a:r>
            <a:r>
              <a:rPr lang="de-DE" sz="1800" dirty="0" smtClean="0"/>
              <a:t> </a:t>
            </a:r>
            <a:r>
              <a:rPr lang="de-DE" sz="1800" dirty="0" err="1" smtClean="0"/>
              <a:t>texts</a:t>
            </a:r>
            <a:r>
              <a:rPr lang="de-DE" sz="1800" dirty="0" smtClean="0"/>
              <a:t> </a:t>
            </a:r>
            <a:r>
              <a:rPr lang="de-DE" sz="1800" dirty="0" err="1" smtClean="0"/>
              <a:t>that</a:t>
            </a:r>
            <a:r>
              <a:rPr lang="de-DE" sz="1800" dirty="0" smtClean="0"/>
              <a:t> Brecht </a:t>
            </a:r>
            <a:r>
              <a:rPr lang="de-DE" sz="1800" dirty="0" err="1" smtClean="0"/>
              <a:t>reworked</a:t>
            </a:r>
            <a:r>
              <a:rPr lang="de-DE" sz="1800" dirty="0" smtClean="0"/>
              <a:t> </a:t>
            </a:r>
            <a:r>
              <a:rPr lang="de-DE" sz="1800" dirty="0" err="1" smtClean="0"/>
              <a:t>for</a:t>
            </a:r>
            <a:r>
              <a:rPr lang="de-DE" sz="1800" dirty="0" smtClean="0"/>
              <a:t> </a:t>
            </a:r>
            <a:r>
              <a:rPr lang="de-DE" sz="1800" dirty="0" err="1" smtClean="0"/>
              <a:t>the</a:t>
            </a:r>
            <a:r>
              <a:rPr lang="de-DE" sz="1800" dirty="0" smtClean="0"/>
              <a:t> modern age...</a:t>
            </a:r>
          </a:p>
          <a:p>
            <a:pPr marL="0" indent="0">
              <a:buNone/>
            </a:pPr>
            <a:endParaRPr lang="de-DE" sz="1800" dirty="0" smtClean="0"/>
          </a:p>
          <a:p>
            <a:pPr marL="0" indent="0">
              <a:buNone/>
            </a:pPr>
            <a:r>
              <a:rPr lang="de-DE" sz="1800" dirty="0" smtClean="0"/>
              <a:t>He</a:t>
            </a:r>
            <a:r>
              <a:rPr lang="de-DE" sz="1800" dirty="0" smtClean="0"/>
              <a:t> </a:t>
            </a:r>
            <a:r>
              <a:rPr lang="de-DE" sz="1800" dirty="0" err="1" smtClean="0"/>
              <a:t>adapted</a:t>
            </a:r>
            <a:r>
              <a:rPr lang="de-DE" sz="1800" dirty="0" smtClean="0"/>
              <a:t> lots of </a:t>
            </a:r>
            <a:r>
              <a:rPr lang="de-DE" sz="1800" dirty="0" err="1" smtClean="0"/>
              <a:t>earlier</a:t>
            </a:r>
            <a:r>
              <a:rPr lang="de-DE" sz="1800" dirty="0" smtClean="0"/>
              <a:t> </a:t>
            </a:r>
            <a:r>
              <a:rPr lang="de-DE" sz="1800" dirty="0" err="1" smtClean="0"/>
              <a:t>texts</a:t>
            </a:r>
            <a:r>
              <a:rPr lang="de-DE" sz="1800" dirty="0" smtClean="0"/>
              <a:t> (</a:t>
            </a:r>
            <a:r>
              <a:rPr lang="de-DE" sz="1800" dirty="0" err="1" smtClean="0"/>
              <a:t>mostly</a:t>
            </a:r>
            <a:r>
              <a:rPr lang="de-DE" sz="1800" dirty="0" smtClean="0"/>
              <a:t> </a:t>
            </a:r>
            <a:r>
              <a:rPr lang="de-DE" sz="1800" dirty="0" err="1" smtClean="0"/>
              <a:t>plays</a:t>
            </a:r>
            <a:r>
              <a:rPr lang="de-DE" sz="1800" dirty="0" smtClean="0"/>
              <a:t>) </a:t>
            </a:r>
            <a:r>
              <a:rPr lang="de-DE" sz="1800" dirty="0" err="1" smtClean="0"/>
              <a:t>for</a:t>
            </a:r>
            <a:r>
              <a:rPr lang="de-DE" sz="1800" dirty="0" smtClean="0"/>
              <a:t> modern German </a:t>
            </a:r>
            <a:r>
              <a:rPr lang="de-DE" sz="1800" dirty="0" err="1" smtClean="0"/>
              <a:t>audiences</a:t>
            </a:r>
            <a:r>
              <a:rPr lang="de-DE" sz="1800" dirty="0" smtClean="0"/>
              <a:t>...</a:t>
            </a:r>
            <a:endParaRPr lang="de-DE" sz="1800" dirty="0" smtClean="0"/>
          </a:p>
          <a:p>
            <a:pPr marL="0" indent="0">
              <a:buNone/>
            </a:pPr>
            <a:endParaRPr lang="de-DE" sz="1800" dirty="0" smtClean="0"/>
          </a:p>
          <a:p>
            <a:pPr marL="0" indent="0">
              <a:buFontTx/>
              <a:buChar char="-"/>
            </a:pPr>
            <a:r>
              <a:rPr lang="de-DE" sz="1800" dirty="0" smtClean="0"/>
              <a:t> Christopher </a:t>
            </a:r>
            <a:r>
              <a:rPr lang="de-DE" sz="1800" dirty="0" smtClean="0"/>
              <a:t>Marlowe, </a:t>
            </a:r>
            <a:r>
              <a:rPr lang="de-DE" sz="1800" u="sng" dirty="0" smtClean="0"/>
              <a:t>Edward II</a:t>
            </a:r>
            <a:r>
              <a:rPr lang="de-DE" sz="1800" dirty="0" smtClean="0"/>
              <a:t> (</a:t>
            </a:r>
            <a:r>
              <a:rPr lang="de-DE" sz="1800" dirty="0" err="1" smtClean="0"/>
              <a:t>orig</a:t>
            </a:r>
            <a:r>
              <a:rPr lang="de-DE" sz="1800" dirty="0" smtClean="0"/>
              <a:t>.  1592) </a:t>
            </a:r>
            <a:r>
              <a:rPr lang="en-US" sz="1800" dirty="0" err="1" smtClean="0">
                <a:sym typeface="Wingdings"/>
              </a:rPr>
              <a:t></a:t>
            </a:r>
            <a:r>
              <a:rPr lang="en-US" sz="1800" dirty="0" smtClean="0">
                <a:sym typeface="Wingdings"/>
              </a:rPr>
              <a:t> </a:t>
            </a:r>
            <a:r>
              <a:rPr lang="en-US" sz="1800" dirty="0" smtClean="0">
                <a:sym typeface="Wingdings"/>
              </a:rPr>
              <a:t> Brecht </a:t>
            </a:r>
            <a:r>
              <a:rPr lang="en-US" sz="1800" dirty="0" smtClean="0">
                <a:sym typeface="Wingdings"/>
              </a:rPr>
              <a:t>(and Lion Feuchtwanger), </a:t>
            </a:r>
            <a:r>
              <a:rPr lang="en-US" sz="1800" u="sng" dirty="0" smtClean="0">
                <a:sym typeface="Wingdings"/>
              </a:rPr>
              <a:t>The Life of King Edward II of England</a:t>
            </a:r>
            <a:r>
              <a:rPr lang="en-US" sz="1800" dirty="0" smtClean="0">
                <a:sym typeface="Wingdings"/>
              </a:rPr>
              <a:t> (1923)</a:t>
            </a:r>
            <a:endParaRPr lang="en-US" sz="1800" dirty="0" smtClean="0">
              <a:sym typeface="Wingdings"/>
            </a:endParaRPr>
          </a:p>
          <a:p>
            <a:pPr marL="0" indent="0">
              <a:buFontTx/>
              <a:buChar char="-"/>
            </a:pPr>
            <a:r>
              <a:rPr lang="de-DE" sz="1800" dirty="0" smtClean="0"/>
              <a:t> </a:t>
            </a:r>
            <a:r>
              <a:rPr lang="de-DE" sz="1800" dirty="0" err="1" smtClean="0"/>
              <a:t>Sophocles</a:t>
            </a:r>
            <a:r>
              <a:rPr lang="de-DE" sz="1800" dirty="0" smtClean="0"/>
              <a:t>, </a:t>
            </a:r>
            <a:r>
              <a:rPr lang="de-DE" sz="1800" u="sng" dirty="0" smtClean="0"/>
              <a:t>Antigone</a:t>
            </a:r>
            <a:r>
              <a:rPr lang="de-DE" sz="1800" dirty="0" smtClean="0"/>
              <a:t> (442 </a:t>
            </a:r>
            <a:r>
              <a:rPr lang="de-DE" sz="1800" dirty="0" err="1" smtClean="0"/>
              <a:t>b.c.e</a:t>
            </a:r>
            <a:r>
              <a:rPr lang="de-DE" sz="1800" dirty="0" smtClean="0"/>
              <a:t>.) </a:t>
            </a:r>
            <a:r>
              <a:rPr lang="en-US" sz="1800" dirty="0" err="1" smtClean="0">
                <a:sym typeface="Wingdings"/>
              </a:rPr>
              <a:t></a:t>
            </a:r>
            <a:r>
              <a:rPr lang="en-US" sz="1800" dirty="0" smtClean="0">
                <a:sym typeface="Wingdings"/>
              </a:rPr>
              <a:t> </a:t>
            </a:r>
            <a:r>
              <a:rPr lang="en-US" sz="1800" dirty="0" smtClean="0">
                <a:sym typeface="Wingdings"/>
              </a:rPr>
              <a:t>Brecht</a:t>
            </a:r>
            <a:r>
              <a:rPr lang="en-US" sz="1800" dirty="0" smtClean="0">
                <a:sym typeface="Wingdings"/>
              </a:rPr>
              <a:t>, </a:t>
            </a:r>
            <a:r>
              <a:rPr lang="en-US" sz="1800" u="sng" dirty="0" smtClean="0">
                <a:sym typeface="Wingdings"/>
              </a:rPr>
              <a:t>The </a:t>
            </a:r>
            <a:r>
              <a:rPr lang="en-US" sz="1800" u="sng" dirty="0" err="1" smtClean="0">
                <a:sym typeface="Wingdings"/>
              </a:rPr>
              <a:t>Antigone</a:t>
            </a:r>
            <a:r>
              <a:rPr lang="en-US" sz="1800" u="sng" dirty="0" smtClean="0">
                <a:sym typeface="Wingdings"/>
              </a:rPr>
              <a:t> of </a:t>
            </a:r>
            <a:r>
              <a:rPr lang="en-US" sz="1800" u="sng" dirty="0" err="1" smtClean="0">
                <a:sym typeface="Wingdings"/>
              </a:rPr>
              <a:t>Sophokles</a:t>
            </a:r>
            <a:r>
              <a:rPr lang="en-US" sz="1800" dirty="0" smtClean="0">
                <a:sym typeface="Wingdings"/>
              </a:rPr>
              <a:t> (1948)</a:t>
            </a:r>
            <a:endParaRPr lang="en-US" sz="1800" dirty="0" smtClean="0">
              <a:sym typeface="Wingdings"/>
            </a:endParaRPr>
          </a:p>
          <a:p>
            <a:pPr marL="0" indent="0">
              <a:buFontTx/>
              <a:buChar char="-"/>
            </a:pPr>
            <a:r>
              <a:rPr lang="en-US" sz="1800" dirty="0" smtClean="0">
                <a:sym typeface="Wingdings"/>
              </a:rPr>
              <a:t> William </a:t>
            </a:r>
            <a:r>
              <a:rPr lang="en-US" sz="1800" dirty="0" smtClean="0">
                <a:sym typeface="Wingdings"/>
              </a:rPr>
              <a:t>Shakespeare, </a:t>
            </a:r>
            <a:r>
              <a:rPr lang="en-US" sz="1800" u="sng" dirty="0" smtClean="0">
                <a:sym typeface="Wingdings"/>
              </a:rPr>
              <a:t>Coriolanus</a:t>
            </a:r>
            <a:r>
              <a:rPr lang="en-US" sz="1800" dirty="0" smtClean="0">
                <a:sym typeface="Wingdings"/>
              </a:rPr>
              <a:t> (orig. 1605-8) </a:t>
            </a:r>
            <a:r>
              <a:rPr lang="en-US" sz="1800" dirty="0" err="1" smtClean="0">
                <a:sym typeface="Wingdings"/>
              </a:rPr>
              <a:t></a:t>
            </a:r>
            <a:r>
              <a:rPr lang="en-US" sz="1800" dirty="0" smtClean="0">
                <a:sym typeface="Wingdings"/>
              </a:rPr>
              <a:t> Brecht </a:t>
            </a:r>
            <a:r>
              <a:rPr lang="en-US" sz="1800" dirty="0" smtClean="0">
                <a:sym typeface="Wingdings"/>
              </a:rPr>
              <a:t>– unfinished adaptation (1951-53)</a:t>
            </a:r>
            <a:endParaRPr lang="de-DE" sz="1800" dirty="0" smtClean="0"/>
          </a:p>
          <a:p>
            <a:endParaRPr lang="en-US" sz="1800" dirty="0"/>
          </a:p>
        </p:txBody>
      </p:sp>
      <p:sp>
        <p:nvSpPr>
          <p:cNvPr id="6" name="Content Placeholder 5"/>
          <p:cNvSpPr>
            <a:spLocks noGrp="1"/>
          </p:cNvSpPr>
          <p:nvPr>
            <p:ph sz="half" idx="2"/>
          </p:nvPr>
        </p:nvSpPr>
        <p:spPr/>
        <p:txBody>
          <a:bodyPr>
            <a:normAutofit fontScale="55000" lnSpcReduction="20000"/>
          </a:bodyPr>
          <a:lstStyle/>
          <a:p>
            <a:endParaRPr lang="en-US"/>
          </a:p>
        </p:txBody>
      </p:sp>
      <p:pic>
        <p:nvPicPr>
          <p:cNvPr id="5" name="Picture 4"/>
          <p:cNvPicPr>
            <a:picLocks noChangeAspect="1"/>
          </p:cNvPicPr>
          <p:nvPr/>
        </p:nvPicPr>
        <p:blipFill>
          <a:blip r:embed="rId2"/>
          <a:stretch>
            <a:fillRect/>
          </a:stretch>
        </p:blipFill>
        <p:spPr>
          <a:xfrm>
            <a:off x="5090729" y="1417638"/>
            <a:ext cx="3139016" cy="470852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468062" y="457200"/>
            <a:ext cx="8229600" cy="1143000"/>
          </a:xfrm>
        </p:spPr>
        <p:txBody>
          <a:bodyPr>
            <a:noAutofit/>
          </a:bodyPr>
          <a:lstStyle/>
          <a:p>
            <a:r>
              <a:rPr lang="en-US" sz="2000" u="sng" dirty="0" smtClean="0"/>
              <a:t>Mother Courage </a:t>
            </a:r>
            <a:br>
              <a:rPr lang="en-US" sz="2000" u="sng" dirty="0" smtClean="0"/>
            </a:br>
            <a:r>
              <a:rPr lang="en-US" sz="2000" u="sng" dirty="0" smtClean="0"/>
              <a:t>and her Children</a:t>
            </a:r>
            <a:r>
              <a:rPr lang="en-US" sz="2000" dirty="0" smtClean="0"/>
              <a:t> (1939) – </a:t>
            </a:r>
            <a:br>
              <a:rPr lang="en-US" sz="2000" dirty="0" smtClean="0"/>
            </a:br>
            <a:r>
              <a:rPr lang="en-US" sz="2000" dirty="0" smtClean="0"/>
              <a:t>Re-Presenting the</a:t>
            </a:r>
            <a:br>
              <a:rPr lang="en-US" sz="2000" dirty="0" smtClean="0"/>
            </a:br>
            <a:r>
              <a:rPr lang="en-US" sz="2000" dirty="0" smtClean="0"/>
              <a:t> Early Modern to Modernity</a:t>
            </a:r>
            <a:r>
              <a:rPr lang="en-US" sz="2400" dirty="0" smtClean="0"/>
              <a:t/>
            </a:r>
            <a:br>
              <a:rPr lang="en-US" sz="2400" dirty="0" smtClean="0"/>
            </a:br>
            <a:endParaRPr lang="en-US" sz="2400" dirty="0"/>
          </a:p>
        </p:txBody>
      </p:sp>
      <p:sp>
        <p:nvSpPr>
          <p:cNvPr id="3" name="Content Placeholder 2"/>
          <p:cNvSpPr>
            <a:spLocks noGrp="1"/>
          </p:cNvSpPr>
          <p:nvPr>
            <p:ph sz="half" idx="1"/>
          </p:nvPr>
        </p:nvSpPr>
        <p:spPr>
          <a:xfrm>
            <a:off x="342363" y="274638"/>
            <a:ext cx="4305837" cy="6583362"/>
          </a:xfrm>
        </p:spPr>
        <p:txBody>
          <a:bodyPr>
            <a:noAutofit/>
          </a:bodyPr>
          <a:lstStyle/>
          <a:p>
            <a:pPr>
              <a:buNone/>
            </a:pPr>
            <a:r>
              <a:rPr lang="en-US" sz="1800" dirty="0" smtClean="0"/>
              <a:t>In giving us his version of </a:t>
            </a:r>
            <a:r>
              <a:rPr lang="en-US" sz="1800" dirty="0" err="1" smtClean="0"/>
              <a:t>Grimmelshausen’s</a:t>
            </a:r>
            <a:r>
              <a:rPr lang="en-US" sz="1800" dirty="0" smtClean="0"/>
              <a:t> </a:t>
            </a:r>
            <a:r>
              <a:rPr lang="en-US" sz="1800" dirty="0" err="1" smtClean="0"/>
              <a:t>Courasche</a:t>
            </a:r>
            <a:r>
              <a:rPr lang="en-US" sz="1800" dirty="0" smtClean="0"/>
              <a:t> text</a:t>
            </a:r>
            <a:r>
              <a:rPr lang="en-US" sz="1800" dirty="0" smtClean="0"/>
              <a:t>…</a:t>
            </a:r>
          </a:p>
          <a:p>
            <a:pPr>
              <a:buNone/>
            </a:pPr>
            <a:r>
              <a:rPr lang="en-US" sz="1800" dirty="0" smtClean="0"/>
              <a:t>Brecht</a:t>
            </a:r>
            <a:r>
              <a:rPr lang="en-US" sz="1800" dirty="0" smtClean="0"/>
              <a:t> was </a:t>
            </a:r>
            <a:r>
              <a:rPr lang="en-US" sz="1800" dirty="0" smtClean="0"/>
              <a:t>interested in re-presenting the </a:t>
            </a:r>
            <a:r>
              <a:rPr lang="en-US" sz="1800" u="sng" dirty="0" smtClean="0">
                <a:solidFill>
                  <a:srgbClr val="FF0000"/>
                </a:solidFill>
              </a:rPr>
              <a:t>early modern</a:t>
            </a:r>
            <a:r>
              <a:rPr lang="en-US" sz="1800" dirty="0" smtClean="0">
                <a:solidFill>
                  <a:srgbClr val="FF0000"/>
                </a:solidFill>
              </a:rPr>
              <a:t> </a:t>
            </a:r>
            <a:r>
              <a:rPr lang="en-US" sz="1800" dirty="0" smtClean="0"/>
              <a:t>past (the Thirty Years’ War) as the birth </a:t>
            </a:r>
            <a:r>
              <a:rPr lang="en-US" sz="1800" dirty="0" smtClean="0"/>
              <a:t>moment</a:t>
            </a:r>
            <a:r>
              <a:rPr lang="en-US" sz="1800" dirty="0" smtClean="0"/>
              <a:t> </a:t>
            </a:r>
            <a:r>
              <a:rPr lang="en-US" sz="1800" dirty="0" smtClean="0"/>
              <a:t>of the kinds of </a:t>
            </a:r>
            <a:r>
              <a:rPr lang="en-US" sz="1800" u="sng" dirty="0" smtClean="0">
                <a:solidFill>
                  <a:srgbClr val="FF0000"/>
                </a:solidFill>
              </a:rPr>
              <a:t>modern</a:t>
            </a:r>
            <a:r>
              <a:rPr lang="en-US" sz="1800" dirty="0" smtClean="0"/>
              <a:t> </a:t>
            </a:r>
            <a:r>
              <a:rPr lang="en-US" sz="1800" dirty="0" smtClean="0"/>
              <a:t>structures and constraints </a:t>
            </a:r>
            <a:r>
              <a:rPr lang="en-US" sz="1800" dirty="0" smtClean="0"/>
              <a:t>which he thought he / we still lived…</a:t>
            </a:r>
          </a:p>
          <a:p>
            <a:pPr marL="342900" lvl="1" indent="-342900">
              <a:buNone/>
            </a:pPr>
            <a:r>
              <a:rPr lang="en-US" sz="1800" dirty="0" smtClean="0"/>
              <a:t>Brecht thought that i</a:t>
            </a:r>
            <a:r>
              <a:rPr lang="en-US" sz="1800" dirty="0" smtClean="0"/>
              <a:t>n </a:t>
            </a:r>
            <a:r>
              <a:rPr lang="en-US" sz="1800" dirty="0" smtClean="0"/>
              <a:t>the modern era, these </a:t>
            </a:r>
            <a:r>
              <a:rPr lang="en-US" sz="1800" dirty="0" smtClean="0"/>
              <a:t>forms </a:t>
            </a:r>
            <a:r>
              <a:rPr lang="en-US" sz="1800" dirty="0" smtClean="0"/>
              <a:t>of </a:t>
            </a:r>
            <a:r>
              <a:rPr lang="en-US" sz="1800" dirty="0" smtClean="0"/>
              <a:t>social, economic, and political </a:t>
            </a:r>
            <a:r>
              <a:rPr lang="en-US" sz="1800" dirty="0" smtClean="0"/>
              <a:t>behavior had become “naturalized”  </a:t>
            </a:r>
            <a:r>
              <a:rPr lang="en-US" sz="1800" dirty="0" err="1" smtClean="0">
                <a:sym typeface="Wingdings"/>
              </a:rPr>
              <a:t></a:t>
            </a:r>
            <a:r>
              <a:rPr lang="en-US" sz="1800" dirty="0" smtClean="0">
                <a:sym typeface="Wingdings"/>
              </a:rPr>
              <a:t> </a:t>
            </a:r>
            <a:r>
              <a:rPr lang="en-US" sz="1800" dirty="0" smtClean="0"/>
              <a:t> apparently “</a:t>
            </a:r>
            <a:r>
              <a:rPr lang="en-US" sz="1800" dirty="0" smtClean="0"/>
              <a:t>natural</a:t>
            </a:r>
            <a:r>
              <a:rPr lang="en-US" sz="1800" dirty="0" smtClean="0"/>
              <a:t>,” </a:t>
            </a:r>
            <a:r>
              <a:rPr lang="en-US" sz="1800" dirty="0" smtClean="0"/>
              <a:t>and </a:t>
            </a:r>
            <a:r>
              <a:rPr lang="en-US" sz="1800" dirty="0" smtClean="0"/>
              <a:t>thus</a:t>
            </a:r>
            <a:r>
              <a:rPr lang="en-US" sz="1800" dirty="0" smtClean="0"/>
              <a:t> seemingly permanent </a:t>
            </a:r>
            <a:r>
              <a:rPr lang="en-US" sz="1800" dirty="0" smtClean="0"/>
              <a:t>and </a:t>
            </a:r>
            <a:r>
              <a:rPr lang="en-US" sz="1800" dirty="0" smtClean="0"/>
              <a:t>unchanging </a:t>
            </a:r>
            <a:r>
              <a:rPr lang="en-US" sz="1800" dirty="0" smtClean="0"/>
              <a:t>(even though</a:t>
            </a:r>
            <a:r>
              <a:rPr lang="en-US" sz="1800" dirty="0" smtClean="0"/>
              <a:t> they plausibly had </a:t>
            </a:r>
            <a:r>
              <a:rPr lang="en-US" sz="1800" dirty="0" smtClean="0"/>
              <a:t>found their origins </a:t>
            </a:r>
            <a:r>
              <a:rPr lang="en-US" sz="1800" dirty="0" err="1" smtClean="0"/>
              <a:t>c</a:t>
            </a:r>
            <a:r>
              <a:rPr lang="en-US" sz="1800" dirty="0" smtClean="0"/>
              <a:t>. 1648…</a:t>
            </a:r>
            <a:r>
              <a:rPr lang="en-US" sz="1800" dirty="0" smtClean="0"/>
              <a:t>)</a:t>
            </a:r>
          </a:p>
          <a:p>
            <a:pPr marL="342900" lvl="1" indent="-342900">
              <a:buNone/>
            </a:pPr>
            <a:r>
              <a:rPr lang="en-US" sz="1800" dirty="0" smtClean="0"/>
              <a:t>Mother Courage: “I didn’t see that I had a choice” (Scene One, </a:t>
            </a:r>
            <a:r>
              <a:rPr lang="en-US" sz="1800" dirty="0" err="1" smtClean="0"/>
              <a:t>p</a:t>
            </a:r>
            <a:r>
              <a:rPr lang="en-US" sz="1800" dirty="0" smtClean="0"/>
              <a:t>. 9)</a:t>
            </a:r>
            <a:endParaRPr lang="en-US" sz="1800" dirty="0" smtClean="0"/>
          </a:p>
          <a:p>
            <a:pPr marL="342900" lvl="1" indent="-342900">
              <a:buNone/>
            </a:pPr>
            <a:r>
              <a:rPr lang="en-US" sz="1800" dirty="0" smtClean="0">
                <a:solidFill>
                  <a:srgbClr val="FF0000"/>
                </a:solidFill>
              </a:rPr>
              <a:t>Brecht’s </a:t>
            </a:r>
            <a:r>
              <a:rPr lang="en-US" sz="1800" dirty="0" smtClean="0">
                <a:solidFill>
                  <a:srgbClr val="FF0000"/>
                </a:solidFill>
              </a:rPr>
              <a:t>play </a:t>
            </a:r>
            <a:r>
              <a:rPr lang="en-US" sz="1800" dirty="0" smtClean="0">
                <a:solidFill>
                  <a:srgbClr val="FF0000"/>
                </a:solidFill>
              </a:rPr>
              <a:t>shows the destructive outcomes of a life lived according </a:t>
            </a:r>
            <a:r>
              <a:rPr lang="en-US" sz="1800" dirty="0" smtClean="0">
                <a:solidFill>
                  <a:srgbClr val="FF0000"/>
                </a:solidFill>
              </a:rPr>
              <a:t>to ‘modern’ </a:t>
            </a:r>
            <a:r>
              <a:rPr lang="en-US" sz="1800" dirty="0" smtClean="0">
                <a:solidFill>
                  <a:srgbClr val="FF0000"/>
                </a:solidFill>
              </a:rPr>
              <a:t>“business-as-usual” </a:t>
            </a:r>
            <a:r>
              <a:rPr lang="en-US" sz="1800" dirty="0" smtClean="0">
                <a:solidFill>
                  <a:srgbClr val="FF0000"/>
                </a:solidFill>
              </a:rPr>
              <a:t>norms</a:t>
            </a:r>
            <a:r>
              <a:rPr lang="en-US" sz="1800" dirty="0" smtClean="0">
                <a:solidFill>
                  <a:srgbClr val="FF0000"/>
                </a:solidFill>
              </a:rPr>
              <a:t> / when the “choices” are accepted as limited by prevailing political and social conditions…</a:t>
            </a:r>
            <a:endParaRPr lang="en-US" sz="1800" dirty="0" smtClean="0">
              <a:solidFill>
                <a:srgbClr val="FF0000"/>
              </a:solidFill>
            </a:endParaRPr>
          </a:p>
          <a:p>
            <a:endParaRPr lang="en-US" sz="1800" dirty="0" smtClean="0"/>
          </a:p>
        </p:txBody>
      </p:sp>
      <p:sp>
        <p:nvSpPr>
          <p:cNvPr id="6" name="Content Placeholder 5"/>
          <p:cNvSpPr>
            <a:spLocks noGrp="1"/>
          </p:cNvSpPr>
          <p:nvPr>
            <p:ph sz="half" idx="2"/>
          </p:nvPr>
        </p:nvSpPr>
        <p:spPr/>
        <p:txBody>
          <a:bodyPr>
            <a:normAutofit/>
          </a:bodyPr>
          <a:lstStyle/>
          <a:p>
            <a:endParaRPr lang="en-US" dirty="0" smtClean="0"/>
          </a:p>
        </p:txBody>
      </p:sp>
      <p:pic>
        <p:nvPicPr>
          <p:cNvPr id="5" name="Picture 4"/>
          <p:cNvPicPr>
            <a:picLocks noChangeAspect="1"/>
          </p:cNvPicPr>
          <p:nvPr/>
        </p:nvPicPr>
        <p:blipFill>
          <a:blip r:embed="rId2"/>
          <a:stretch>
            <a:fillRect/>
          </a:stretch>
        </p:blipFill>
        <p:spPr>
          <a:xfrm>
            <a:off x="5405537" y="1864645"/>
            <a:ext cx="2348506" cy="3505234"/>
          </a:xfrm>
          <a:prstGeom prst="rect">
            <a:avLst/>
          </a:prstGeom>
        </p:spPr>
      </p:pic>
      <p:sp>
        <p:nvSpPr>
          <p:cNvPr id="7" name="TextBox 6"/>
          <p:cNvSpPr txBox="1"/>
          <p:nvPr/>
        </p:nvSpPr>
        <p:spPr>
          <a:xfrm>
            <a:off x="5105400" y="5479832"/>
            <a:ext cx="4038600" cy="646331"/>
          </a:xfrm>
          <a:prstGeom prst="rect">
            <a:avLst/>
          </a:prstGeom>
          <a:noFill/>
        </p:spPr>
        <p:txBody>
          <a:bodyPr wrap="square" rtlCol="0">
            <a:spAutoFit/>
          </a:bodyPr>
          <a:lstStyle/>
          <a:p>
            <a:r>
              <a:rPr lang="en-US" u="sng" dirty="0" smtClean="0"/>
              <a:t>Mother Courage and her Children</a:t>
            </a:r>
            <a:r>
              <a:rPr lang="en-US" dirty="0" smtClean="0"/>
              <a:t> – </a:t>
            </a:r>
          </a:p>
          <a:p>
            <a:r>
              <a:rPr lang="en-US" dirty="0" smtClean="0"/>
              <a:t>Scene One - Berlin production, 1949)</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400" dirty="0" smtClean="0"/>
              <a:t>…so that these behaviors can be changed! </a:t>
            </a:r>
            <a:r>
              <a:rPr lang="en-US" sz="2400" dirty="0" err="1" smtClean="0">
                <a:sym typeface="Wingdings"/>
              </a:rPr>
              <a:t></a:t>
            </a:r>
            <a:r>
              <a:rPr lang="en-US" sz="2400" dirty="0" smtClean="0">
                <a:sym typeface="Wingdings"/>
              </a:rPr>
              <a:t> Theater is thus not just “entertainment” / “The stage” must “begin to be instructive” (Brecht)</a:t>
            </a:r>
            <a:endParaRPr lang="en-US" sz="2400" dirty="0"/>
          </a:p>
        </p:txBody>
      </p:sp>
      <p:sp>
        <p:nvSpPr>
          <p:cNvPr id="6" name="Content Placeholder 5"/>
          <p:cNvSpPr>
            <a:spLocks noGrp="1"/>
          </p:cNvSpPr>
          <p:nvPr>
            <p:ph sz="half" idx="1"/>
          </p:nvPr>
        </p:nvSpPr>
        <p:spPr>
          <a:xfrm>
            <a:off x="457200" y="1652547"/>
            <a:ext cx="4038600" cy="4865708"/>
          </a:xfrm>
        </p:spPr>
        <p:txBody>
          <a:bodyPr>
            <a:normAutofit fontScale="70000" lnSpcReduction="20000"/>
          </a:bodyPr>
          <a:lstStyle/>
          <a:p>
            <a:pPr>
              <a:buNone/>
            </a:pPr>
            <a:r>
              <a:rPr lang="en-US" dirty="0" smtClean="0"/>
              <a:t>''Let nothing be called </a:t>
            </a:r>
            <a:r>
              <a:rPr lang="en-US" dirty="0" smtClean="0"/>
              <a:t>natural</a:t>
            </a:r>
          </a:p>
          <a:p>
            <a:pPr>
              <a:buNone/>
            </a:pPr>
            <a:r>
              <a:rPr lang="en-US" dirty="0" smtClean="0"/>
              <a:t> </a:t>
            </a:r>
            <a:r>
              <a:rPr lang="en-US" dirty="0" smtClean="0"/>
              <a:t/>
            </a:r>
            <a:br>
              <a:rPr lang="en-US" dirty="0" smtClean="0"/>
            </a:br>
            <a:r>
              <a:rPr lang="en-US" dirty="0" smtClean="0"/>
              <a:t>In an age of bloody confusion, </a:t>
            </a:r>
            <a:br>
              <a:rPr lang="en-US" dirty="0" smtClean="0"/>
            </a:br>
            <a:r>
              <a:rPr lang="en-US" dirty="0" smtClean="0"/>
              <a:t>Ordered disorder, planned caprice, </a:t>
            </a:r>
            <a:br>
              <a:rPr lang="en-US" dirty="0" smtClean="0"/>
            </a:br>
            <a:r>
              <a:rPr lang="en-US" dirty="0" smtClean="0"/>
              <a:t>And dehumanized humanity</a:t>
            </a:r>
            <a:r>
              <a:rPr lang="en-US" dirty="0" smtClean="0"/>
              <a:t>,</a:t>
            </a:r>
          </a:p>
          <a:p>
            <a:pPr>
              <a:buNone/>
            </a:pPr>
            <a:endParaRPr lang="en-US" dirty="0" smtClean="0"/>
          </a:p>
          <a:p>
            <a:pPr>
              <a:buNone/>
            </a:pPr>
            <a:r>
              <a:rPr lang="en-US" dirty="0" smtClean="0"/>
              <a:t>lest </a:t>
            </a:r>
            <a:r>
              <a:rPr lang="en-US" dirty="0" smtClean="0"/>
              <a:t>all things </a:t>
            </a:r>
            <a:br>
              <a:rPr lang="en-US" dirty="0" smtClean="0"/>
            </a:br>
            <a:r>
              <a:rPr lang="en-US" dirty="0" smtClean="0"/>
              <a:t>Be held unalterable!</a:t>
            </a:r>
            <a:r>
              <a:rPr lang="en-US" dirty="0" smtClean="0"/>
              <a:t>'’</a:t>
            </a:r>
          </a:p>
          <a:p>
            <a:endParaRPr lang="en-US" dirty="0" smtClean="0"/>
          </a:p>
          <a:p>
            <a:pPr>
              <a:buNone/>
            </a:pPr>
            <a:r>
              <a:rPr lang="en-US" dirty="0" smtClean="0"/>
              <a:t> </a:t>
            </a:r>
            <a:r>
              <a:rPr lang="en-US" i="1" dirty="0" smtClean="0"/>
              <a:t>			- </a:t>
            </a:r>
            <a:r>
              <a:rPr lang="en-US" dirty="0" smtClean="0"/>
              <a:t>Brecht,</a:t>
            </a:r>
            <a:r>
              <a:rPr lang="en-US" dirty="0" smtClean="0"/>
              <a:t> </a:t>
            </a:r>
            <a:r>
              <a:rPr lang="en-US" u="sng" dirty="0" smtClean="0"/>
              <a:t>Die </a:t>
            </a:r>
            <a:r>
              <a:rPr lang="en-US" u="sng" dirty="0" err="1" smtClean="0"/>
              <a:t>Ausnahme</a:t>
            </a:r>
            <a:r>
              <a:rPr lang="en-US" u="sng" dirty="0" smtClean="0"/>
              <a:t> und die </a:t>
            </a:r>
            <a:r>
              <a:rPr lang="en-US" u="sng" dirty="0" err="1" smtClean="0"/>
              <a:t>Rege</a:t>
            </a:r>
            <a:r>
              <a:rPr lang="en-US" dirty="0" err="1" smtClean="0"/>
              <a:t>l</a:t>
            </a:r>
            <a:r>
              <a:rPr lang="en-US" dirty="0" smtClean="0"/>
              <a:t> (The </a:t>
            </a:r>
            <a:r>
              <a:rPr lang="en-US" dirty="0" smtClean="0"/>
              <a:t>Exception and the </a:t>
            </a:r>
            <a:r>
              <a:rPr lang="en-US" dirty="0" smtClean="0"/>
              <a:t>Rule), “Prologue” </a:t>
            </a:r>
            <a:r>
              <a:rPr lang="en-US" dirty="0" smtClean="0"/>
              <a:t>(1937</a:t>
            </a:r>
            <a:r>
              <a:rPr lang="en-US" dirty="0" smtClean="0"/>
              <a:t>)</a:t>
            </a:r>
            <a:endParaRPr lang="en-US" dirty="0"/>
          </a:p>
        </p:txBody>
      </p:sp>
      <p:sp>
        <p:nvSpPr>
          <p:cNvPr id="7" name="Content Placeholder 6"/>
          <p:cNvSpPr>
            <a:spLocks noGrp="1"/>
          </p:cNvSpPr>
          <p:nvPr>
            <p:ph sz="half" idx="2"/>
          </p:nvPr>
        </p:nvSpPr>
        <p:spPr>
          <a:xfrm>
            <a:off x="4648200" y="1652547"/>
            <a:ext cx="4038600" cy="4525963"/>
          </a:xfrm>
        </p:spPr>
        <p:txBody>
          <a:bodyPr>
            <a:normAutofit fontScale="70000" lnSpcReduction="20000"/>
          </a:bodyPr>
          <a:lstStyle/>
          <a:p>
            <a:pPr>
              <a:buNone/>
            </a:pPr>
            <a:r>
              <a:rPr lang="en-US" dirty="0" smtClean="0"/>
              <a:t>“We </a:t>
            </a:r>
            <a:r>
              <a:rPr lang="en-US" dirty="0" smtClean="0"/>
              <a:t>need a type </a:t>
            </a:r>
            <a:r>
              <a:rPr lang="en-US" dirty="0" smtClean="0"/>
              <a:t>of theater which </a:t>
            </a:r>
            <a:r>
              <a:rPr lang="en-US" dirty="0" smtClean="0"/>
              <a:t>not only releases the </a:t>
            </a:r>
            <a:r>
              <a:rPr lang="en-US" dirty="0" smtClean="0"/>
              <a:t>feelings, </a:t>
            </a:r>
            <a:r>
              <a:rPr lang="en-US" dirty="0" smtClean="0"/>
              <a:t>insights and impulses possible within the particular historical field of </a:t>
            </a:r>
            <a:r>
              <a:rPr lang="en-US" dirty="0" smtClean="0"/>
              <a:t>human relations </a:t>
            </a:r>
            <a:r>
              <a:rPr lang="en-US" dirty="0" smtClean="0"/>
              <a:t>in which the action takes place, </a:t>
            </a:r>
            <a:r>
              <a:rPr lang="en-US" dirty="0" smtClean="0">
                <a:solidFill>
                  <a:srgbClr val="FFFFFF"/>
                </a:solidFill>
              </a:rPr>
              <a:t>but [also] </a:t>
            </a:r>
            <a:r>
              <a:rPr lang="en-US" dirty="0" smtClean="0"/>
              <a:t>employs and </a:t>
            </a:r>
            <a:r>
              <a:rPr lang="en-US" dirty="0" smtClean="0">
                <a:solidFill>
                  <a:srgbClr val="FFFFFF"/>
                </a:solidFill>
              </a:rPr>
              <a:t>encourages those </a:t>
            </a:r>
            <a:r>
              <a:rPr lang="en-US" dirty="0" smtClean="0">
                <a:solidFill>
                  <a:srgbClr val="FFFFFF"/>
                </a:solidFill>
              </a:rPr>
              <a:t>thoughts and </a:t>
            </a:r>
            <a:r>
              <a:rPr lang="en-US" dirty="0" smtClean="0">
                <a:solidFill>
                  <a:srgbClr val="FFFFFF"/>
                </a:solidFill>
              </a:rPr>
              <a:t>feelings which help </a:t>
            </a:r>
            <a:r>
              <a:rPr lang="en-US" dirty="0" smtClean="0">
                <a:solidFill>
                  <a:srgbClr val="FF0000"/>
                </a:solidFill>
              </a:rPr>
              <a:t>transform</a:t>
            </a:r>
            <a:r>
              <a:rPr lang="en-US" dirty="0" smtClean="0">
                <a:solidFill>
                  <a:srgbClr val="FF0000"/>
                </a:solidFill>
              </a:rPr>
              <a:t> </a:t>
            </a:r>
            <a:r>
              <a:rPr lang="en-US" dirty="0" smtClean="0">
                <a:solidFill>
                  <a:srgbClr val="FFFFFF"/>
                </a:solidFill>
              </a:rPr>
              <a:t>[that] </a:t>
            </a:r>
            <a:r>
              <a:rPr lang="en-US" dirty="0" smtClean="0">
                <a:solidFill>
                  <a:srgbClr val="FFFFFF"/>
                </a:solidFill>
              </a:rPr>
              <a:t>field</a:t>
            </a:r>
            <a:r>
              <a:rPr lang="en-US" dirty="0" smtClean="0">
                <a:solidFill>
                  <a:srgbClr val="FFFFFF"/>
                </a:solidFill>
              </a:rPr>
              <a:t> [of human relations] </a:t>
            </a:r>
            <a:r>
              <a:rPr lang="en-US" dirty="0" smtClean="0"/>
              <a:t>itself.” </a:t>
            </a:r>
          </a:p>
          <a:p>
            <a:endParaRPr lang="en-US" dirty="0" smtClean="0"/>
          </a:p>
          <a:p>
            <a:pPr>
              <a:buNone/>
            </a:pPr>
            <a:r>
              <a:rPr lang="en-US" i="1" dirty="0" smtClean="0"/>
              <a:t>			- </a:t>
            </a:r>
            <a:r>
              <a:rPr lang="en-US" dirty="0" smtClean="0"/>
              <a:t>Brecht, </a:t>
            </a:r>
            <a:r>
              <a:rPr lang="en-US" u="sng" dirty="0" err="1" smtClean="0"/>
              <a:t>Kleines</a:t>
            </a:r>
            <a:r>
              <a:rPr lang="en-US" u="sng" dirty="0" smtClean="0"/>
              <a:t> </a:t>
            </a:r>
            <a:r>
              <a:rPr lang="en-US" u="sng" dirty="0" err="1" smtClean="0"/>
              <a:t>Organon</a:t>
            </a:r>
            <a:r>
              <a:rPr lang="en-US" u="sng" dirty="0" smtClean="0"/>
              <a:t> </a:t>
            </a:r>
            <a:r>
              <a:rPr lang="en-US" u="sng" dirty="0" smtClean="0"/>
              <a:t>für das </a:t>
            </a:r>
            <a:r>
              <a:rPr lang="en-US" u="sng" dirty="0" smtClean="0"/>
              <a:t>Theater</a:t>
            </a:r>
            <a:r>
              <a:rPr lang="en-US" dirty="0" smtClean="0"/>
              <a:t> (Small </a:t>
            </a:r>
            <a:r>
              <a:rPr lang="en-US" dirty="0" err="1" smtClean="0"/>
              <a:t>Organon</a:t>
            </a:r>
            <a:r>
              <a:rPr lang="en-US" dirty="0" smtClean="0"/>
              <a:t> for Theater) (1948 / 1949) – A theoretical treatise on theater</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a:xfrm>
            <a:off x="533400" y="274638"/>
            <a:ext cx="8229600" cy="1143000"/>
          </a:xfrm>
        </p:spPr>
        <p:txBody>
          <a:bodyPr>
            <a:noAutofit/>
          </a:bodyPr>
          <a:lstStyle/>
          <a:p>
            <a:r>
              <a:rPr lang="en-US" sz="2400" dirty="0" smtClean="0"/>
              <a:t>Brecht </a:t>
            </a:r>
            <a:r>
              <a:rPr lang="en-US" sz="2400" dirty="0" smtClean="0"/>
              <a:t>wasn’t the only one looking back to Early Modernity</a:t>
            </a:r>
            <a:r>
              <a:rPr lang="en-US" sz="2400" dirty="0" smtClean="0"/>
              <a:t> and </a:t>
            </a:r>
            <a:r>
              <a:rPr lang="en-US" sz="2400" dirty="0" smtClean="0"/>
              <a:t>the Thirty Years’ War</a:t>
            </a:r>
            <a:r>
              <a:rPr lang="en-US" sz="2400" dirty="0" smtClean="0"/>
              <a:t> in particular at around this  </a:t>
            </a:r>
            <a:r>
              <a:rPr lang="en-US" sz="2400" dirty="0" smtClean="0"/>
              <a:t>time – especially in Germany…</a:t>
            </a:r>
            <a:endParaRPr lang="en-US" sz="2400" dirty="0"/>
          </a:p>
        </p:txBody>
      </p:sp>
      <p:pic>
        <p:nvPicPr>
          <p:cNvPr id="11" name="Content Placeholder 10" descr="Germany_1948_Procession.jpg"/>
          <p:cNvPicPr>
            <a:picLocks noGrp="1" noChangeAspect="1"/>
          </p:cNvPicPr>
          <p:nvPr>
            <p:ph sz="half" idx="1"/>
          </p:nvPr>
        </p:nvPicPr>
        <p:blipFill>
          <a:blip r:embed="rId2"/>
          <a:srcRect l="-15729" r="-15729"/>
          <a:stretch>
            <a:fillRect/>
          </a:stretch>
        </p:blipFill>
        <p:spPr>
          <a:xfrm>
            <a:off x="-43432" y="1600200"/>
            <a:ext cx="4528729" cy="5075238"/>
          </a:xfrm>
        </p:spPr>
      </p:pic>
      <p:sp>
        <p:nvSpPr>
          <p:cNvPr id="10" name="Content Placeholder 9"/>
          <p:cNvSpPr>
            <a:spLocks noGrp="1"/>
          </p:cNvSpPr>
          <p:nvPr>
            <p:ph sz="half" idx="2"/>
          </p:nvPr>
        </p:nvSpPr>
        <p:spPr>
          <a:xfrm>
            <a:off x="4648200" y="1600200"/>
            <a:ext cx="4038600" cy="5075238"/>
          </a:xfrm>
        </p:spPr>
        <p:txBody>
          <a:bodyPr>
            <a:normAutofit fontScale="92500" lnSpcReduction="20000"/>
          </a:bodyPr>
          <a:lstStyle/>
          <a:p>
            <a:pPr>
              <a:buNone/>
            </a:pPr>
            <a:r>
              <a:rPr lang="en-US" sz="2400" dirty="0" smtClean="0"/>
              <a:t>Treaty of Westphalia Celebration in</a:t>
            </a:r>
            <a:r>
              <a:rPr lang="en-US" sz="2400" dirty="0" smtClean="0"/>
              <a:t> the town of </a:t>
            </a:r>
            <a:r>
              <a:rPr lang="en-US" sz="2400" dirty="0" err="1" smtClean="0"/>
              <a:t>Münster</a:t>
            </a:r>
            <a:r>
              <a:rPr lang="en-US" sz="2400" dirty="0" smtClean="0"/>
              <a:t> (north western Germany) where the Treaty of Westphalia was signed </a:t>
            </a:r>
            <a:r>
              <a:rPr lang="en-US" sz="2400" dirty="0" smtClean="0"/>
              <a:t>/ Official Procession of Honored Guests to the Town Hall (1948)</a:t>
            </a:r>
          </a:p>
          <a:p>
            <a:pPr>
              <a:buNone/>
            </a:pPr>
            <a:endParaRPr lang="en-US" sz="2400" dirty="0" smtClean="0"/>
          </a:p>
          <a:p>
            <a:pPr>
              <a:buNone/>
            </a:pPr>
            <a:r>
              <a:rPr lang="en-US" sz="2400" dirty="0" smtClean="0"/>
              <a:t>1648 </a:t>
            </a:r>
            <a:r>
              <a:rPr lang="en-US" sz="2400" dirty="0" err="1" smtClean="0">
                <a:sym typeface="Wingdings"/>
              </a:rPr>
              <a:t></a:t>
            </a:r>
            <a:r>
              <a:rPr lang="en-US" sz="2400" dirty="0" smtClean="0">
                <a:sym typeface="Wingdings"/>
              </a:rPr>
              <a:t> 1948</a:t>
            </a:r>
          </a:p>
          <a:p>
            <a:pPr>
              <a:buNone/>
            </a:pPr>
            <a:r>
              <a:rPr lang="en-US" sz="2400" dirty="0" smtClean="0">
                <a:sym typeface="Wingdings"/>
              </a:rPr>
              <a:t>300 Year anniversary</a:t>
            </a:r>
            <a:r>
              <a:rPr lang="en-US" sz="2400" dirty="0" smtClean="0">
                <a:sym typeface="Wingdings"/>
              </a:rPr>
              <a:t> </a:t>
            </a:r>
            <a:r>
              <a:rPr lang="en-US" sz="2400" dirty="0" smtClean="0">
                <a:sym typeface="Wingdings"/>
              </a:rPr>
              <a:t>of the peace…</a:t>
            </a:r>
            <a:endParaRPr lang="en-US" sz="2400" dirty="0" smtClean="0">
              <a:sym typeface="Wingdings"/>
            </a:endParaRPr>
          </a:p>
          <a:p>
            <a:pPr>
              <a:buNone/>
            </a:pPr>
            <a:endParaRPr lang="en-US" sz="2400" dirty="0" smtClean="0">
              <a:sym typeface="Wingdings"/>
            </a:endParaRPr>
          </a:p>
          <a:p>
            <a:pPr>
              <a:buNone/>
            </a:pPr>
            <a:r>
              <a:rPr lang="en-US" sz="2400" dirty="0" smtClean="0">
                <a:sym typeface="Wingdings"/>
              </a:rPr>
              <a:t>Three years a</a:t>
            </a:r>
            <a:r>
              <a:rPr lang="en-US" sz="2400" dirty="0" smtClean="0">
                <a:sym typeface="Wingdings"/>
              </a:rPr>
              <a:t>fter </a:t>
            </a:r>
            <a:r>
              <a:rPr lang="en-US" sz="2400" dirty="0" smtClean="0">
                <a:sym typeface="Wingdings"/>
              </a:rPr>
              <a:t>the end of WWII (1945)…</a:t>
            </a:r>
          </a:p>
          <a:p>
            <a:pPr>
              <a:buNone/>
            </a:pPr>
            <a:endParaRPr lang="en-US" sz="2400" dirty="0" smtClean="0">
              <a:sym typeface="Wingdings"/>
            </a:endParaRPr>
          </a:p>
          <a:p>
            <a:pPr>
              <a:buNone/>
            </a:pPr>
            <a:r>
              <a:rPr lang="en-US" sz="2400" dirty="0" smtClean="0">
                <a:sym typeface="Wingdings"/>
              </a:rPr>
              <a:t>What do you see?</a:t>
            </a:r>
            <a:endParaRPr lang="en-US" sz="2400"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10" descr="Germany_1948_Procession.jpg"/>
          <p:cNvPicPr>
            <a:picLocks noChangeAspect="1"/>
          </p:cNvPicPr>
          <p:nvPr/>
        </p:nvPicPr>
        <p:blipFill>
          <a:blip r:embed="rId2">
            <a:lum bright="15000" contrast="26000"/>
          </a:blip>
          <a:srcRect l="-15729" r="-15729"/>
          <a:stretch>
            <a:fillRect/>
          </a:stretch>
        </p:blipFill>
        <p:spPr>
          <a:xfrm>
            <a:off x="26414" y="0"/>
            <a:ext cx="6842409" cy="6970158"/>
          </a:xfrm>
          <a:prstGeom prst="rect">
            <a:avLst/>
          </a:prstGeom>
        </p:spPr>
      </p:pic>
      <p:sp>
        <p:nvSpPr>
          <p:cNvPr id="6" name="TextBox 5"/>
          <p:cNvSpPr txBox="1"/>
          <p:nvPr/>
        </p:nvSpPr>
        <p:spPr>
          <a:xfrm>
            <a:off x="6299925" y="1663342"/>
            <a:ext cx="2749521" cy="1846659"/>
          </a:xfrm>
          <a:prstGeom prst="rect">
            <a:avLst/>
          </a:prstGeom>
          <a:noFill/>
        </p:spPr>
        <p:txBody>
          <a:bodyPr wrap="none" rtlCol="0">
            <a:spAutoFit/>
          </a:bodyPr>
          <a:lstStyle/>
          <a:p>
            <a:r>
              <a:rPr lang="en-US" sz="2400" dirty="0" smtClean="0"/>
              <a:t>Treaty of </a:t>
            </a:r>
            <a:r>
              <a:rPr lang="en-US" sz="2400" dirty="0" smtClean="0"/>
              <a:t>Westphalia</a:t>
            </a:r>
          </a:p>
          <a:p>
            <a:r>
              <a:rPr lang="en-US" sz="2400" dirty="0" smtClean="0"/>
              <a:t>Celebration </a:t>
            </a:r>
            <a:r>
              <a:rPr lang="en-US" sz="2400" dirty="0" smtClean="0"/>
              <a:t>in </a:t>
            </a:r>
            <a:r>
              <a:rPr lang="en-US" sz="2400" dirty="0" smtClean="0"/>
              <a:t>the</a:t>
            </a:r>
          </a:p>
          <a:p>
            <a:r>
              <a:rPr lang="en-US" sz="2400" dirty="0" smtClean="0"/>
              <a:t> </a:t>
            </a:r>
            <a:r>
              <a:rPr lang="en-US" sz="2400" dirty="0" smtClean="0"/>
              <a:t>town of </a:t>
            </a:r>
            <a:r>
              <a:rPr lang="en-US" sz="2400" dirty="0" err="1" smtClean="0"/>
              <a:t>Münster</a:t>
            </a:r>
            <a:endParaRPr lang="en-US" sz="2400" dirty="0" smtClean="0"/>
          </a:p>
          <a:p>
            <a:r>
              <a:rPr lang="en-US" sz="2400" dirty="0" smtClean="0"/>
              <a:t> (</a:t>
            </a:r>
            <a:r>
              <a:rPr lang="en-US" sz="2400" dirty="0" smtClean="0"/>
              <a:t>1948)</a:t>
            </a:r>
          </a:p>
          <a:p>
            <a:endParaRPr lang="en-US" dirty="0"/>
          </a:p>
        </p:txBody>
      </p:sp>
      <p:sp>
        <p:nvSpPr>
          <p:cNvPr id="7" name="TextBox 6"/>
          <p:cNvSpPr txBox="1"/>
          <p:nvPr/>
        </p:nvSpPr>
        <p:spPr>
          <a:xfrm>
            <a:off x="6299925" y="5003288"/>
            <a:ext cx="2429571" cy="461665"/>
          </a:xfrm>
          <a:prstGeom prst="rect">
            <a:avLst/>
          </a:prstGeom>
          <a:noFill/>
        </p:spPr>
        <p:txBody>
          <a:bodyPr wrap="none" rtlCol="0">
            <a:spAutoFit/>
          </a:bodyPr>
          <a:lstStyle/>
          <a:p>
            <a:r>
              <a:rPr lang="en-US" sz="2400" dirty="0" smtClean="0"/>
              <a:t>What do you see?</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2517" y="274638"/>
            <a:ext cx="8229600" cy="1143000"/>
          </a:xfrm>
        </p:spPr>
        <p:txBody>
          <a:bodyPr>
            <a:noAutofit/>
          </a:bodyPr>
          <a:lstStyle/>
          <a:p>
            <a:r>
              <a:rPr lang="en-US" sz="2000" dirty="0" smtClean="0"/>
              <a:t>After the six years (1939-45) of brutality on all sides and “total war” in Germany after 1943 (“</a:t>
            </a:r>
            <a:r>
              <a:rPr lang="en-US" sz="2000" dirty="0" err="1" smtClean="0"/>
              <a:t>totaler</a:t>
            </a:r>
            <a:r>
              <a:rPr lang="en-US" sz="2000" dirty="0" smtClean="0"/>
              <a:t> Krieg” – Josef Goebbels, 1943), remembering the peace</a:t>
            </a:r>
            <a:r>
              <a:rPr lang="en-US" sz="2000" dirty="0" smtClean="0"/>
              <a:t> </a:t>
            </a:r>
            <a:r>
              <a:rPr lang="en-US" sz="2000" dirty="0" smtClean="0"/>
              <a:t>– which of course also meant remembering the war – </a:t>
            </a:r>
            <a:r>
              <a:rPr lang="en-US" sz="2000" dirty="0" smtClean="0"/>
              <a:t>must </a:t>
            </a:r>
            <a:r>
              <a:rPr lang="en-US" sz="2000" dirty="0" smtClean="0"/>
              <a:t>have seemed like a good idea…</a:t>
            </a:r>
            <a:endParaRPr lang="en-US" sz="2000" dirty="0"/>
          </a:p>
        </p:txBody>
      </p:sp>
      <p:pic>
        <p:nvPicPr>
          <p:cNvPr id="4" name="Content Placeholder 3" descr="Post_WWII_German_Westphalia.jpg"/>
          <p:cNvPicPr>
            <a:picLocks noGrp="1" noChangeAspect="1"/>
          </p:cNvPicPr>
          <p:nvPr>
            <p:ph idx="1"/>
          </p:nvPr>
        </p:nvPicPr>
        <p:blipFill>
          <a:blip r:embed="rId2"/>
          <a:srcRect l="-19630" r="-19630"/>
          <a:stretch>
            <a:fillRect/>
          </a:stretch>
        </p:blipFill>
        <p:spPr>
          <a:xfrm>
            <a:off x="702517" y="1664107"/>
            <a:ext cx="8199362" cy="4278519"/>
          </a:xfrm>
          <a:effectLst>
            <a:glow rad="101600">
              <a:schemeClr val="accent1">
                <a:alpha val="75000"/>
              </a:schemeClr>
            </a:glow>
          </a:effectLst>
        </p:spPr>
      </p:pic>
      <p:sp>
        <p:nvSpPr>
          <p:cNvPr id="5" name="TextBox 4"/>
          <p:cNvSpPr txBox="1"/>
          <p:nvPr/>
        </p:nvSpPr>
        <p:spPr>
          <a:xfrm>
            <a:off x="846577" y="6027373"/>
            <a:ext cx="7522274" cy="369332"/>
          </a:xfrm>
          <a:prstGeom prst="rect">
            <a:avLst/>
          </a:prstGeom>
          <a:noFill/>
        </p:spPr>
        <p:txBody>
          <a:bodyPr wrap="none" rtlCol="0">
            <a:spAutoFit/>
          </a:bodyPr>
          <a:lstStyle/>
          <a:p>
            <a:r>
              <a:rPr lang="en-US" dirty="0" smtClean="0"/>
              <a:t>      Poster </a:t>
            </a:r>
            <a:r>
              <a:rPr lang="en-US" dirty="0" smtClean="0"/>
              <a:t>(Joseph </a:t>
            </a:r>
            <a:r>
              <a:rPr lang="en-US" dirty="0" err="1" smtClean="0"/>
              <a:t>Fassbänder</a:t>
            </a:r>
            <a:r>
              <a:rPr lang="en-US" dirty="0" smtClean="0"/>
              <a:t>) for Treaty of Westphalia Exhibit (</a:t>
            </a:r>
            <a:r>
              <a:rPr lang="en-US" dirty="0" err="1" smtClean="0"/>
              <a:t>Münster</a:t>
            </a:r>
            <a:r>
              <a:rPr lang="en-US" dirty="0" smtClean="0"/>
              <a:t>, 1948)</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9198" y="384858"/>
            <a:ext cx="8229600" cy="1143000"/>
          </a:xfrm>
        </p:spPr>
        <p:txBody>
          <a:bodyPr>
            <a:noAutofit/>
          </a:bodyPr>
          <a:lstStyle/>
          <a:p>
            <a:r>
              <a:rPr lang="en-US" sz="1800" dirty="0" smtClean="0"/>
              <a:t>The </a:t>
            </a:r>
            <a:r>
              <a:rPr lang="en-US" sz="1800" dirty="0" smtClean="0"/>
              <a:t>Brutality of </a:t>
            </a:r>
            <a:r>
              <a:rPr lang="en-US" sz="1800" dirty="0" smtClean="0"/>
              <a:t>War (1939-45)</a:t>
            </a:r>
            <a:r>
              <a:rPr lang="en-US" sz="1800" dirty="0" smtClean="0"/>
              <a:t>:</a:t>
            </a:r>
            <a:r>
              <a:rPr lang="en-US" sz="1800" dirty="0" smtClean="0"/>
              <a:t/>
            </a:r>
            <a:br>
              <a:rPr lang="en-US" sz="1800" dirty="0" smtClean="0"/>
            </a:br>
            <a:r>
              <a:rPr lang="en-US" sz="1800" dirty="0" smtClean="0"/>
              <a:t>From </a:t>
            </a:r>
            <a:r>
              <a:rPr lang="en-US" sz="1800" dirty="0" smtClean="0"/>
              <a:t>1939 </a:t>
            </a:r>
            <a:r>
              <a:rPr lang="en-US" sz="1800" dirty="0" smtClean="0"/>
              <a:t>on </a:t>
            </a:r>
            <a:r>
              <a:rPr lang="en-US" sz="1800" dirty="0" err="1" smtClean="0">
                <a:sym typeface="Wingdings"/>
              </a:rPr>
              <a:t></a:t>
            </a:r>
            <a:r>
              <a:rPr lang="en-US" sz="1800" dirty="0" smtClean="0">
                <a:sym typeface="Wingdings"/>
              </a:rPr>
              <a:t> </a:t>
            </a:r>
            <a:r>
              <a:rPr lang="en-US" sz="1800" dirty="0" smtClean="0"/>
              <a:t>The </a:t>
            </a:r>
            <a:r>
              <a:rPr lang="en-US" sz="1800" dirty="0" smtClean="0"/>
              <a:t>so-called German “Blitzkrieg” (lightening war) / swift, coordinated mechanized infantry and air attacks against Poland, Belgium, and </a:t>
            </a:r>
            <a:r>
              <a:rPr lang="en-US" sz="1800" dirty="0" smtClean="0"/>
              <a:t>France </a:t>
            </a:r>
            <a:r>
              <a:rPr lang="en-US" sz="1800" dirty="0" smtClean="0"/>
              <a:t>/ </a:t>
            </a:r>
            <a:r>
              <a:rPr lang="en-US" sz="1800" u="sng" dirty="0" err="1" smtClean="0"/>
              <a:t>Vernichtungsschlacht</a:t>
            </a:r>
            <a:r>
              <a:rPr lang="en-US" sz="1800" dirty="0" smtClean="0"/>
              <a:t> (battle of annihilation</a:t>
            </a:r>
            <a:r>
              <a:rPr lang="en-US" sz="1800" dirty="0" smtClean="0"/>
              <a:t>) / “military-industrial complex”</a:t>
            </a:r>
            <a:endParaRPr lang="en-US" sz="1800" u="sng" dirty="0"/>
          </a:p>
        </p:txBody>
      </p:sp>
      <p:pic>
        <p:nvPicPr>
          <p:cNvPr id="4" name="Picture 3"/>
          <p:cNvPicPr>
            <a:picLocks noChangeAspect="1"/>
          </p:cNvPicPr>
          <p:nvPr/>
        </p:nvPicPr>
        <p:blipFill>
          <a:blip r:embed="rId2"/>
          <a:stretch>
            <a:fillRect/>
          </a:stretch>
        </p:blipFill>
        <p:spPr>
          <a:xfrm>
            <a:off x="4812857" y="4003858"/>
            <a:ext cx="3645941" cy="2257962"/>
          </a:xfrm>
          <a:prstGeom prst="rect">
            <a:avLst/>
          </a:prstGeom>
        </p:spPr>
      </p:pic>
      <p:pic>
        <p:nvPicPr>
          <p:cNvPr id="6" name="Picture 5"/>
          <p:cNvPicPr>
            <a:picLocks noChangeAspect="1"/>
          </p:cNvPicPr>
          <p:nvPr/>
        </p:nvPicPr>
        <p:blipFill>
          <a:blip r:embed="rId3"/>
          <a:stretch>
            <a:fillRect/>
          </a:stretch>
        </p:blipFill>
        <p:spPr>
          <a:xfrm>
            <a:off x="4812857" y="1814081"/>
            <a:ext cx="3645941" cy="2174224"/>
          </a:xfrm>
          <a:prstGeom prst="rect">
            <a:avLst/>
          </a:prstGeom>
        </p:spPr>
      </p:pic>
      <p:pic>
        <p:nvPicPr>
          <p:cNvPr id="7" name="Picture 6"/>
          <p:cNvPicPr>
            <a:picLocks noChangeAspect="1"/>
          </p:cNvPicPr>
          <p:nvPr/>
        </p:nvPicPr>
        <p:blipFill>
          <a:blip r:embed="rId4"/>
          <a:stretch>
            <a:fillRect/>
          </a:stretch>
        </p:blipFill>
        <p:spPr>
          <a:xfrm>
            <a:off x="457200" y="1814081"/>
            <a:ext cx="3374147" cy="4447739"/>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Battle of Britain (Summer / Fall, 1940) / German air force attacks England</a:t>
            </a:r>
            <a:endParaRPr lang="en-US" sz="3200" dirty="0"/>
          </a:p>
        </p:txBody>
      </p:sp>
      <p:pic>
        <p:nvPicPr>
          <p:cNvPr id="3" name="Picture 2"/>
          <p:cNvPicPr>
            <a:picLocks noChangeAspect="1"/>
          </p:cNvPicPr>
          <p:nvPr/>
        </p:nvPicPr>
        <p:blipFill>
          <a:blip r:embed="rId2"/>
          <a:stretch>
            <a:fillRect/>
          </a:stretch>
        </p:blipFill>
        <p:spPr>
          <a:xfrm>
            <a:off x="457200" y="1417638"/>
            <a:ext cx="8128000" cy="4572000"/>
          </a:xfrm>
          <a:prstGeom prst="rect">
            <a:avLst/>
          </a:prstGeom>
        </p:spPr>
      </p:pic>
      <p:sp>
        <p:nvSpPr>
          <p:cNvPr id="4" name="TextBox 3"/>
          <p:cNvSpPr txBox="1"/>
          <p:nvPr/>
        </p:nvSpPr>
        <p:spPr>
          <a:xfrm>
            <a:off x="1051833" y="5989638"/>
            <a:ext cx="7170503" cy="369332"/>
          </a:xfrm>
          <a:prstGeom prst="rect">
            <a:avLst/>
          </a:prstGeom>
          <a:noFill/>
        </p:spPr>
        <p:txBody>
          <a:bodyPr wrap="none" rtlCol="0">
            <a:spAutoFit/>
          </a:bodyPr>
          <a:lstStyle/>
          <a:p>
            <a:r>
              <a:rPr lang="en-US" dirty="0" smtClean="0"/>
              <a:t>Winston Churchill inspecting damage in south London (7 September, 1940)</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34035" y="274638"/>
            <a:ext cx="3946722" cy="3217609"/>
          </a:xfrm>
          <a:prstGeom prst="rect">
            <a:avLst/>
          </a:prstGeom>
        </p:spPr>
      </p:pic>
      <p:pic>
        <p:nvPicPr>
          <p:cNvPr id="6" name="Picture 5"/>
          <p:cNvPicPr>
            <a:picLocks noChangeAspect="1"/>
          </p:cNvPicPr>
          <p:nvPr/>
        </p:nvPicPr>
        <p:blipFill>
          <a:blip r:embed="rId3"/>
          <a:stretch>
            <a:fillRect/>
          </a:stretch>
        </p:blipFill>
        <p:spPr>
          <a:xfrm>
            <a:off x="3931667" y="2664708"/>
            <a:ext cx="5192455" cy="3744360"/>
          </a:xfrm>
          <a:prstGeom prst="rect">
            <a:avLst/>
          </a:prstGeom>
        </p:spPr>
      </p:pic>
      <p:sp>
        <p:nvSpPr>
          <p:cNvPr id="7" name="TextBox 6"/>
          <p:cNvSpPr txBox="1"/>
          <p:nvPr/>
        </p:nvSpPr>
        <p:spPr>
          <a:xfrm>
            <a:off x="134035" y="3944974"/>
            <a:ext cx="3744985" cy="1569660"/>
          </a:xfrm>
          <a:prstGeom prst="rect">
            <a:avLst/>
          </a:prstGeom>
          <a:noFill/>
        </p:spPr>
        <p:txBody>
          <a:bodyPr wrap="none" rtlCol="0">
            <a:spAutoFit/>
          </a:bodyPr>
          <a:lstStyle/>
          <a:p>
            <a:r>
              <a:rPr lang="en-US" sz="2400" dirty="0" smtClean="0"/>
              <a:t>Nazis set fire to and burn</a:t>
            </a:r>
          </a:p>
          <a:p>
            <a:r>
              <a:rPr lang="en-US" sz="2400" dirty="0" smtClean="0"/>
              <a:t> the Warsaw (Poland) Jewish</a:t>
            </a:r>
          </a:p>
          <a:p>
            <a:r>
              <a:rPr lang="en-US" sz="2400" dirty="0" smtClean="0"/>
              <a:t>Ghetto to the ground </a:t>
            </a:r>
          </a:p>
          <a:p>
            <a:r>
              <a:rPr lang="en-US" sz="2400" dirty="0" smtClean="0"/>
              <a:t>(Spring, 1943)</a:t>
            </a:r>
            <a:endParaRPr lang="en-US" sz="2400" dirty="0"/>
          </a:p>
        </p:txBody>
      </p:sp>
      <p:sp>
        <p:nvSpPr>
          <p:cNvPr id="8" name="TextBox 7"/>
          <p:cNvSpPr txBox="1"/>
          <p:nvPr/>
        </p:nvSpPr>
        <p:spPr>
          <a:xfrm>
            <a:off x="4239893" y="448142"/>
            <a:ext cx="4117533" cy="1938992"/>
          </a:xfrm>
          <a:prstGeom prst="rect">
            <a:avLst/>
          </a:prstGeom>
          <a:noFill/>
        </p:spPr>
        <p:txBody>
          <a:bodyPr wrap="none" rtlCol="0">
            <a:spAutoFit/>
          </a:bodyPr>
          <a:lstStyle/>
          <a:p>
            <a:r>
              <a:rPr lang="en-US" sz="2000" dirty="0" smtClean="0"/>
              <a:t>And the German Nazis commit</a:t>
            </a:r>
          </a:p>
          <a:p>
            <a:r>
              <a:rPr lang="en-US" sz="2000" dirty="0" smtClean="0"/>
              <a:t>horrible acts of </a:t>
            </a:r>
            <a:r>
              <a:rPr lang="en-US" sz="2000" dirty="0" smtClean="0"/>
              <a:t>intense, focused </a:t>
            </a:r>
          </a:p>
          <a:p>
            <a:r>
              <a:rPr lang="en-US" sz="2000" dirty="0" smtClean="0"/>
              <a:t>b</a:t>
            </a:r>
            <a:r>
              <a:rPr lang="en-US" sz="2000" dirty="0" smtClean="0"/>
              <a:t>rutality above </a:t>
            </a:r>
            <a:r>
              <a:rPr lang="en-US" sz="2000" dirty="0" smtClean="0"/>
              <a:t>and beyond the</a:t>
            </a:r>
            <a:r>
              <a:rPr lang="en-US" sz="2000" dirty="0" smtClean="0"/>
              <a:t> </a:t>
            </a:r>
          </a:p>
          <a:p>
            <a:r>
              <a:rPr lang="en-US" sz="2000" dirty="0" smtClean="0"/>
              <a:t>“</a:t>
            </a:r>
            <a:r>
              <a:rPr lang="en-US" sz="2000" dirty="0" smtClean="0"/>
              <a:t>modern” rationalized and</a:t>
            </a:r>
          </a:p>
          <a:p>
            <a:r>
              <a:rPr lang="en-US" sz="2000" dirty="0" smtClean="0"/>
              <a:t> “industrialized” annihilation </a:t>
            </a:r>
          </a:p>
          <a:p>
            <a:r>
              <a:rPr lang="en-US" sz="2000" dirty="0" smtClean="0"/>
              <a:t>of </a:t>
            </a:r>
            <a:r>
              <a:rPr lang="en-US" sz="2000" dirty="0" smtClean="0"/>
              <a:t>Europe’s</a:t>
            </a:r>
            <a:r>
              <a:rPr lang="en-US" sz="2000" dirty="0" smtClean="0"/>
              <a:t> Jews </a:t>
            </a:r>
            <a:r>
              <a:rPr lang="en-US" sz="2000" dirty="0" smtClean="0"/>
              <a:t>in the death camps…</a:t>
            </a:r>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normAutofit fontScale="90000"/>
          </a:bodyPr>
          <a:lstStyle/>
          <a:p>
            <a:r>
              <a:rPr lang="en-US" sz="2400" dirty="0" smtClean="0"/>
              <a:t>P</a:t>
            </a:r>
            <a:r>
              <a:rPr lang="en-US" sz="2400" dirty="0" smtClean="0"/>
              <a:t>retty </a:t>
            </a:r>
            <a:r>
              <a:rPr lang="en-US" sz="2400" dirty="0" smtClean="0"/>
              <a:t>soon,</a:t>
            </a:r>
            <a:r>
              <a:rPr lang="en-US" sz="2400" dirty="0" smtClean="0"/>
              <a:t> however, this form of </a:t>
            </a:r>
            <a:r>
              <a:rPr lang="en-US" sz="2400" dirty="0" smtClean="0"/>
              <a:t>war also came home to </a:t>
            </a:r>
            <a:r>
              <a:rPr lang="en-US" sz="2400" dirty="0" smtClean="0"/>
              <a:t>the Germans themselves…</a:t>
            </a:r>
            <a:r>
              <a:rPr lang="en-US" sz="2400" dirty="0" smtClean="0"/>
              <a:t/>
            </a:r>
            <a:br>
              <a:rPr lang="en-US" sz="2400" dirty="0" smtClean="0"/>
            </a:br>
            <a:r>
              <a:rPr lang="en-US" sz="2400" dirty="0" smtClean="0"/>
              <a:t>The German city of Dresden – 13-15 February, 1945</a:t>
            </a:r>
            <a:endParaRPr lang="en-US" sz="2400" dirty="0"/>
          </a:p>
        </p:txBody>
      </p:sp>
      <p:pic>
        <p:nvPicPr>
          <p:cNvPr id="6" name="Picture 5"/>
          <p:cNvPicPr>
            <a:picLocks noChangeAspect="1"/>
          </p:cNvPicPr>
          <p:nvPr/>
        </p:nvPicPr>
        <p:blipFill>
          <a:blip r:embed="rId2">
            <a:lum/>
          </a:blip>
          <a:stretch>
            <a:fillRect/>
          </a:stretch>
        </p:blipFill>
        <p:spPr>
          <a:xfrm>
            <a:off x="862144" y="1143000"/>
            <a:ext cx="7842958" cy="5166548"/>
          </a:xfrm>
          <a:prstGeom prst="rect">
            <a:avLst/>
          </a:prstGeom>
        </p:spPr>
      </p:pic>
      <p:sp>
        <p:nvSpPr>
          <p:cNvPr id="7" name="TextBox 6"/>
          <p:cNvSpPr txBox="1"/>
          <p:nvPr/>
        </p:nvSpPr>
        <p:spPr>
          <a:xfrm>
            <a:off x="457200" y="6309548"/>
            <a:ext cx="8443688" cy="369332"/>
          </a:xfrm>
          <a:prstGeom prst="rect">
            <a:avLst/>
          </a:prstGeom>
          <a:noFill/>
        </p:spPr>
        <p:txBody>
          <a:bodyPr wrap="none" rtlCol="0">
            <a:spAutoFit/>
          </a:bodyPr>
          <a:lstStyle/>
          <a:p>
            <a:r>
              <a:rPr lang="en-US" dirty="0" smtClean="0"/>
              <a:t>Between 22,000 and 25,000 people incinerated on the ground by British and U.S. bombs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060"/>
            <a:ext cx="8229600" cy="1143000"/>
          </a:xfrm>
        </p:spPr>
        <p:txBody>
          <a:bodyPr/>
          <a:lstStyle/>
          <a:p>
            <a:r>
              <a:rPr lang="en-US" dirty="0" smtClean="0"/>
              <a:t>Magdeburg (1631)?</a:t>
            </a:r>
            <a:endParaRPr lang="en-US" dirty="0"/>
          </a:p>
        </p:txBody>
      </p:sp>
      <p:pic>
        <p:nvPicPr>
          <p:cNvPr id="3" name="Picture 2"/>
          <p:cNvPicPr>
            <a:picLocks noChangeAspect="1"/>
          </p:cNvPicPr>
          <p:nvPr/>
        </p:nvPicPr>
        <p:blipFill>
          <a:blip r:embed="rId2">
            <a:lum bright="-16000" contrast="-25000"/>
          </a:blip>
          <a:stretch>
            <a:fillRect/>
          </a:stretch>
        </p:blipFill>
        <p:spPr>
          <a:xfrm>
            <a:off x="457200" y="1188060"/>
            <a:ext cx="6695959" cy="5322863"/>
          </a:xfrm>
          <a:prstGeom prst="rect">
            <a:avLst/>
          </a:prstGeom>
        </p:spPr>
      </p:pic>
      <p:sp>
        <p:nvSpPr>
          <p:cNvPr id="4" name="TextBox 3"/>
          <p:cNvSpPr txBox="1"/>
          <p:nvPr/>
        </p:nvSpPr>
        <p:spPr>
          <a:xfrm>
            <a:off x="7309243" y="1845335"/>
            <a:ext cx="1834757" cy="2677656"/>
          </a:xfrm>
          <a:prstGeom prst="rect">
            <a:avLst/>
          </a:prstGeom>
          <a:noFill/>
        </p:spPr>
        <p:txBody>
          <a:bodyPr wrap="none" rtlCol="0">
            <a:spAutoFit/>
          </a:bodyPr>
          <a:lstStyle/>
          <a:p>
            <a:r>
              <a:rPr lang="en-US" sz="2400" dirty="0" smtClean="0"/>
              <a:t>Recalling </a:t>
            </a:r>
          </a:p>
          <a:p>
            <a:r>
              <a:rPr lang="en-US" sz="2400" dirty="0" smtClean="0"/>
              <a:t>the</a:t>
            </a:r>
          </a:p>
          <a:p>
            <a:r>
              <a:rPr lang="en-US" sz="2400" dirty="0" smtClean="0"/>
              <a:t>Thirty </a:t>
            </a:r>
          </a:p>
          <a:p>
            <a:r>
              <a:rPr lang="en-US" sz="2400" dirty="0" smtClean="0"/>
              <a:t>Years’ War</a:t>
            </a:r>
          </a:p>
          <a:p>
            <a:r>
              <a:rPr lang="en-US" sz="2400" dirty="0" smtClean="0"/>
              <a:t>might not</a:t>
            </a:r>
          </a:p>
          <a:p>
            <a:r>
              <a:rPr lang="en-US" sz="2400" dirty="0" smtClean="0"/>
              <a:t>have seemed</a:t>
            </a:r>
          </a:p>
          <a:p>
            <a:r>
              <a:rPr lang="en-US" sz="2400" dirty="0" smtClean="0"/>
              <a:t>strange…</a:t>
            </a:r>
            <a:endParaRPr lang="en-US"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r>
              <a:rPr lang="en-US" sz="3200" dirty="0" smtClean="0"/>
              <a:t> </a:t>
            </a:r>
            <a:r>
              <a:rPr lang="en-US" sz="2800" dirty="0" smtClean="0"/>
              <a:t>Let me be clear…</a:t>
            </a:r>
            <a:endParaRPr lang="en-US" sz="2800" dirty="0"/>
          </a:p>
        </p:txBody>
      </p:sp>
      <p:sp>
        <p:nvSpPr>
          <p:cNvPr id="4" name="Content Placeholder 3"/>
          <p:cNvSpPr>
            <a:spLocks noGrp="1"/>
          </p:cNvSpPr>
          <p:nvPr>
            <p:ph idx="1"/>
          </p:nvPr>
        </p:nvSpPr>
        <p:spPr>
          <a:xfrm>
            <a:off x="457200" y="1143000"/>
            <a:ext cx="8229600" cy="5257800"/>
          </a:xfrm>
        </p:spPr>
        <p:txBody>
          <a:bodyPr>
            <a:noAutofit/>
          </a:bodyPr>
          <a:lstStyle/>
          <a:p>
            <a:r>
              <a:rPr lang="en-US" sz="2000" dirty="0" smtClean="0"/>
              <a:t>Brecht was NOT criticizing the British and U.S. air force for the bombing of Dresden (1945</a:t>
            </a:r>
            <a:r>
              <a:rPr lang="en-US" sz="2000" dirty="0" smtClean="0"/>
              <a:t>) in </a:t>
            </a:r>
            <a:r>
              <a:rPr lang="en-US" sz="2000" u="sng" dirty="0" smtClean="0"/>
              <a:t>Mother Courage and her Children</a:t>
            </a:r>
            <a:r>
              <a:rPr lang="en-US" sz="2000" dirty="0" smtClean="0"/>
              <a:t>!</a:t>
            </a:r>
          </a:p>
          <a:p>
            <a:pPr>
              <a:buNone/>
            </a:pPr>
            <a:endParaRPr lang="en-US" sz="2000" dirty="0" smtClean="0"/>
          </a:p>
          <a:p>
            <a:r>
              <a:rPr lang="en-US" sz="2000" dirty="0" smtClean="0"/>
              <a:t>He couldn’t have been…</a:t>
            </a:r>
          </a:p>
          <a:p>
            <a:pPr>
              <a:buNone/>
            </a:pPr>
            <a:endParaRPr lang="en-US" sz="2000" dirty="0" smtClean="0"/>
          </a:p>
          <a:p>
            <a:r>
              <a:rPr lang="en-US" sz="2000" dirty="0" smtClean="0"/>
              <a:t>He wrote </a:t>
            </a:r>
            <a:r>
              <a:rPr lang="en-US" sz="2000" u="sng" dirty="0" smtClean="0"/>
              <a:t>Mother Courage and her Children</a:t>
            </a:r>
            <a:r>
              <a:rPr lang="en-US" sz="2000" dirty="0" smtClean="0"/>
              <a:t> in 1939 in Denmark, where he was living on the run from the Nazis / as a Communist-sympathizer, he had had to flee Germany in 1933 when the Nazis came to power…</a:t>
            </a:r>
          </a:p>
          <a:p>
            <a:r>
              <a:rPr lang="en-US" sz="2000" dirty="0" smtClean="0"/>
              <a:t>His wife, the actress Helene </a:t>
            </a:r>
            <a:r>
              <a:rPr lang="en-US" sz="2000" dirty="0" err="1" smtClean="0"/>
              <a:t>Weigel</a:t>
            </a:r>
            <a:r>
              <a:rPr lang="en-US" sz="2000" dirty="0" smtClean="0"/>
              <a:t>, was Jewish…</a:t>
            </a:r>
          </a:p>
          <a:p>
            <a:r>
              <a:rPr lang="en-US" sz="2000" dirty="0" smtClean="0"/>
              <a:t>He actually ended up living for part of the war in </a:t>
            </a:r>
            <a:r>
              <a:rPr lang="en-US" sz="2000" dirty="0" smtClean="0"/>
              <a:t>LA</a:t>
            </a:r>
            <a:r>
              <a:rPr lang="en-US" sz="2000" dirty="0" smtClean="0"/>
              <a:t>, working in Hollywood…</a:t>
            </a:r>
            <a:endParaRPr lang="en-US" sz="2000" dirty="0" smtClean="0"/>
          </a:p>
          <a:p>
            <a:r>
              <a:rPr lang="en-US" sz="2000" dirty="0" smtClean="0"/>
              <a:t>But</a:t>
            </a:r>
            <a:r>
              <a:rPr lang="en-US" sz="2000" dirty="0" smtClean="0"/>
              <a:t> in 1939, he </a:t>
            </a:r>
            <a:r>
              <a:rPr lang="en-US" sz="2000" dirty="0" smtClean="0"/>
              <a:t>may have been reading about the </a:t>
            </a:r>
            <a:r>
              <a:rPr lang="en-US" sz="2000" u="sng" dirty="0" smtClean="0"/>
              <a:t>Blitzkrieg</a:t>
            </a:r>
            <a:r>
              <a:rPr lang="en-US" sz="2000" dirty="0" smtClean="0"/>
              <a:t> operations and projecting what happens</a:t>
            </a:r>
            <a:r>
              <a:rPr lang="en-US" sz="2000" dirty="0" smtClean="0"/>
              <a:t> </a:t>
            </a:r>
            <a:r>
              <a:rPr lang="en-US" sz="2000" dirty="0" smtClean="0"/>
              <a:t>when</a:t>
            </a:r>
            <a:r>
              <a:rPr lang="en-US" sz="2000" dirty="0" smtClean="0"/>
              <a:t> </a:t>
            </a:r>
            <a:r>
              <a:rPr lang="en-US" sz="2000" dirty="0" smtClean="0"/>
              <a:t>a state</a:t>
            </a:r>
            <a:r>
              <a:rPr lang="en-US" sz="2000" dirty="0" smtClean="0"/>
              <a:t> </a:t>
            </a:r>
            <a:r>
              <a:rPr lang="en-US" sz="2000" dirty="0" smtClean="0"/>
              <a:t>can “legitimately” use any means possible</a:t>
            </a:r>
            <a:r>
              <a:rPr lang="en-US" sz="2000" dirty="0" smtClean="0"/>
              <a:t> to “protect </a:t>
            </a:r>
            <a:r>
              <a:rPr lang="en-US" sz="2000" dirty="0" smtClean="0"/>
              <a:t>itself” (</a:t>
            </a:r>
            <a:r>
              <a:rPr lang="en-US" sz="2000" u="sng" dirty="0" smtClean="0"/>
              <a:t>Lebensraum</a:t>
            </a:r>
            <a:r>
              <a:rPr lang="en-US" sz="2000" dirty="0" smtClean="0"/>
              <a:t> and extermination of the Jews, Roma and </a:t>
            </a:r>
            <a:r>
              <a:rPr lang="en-US" sz="2000" dirty="0" err="1" smtClean="0"/>
              <a:t>Sinti</a:t>
            </a:r>
            <a:r>
              <a:rPr lang="en-US" sz="2000" dirty="0" smtClean="0"/>
              <a:t>, and gays)</a:t>
            </a:r>
          </a:p>
          <a:p>
            <a:r>
              <a:rPr lang="en-US" sz="2000" dirty="0" smtClean="0">
                <a:solidFill>
                  <a:srgbClr val="FF0000"/>
                </a:solidFill>
              </a:rPr>
              <a:t>The horrific afterlife of the “sovereign” </a:t>
            </a:r>
            <a:r>
              <a:rPr lang="en-US" sz="2000" dirty="0" err="1" smtClean="0">
                <a:solidFill>
                  <a:srgbClr val="FF0000"/>
                </a:solidFill>
              </a:rPr>
              <a:t>Westphalian</a:t>
            </a:r>
            <a:r>
              <a:rPr lang="en-US" sz="2000" dirty="0" smtClean="0">
                <a:solidFill>
                  <a:srgbClr val="FF0000"/>
                </a:solidFill>
              </a:rPr>
              <a:t> state?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2487187" y="-195262"/>
            <a:ext cx="8229600" cy="1143000"/>
          </a:xfrm>
        </p:spPr>
        <p:txBody>
          <a:bodyPr>
            <a:normAutofit/>
          </a:bodyPr>
          <a:lstStyle/>
          <a:p>
            <a:endParaRPr lang="en-US" sz="3200" dirty="0"/>
          </a:p>
        </p:txBody>
      </p:sp>
      <p:sp>
        <p:nvSpPr>
          <p:cNvPr id="4" name="Content Placeholder 3"/>
          <p:cNvSpPr>
            <a:spLocks noGrp="1"/>
          </p:cNvSpPr>
          <p:nvPr>
            <p:ph sz="half" idx="4294967295"/>
          </p:nvPr>
        </p:nvSpPr>
        <p:spPr>
          <a:xfrm>
            <a:off x="422854" y="365278"/>
            <a:ext cx="4038600" cy="6886049"/>
          </a:xfrm>
        </p:spPr>
        <p:txBody>
          <a:bodyPr>
            <a:normAutofit/>
          </a:bodyPr>
          <a:lstStyle/>
          <a:p>
            <a:r>
              <a:rPr lang="en-US" sz="1800" dirty="0" smtClean="0">
                <a:solidFill>
                  <a:srgbClr val="FF0000"/>
                </a:solidFill>
              </a:rPr>
              <a:t>H</a:t>
            </a:r>
            <a:r>
              <a:rPr lang="en-US" sz="1800" dirty="0" smtClean="0">
                <a:solidFill>
                  <a:srgbClr val="FF0000"/>
                </a:solidFill>
              </a:rPr>
              <a:t>e may also have been </a:t>
            </a:r>
            <a:r>
              <a:rPr lang="en-US" sz="1800" dirty="0" smtClean="0">
                <a:solidFill>
                  <a:srgbClr val="FF0000"/>
                </a:solidFill>
              </a:rPr>
              <a:t>asking the Germans to think about their own complicity in allowing the Nazi regime – as a totalitarian form of the modern nation-state – to come to power</a:t>
            </a:r>
            <a:r>
              <a:rPr lang="en-US" sz="1800" dirty="0" smtClean="0">
                <a:solidFill>
                  <a:srgbClr val="FF0000"/>
                </a:solidFill>
              </a:rPr>
              <a:t>…</a:t>
            </a:r>
          </a:p>
          <a:p>
            <a:r>
              <a:rPr lang="en-US" sz="1800" dirty="0" smtClean="0"/>
              <a:t>What had they looked away from and in whose interest had they done so</a:t>
            </a:r>
            <a:r>
              <a:rPr lang="en-US" sz="1800" dirty="0" smtClean="0"/>
              <a:t>?</a:t>
            </a:r>
          </a:p>
          <a:p>
            <a:r>
              <a:rPr lang="en-US" sz="1800" dirty="0" smtClean="0">
                <a:solidFill>
                  <a:srgbClr val="FF0000"/>
                </a:solidFill>
              </a:rPr>
              <a:t>What activities had they engaged in and </a:t>
            </a:r>
            <a:r>
              <a:rPr lang="en-US" sz="1800" dirty="0" smtClean="0">
                <a:solidFill>
                  <a:srgbClr val="FF0000"/>
                </a:solidFill>
              </a:rPr>
              <a:t>what values had they </a:t>
            </a:r>
            <a:r>
              <a:rPr lang="en-US" sz="1800" dirty="0" smtClean="0">
                <a:solidFill>
                  <a:srgbClr val="FF0000"/>
                </a:solidFill>
              </a:rPr>
              <a:t>espoused</a:t>
            </a:r>
            <a:r>
              <a:rPr lang="en-US" sz="1800" dirty="0" smtClean="0">
                <a:solidFill>
                  <a:srgbClr val="FF0000"/>
                </a:solidFill>
              </a:rPr>
              <a:t> in the build-up to and during </a:t>
            </a:r>
            <a:r>
              <a:rPr lang="en-US" sz="1800" dirty="0" smtClean="0">
                <a:solidFill>
                  <a:srgbClr val="FF0000"/>
                </a:solidFill>
              </a:rPr>
              <a:t>the war (and in general…) that led to what they themselves experienced in 1945?</a:t>
            </a:r>
          </a:p>
          <a:p>
            <a:r>
              <a:rPr lang="en-US" sz="1800" dirty="0" smtClean="0"/>
              <a:t>The first production of </a:t>
            </a:r>
            <a:r>
              <a:rPr lang="en-US" sz="1800" u="sng" dirty="0" smtClean="0"/>
              <a:t>Mother Courage and her Children</a:t>
            </a:r>
            <a:r>
              <a:rPr lang="en-US" sz="1800" dirty="0" smtClean="0"/>
              <a:t> (1939) was in neutral Switzerland in 1941…</a:t>
            </a:r>
            <a:endParaRPr lang="en-US" sz="1800" dirty="0" smtClean="0"/>
          </a:p>
          <a:p>
            <a:r>
              <a:rPr lang="en-US" sz="1800" dirty="0" smtClean="0"/>
              <a:t>But t</a:t>
            </a:r>
            <a:r>
              <a:rPr lang="en-US" sz="1800" dirty="0" smtClean="0"/>
              <a:t>he </a:t>
            </a:r>
            <a:r>
              <a:rPr lang="en-US" sz="1800" dirty="0" smtClean="0"/>
              <a:t>second production – and the  first production in </a:t>
            </a:r>
            <a:r>
              <a:rPr lang="en-US" sz="1800" dirty="0" smtClean="0"/>
              <a:t>Germany</a:t>
            </a:r>
            <a:r>
              <a:rPr lang="en-US" sz="1800" dirty="0" smtClean="0"/>
              <a:t> – of</a:t>
            </a:r>
            <a:r>
              <a:rPr lang="en-US" sz="1800" dirty="0" smtClean="0"/>
              <a:t> </a:t>
            </a:r>
            <a:r>
              <a:rPr lang="en-US" sz="1800" u="sng" dirty="0" smtClean="0"/>
              <a:t>Mother Courage and her Children</a:t>
            </a:r>
            <a:r>
              <a:rPr lang="en-US" sz="1800" dirty="0" smtClean="0"/>
              <a:t>  was in Berlin in 1949 / This is </a:t>
            </a:r>
            <a:r>
              <a:rPr lang="en-US" sz="1800" dirty="0" smtClean="0"/>
              <a:t>the one I would like you to think about…</a:t>
            </a:r>
          </a:p>
          <a:p>
            <a:endParaRPr lang="en-US" sz="1800" dirty="0" smtClean="0"/>
          </a:p>
        </p:txBody>
      </p:sp>
      <p:pic>
        <p:nvPicPr>
          <p:cNvPr id="6" name="Picture 5"/>
          <p:cNvPicPr>
            <a:picLocks noChangeAspect="1"/>
          </p:cNvPicPr>
          <p:nvPr/>
        </p:nvPicPr>
        <p:blipFill>
          <a:blip r:embed="rId2"/>
          <a:stretch>
            <a:fillRect/>
          </a:stretch>
        </p:blipFill>
        <p:spPr>
          <a:xfrm>
            <a:off x="4692339" y="885049"/>
            <a:ext cx="4176078" cy="2923254"/>
          </a:xfrm>
          <a:prstGeom prst="rect">
            <a:avLst/>
          </a:prstGeom>
        </p:spPr>
      </p:pic>
      <p:pic>
        <p:nvPicPr>
          <p:cNvPr id="7" name="Picture 6"/>
          <p:cNvPicPr>
            <a:picLocks noChangeAspect="1"/>
          </p:cNvPicPr>
          <p:nvPr/>
        </p:nvPicPr>
        <p:blipFill>
          <a:blip r:embed="rId3">
            <a:lum bright="-31000" contrast="20000"/>
          </a:blip>
          <a:stretch>
            <a:fillRect/>
          </a:stretch>
        </p:blipFill>
        <p:spPr>
          <a:xfrm>
            <a:off x="6332446" y="4077439"/>
            <a:ext cx="2535971" cy="2421239"/>
          </a:xfrm>
          <a:prstGeom prst="rect">
            <a:avLst/>
          </a:prstGeom>
        </p:spPr>
      </p:pic>
      <p:sp>
        <p:nvSpPr>
          <p:cNvPr id="8" name="TextBox 7"/>
          <p:cNvSpPr txBox="1"/>
          <p:nvPr/>
        </p:nvSpPr>
        <p:spPr>
          <a:xfrm>
            <a:off x="4807479" y="4641728"/>
            <a:ext cx="1294082" cy="646331"/>
          </a:xfrm>
          <a:prstGeom prst="rect">
            <a:avLst/>
          </a:prstGeom>
          <a:noFill/>
        </p:spPr>
        <p:txBody>
          <a:bodyPr wrap="none" rtlCol="0">
            <a:spAutoFit/>
          </a:bodyPr>
          <a:lstStyle/>
          <a:p>
            <a:r>
              <a:rPr lang="en-US" dirty="0" smtClean="0"/>
              <a:t>Berlin </a:t>
            </a:r>
          </a:p>
          <a:p>
            <a:r>
              <a:rPr lang="en-US" dirty="0" smtClean="0"/>
              <a:t>(May, 1945)</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64522" y="381775"/>
            <a:ext cx="5154908" cy="3293785"/>
          </a:xfrm>
          <a:prstGeom prst="rect">
            <a:avLst/>
          </a:prstGeom>
        </p:spPr>
      </p:pic>
      <p:sp>
        <p:nvSpPr>
          <p:cNvPr id="4" name="TextBox 3"/>
          <p:cNvSpPr txBox="1"/>
          <p:nvPr/>
        </p:nvSpPr>
        <p:spPr>
          <a:xfrm>
            <a:off x="5509867" y="996697"/>
            <a:ext cx="3333703" cy="646331"/>
          </a:xfrm>
          <a:prstGeom prst="rect">
            <a:avLst/>
          </a:prstGeom>
          <a:noFill/>
        </p:spPr>
        <p:txBody>
          <a:bodyPr wrap="none" rtlCol="0">
            <a:spAutoFit/>
          </a:bodyPr>
          <a:lstStyle/>
          <a:p>
            <a:r>
              <a:rPr lang="en-US" dirty="0" smtClean="0"/>
              <a:t>Downtown Berlin, Germany  after </a:t>
            </a:r>
          </a:p>
          <a:p>
            <a:r>
              <a:rPr lang="en-US" dirty="0" smtClean="0"/>
              <a:t>t</a:t>
            </a:r>
            <a:r>
              <a:rPr lang="en-US" dirty="0" smtClean="0"/>
              <a:t>he Battle for Berlin, 1945</a:t>
            </a:r>
            <a:endParaRPr lang="en-US" dirty="0"/>
          </a:p>
        </p:txBody>
      </p:sp>
      <p:pic>
        <p:nvPicPr>
          <p:cNvPr id="5" name="Picture 4"/>
          <p:cNvPicPr>
            <a:picLocks noChangeAspect="1"/>
          </p:cNvPicPr>
          <p:nvPr/>
        </p:nvPicPr>
        <p:blipFill>
          <a:blip r:embed="rId3">
            <a:lum contrast="-16000"/>
          </a:blip>
          <a:stretch>
            <a:fillRect/>
          </a:stretch>
        </p:blipFill>
        <p:spPr>
          <a:xfrm>
            <a:off x="4571801" y="3307724"/>
            <a:ext cx="4441342" cy="3331007"/>
          </a:xfrm>
          <a:prstGeom prst="rect">
            <a:avLst/>
          </a:prstGeom>
        </p:spPr>
      </p:pic>
      <p:sp>
        <p:nvSpPr>
          <p:cNvPr id="6" name="TextBox 5"/>
          <p:cNvSpPr txBox="1"/>
          <p:nvPr/>
        </p:nvSpPr>
        <p:spPr>
          <a:xfrm>
            <a:off x="264522" y="5253736"/>
            <a:ext cx="4155818" cy="1200329"/>
          </a:xfrm>
          <a:prstGeom prst="rect">
            <a:avLst/>
          </a:prstGeom>
          <a:noFill/>
        </p:spPr>
        <p:txBody>
          <a:bodyPr wrap="none" rtlCol="0">
            <a:spAutoFit/>
          </a:bodyPr>
          <a:lstStyle/>
          <a:p>
            <a:r>
              <a:rPr lang="en-US" dirty="0" smtClean="0"/>
              <a:t>The “</a:t>
            </a:r>
            <a:r>
              <a:rPr lang="en-US" dirty="0" err="1" smtClean="0"/>
              <a:t>Tr</a:t>
            </a:r>
            <a:r>
              <a:rPr lang="en-US" dirty="0" err="1" smtClean="0"/>
              <a:t>ümmerfrauen</a:t>
            </a:r>
            <a:r>
              <a:rPr lang="en-US" dirty="0" smtClean="0"/>
              <a:t>” (“ruins women”)</a:t>
            </a:r>
          </a:p>
          <a:p>
            <a:r>
              <a:rPr lang="en-US" dirty="0" smtClean="0"/>
              <a:t>w</a:t>
            </a:r>
            <a:r>
              <a:rPr lang="en-US" dirty="0" smtClean="0"/>
              <a:t>ho salvaged bricks from the bombed</a:t>
            </a:r>
          </a:p>
          <a:p>
            <a:r>
              <a:rPr lang="en-US" dirty="0" smtClean="0"/>
              <a:t>o</a:t>
            </a:r>
            <a:r>
              <a:rPr lang="en-US" dirty="0" smtClean="0"/>
              <a:t>ut buildings to reuse / carted the rest</a:t>
            </a:r>
          </a:p>
          <a:p>
            <a:r>
              <a:rPr lang="en-US" dirty="0" smtClean="0"/>
              <a:t>a</a:t>
            </a:r>
            <a:r>
              <a:rPr lang="en-US" dirty="0" smtClean="0"/>
              <a:t>way / “hills” of ruins still in Berlin today…</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442249" y="1270089"/>
            <a:ext cx="8229600" cy="605912"/>
          </a:xfrm>
        </p:spPr>
        <p:txBody>
          <a:bodyPr>
            <a:normAutofit fontScale="90000"/>
          </a:bodyPr>
          <a:lstStyle/>
          <a:p>
            <a:r>
              <a:rPr lang="en-US" sz="3111" dirty="0" smtClean="0"/>
              <a:t>Brecht’s Re-Presentation of</a:t>
            </a:r>
            <a:br>
              <a:rPr lang="en-US" sz="3111" dirty="0" smtClean="0"/>
            </a:br>
            <a:r>
              <a:rPr lang="en-US" sz="3111" dirty="0" smtClean="0"/>
              <a:t> the Thirty Years’ War</a:t>
            </a:r>
            <a:br>
              <a:rPr lang="en-US" sz="3111" dirty="0" smtClean="0"/>
            </a:br>
            <a:r>
              <a:rPr lang="en-US" sz="3111" dirty="0" smtClean="0"/>
              <a:t> </a:t>
            </a:r>
            <a:r>
              <a:rPr lang="en-US" dirty="0" smtClean="0"/>
              <a:t/>
            </a:r>
            <a:br>
              <a:rPr lang="en-US" dirty="0" smtClean="0"/>
            </a:br>
            <a:endParaRPr lang="en-US" dirty="0"/>
          </a:p>
        </p:txBody>
      </p:sp>
      <p:sp>
        <p:nvSpPr>
          <p:cNvPr id="4" name="Content Placeholder 3"/>
          <p:cNvSpPr>
            <a:spLocks noGrp="1"/>
          </p:cNvSpPr>
          <p:nvPr>
            <p:ph sz="half" idx="1"/>
          </p:nvPr>
        </p:nvSpPr>
        <p:spPr>
          <a:xfrm>
            <a:off x="457200" y="422788"/>
            <a:ext cx="4038600" cy="6004633"/>
          </a:xfrm>
        </p:spPr>
        <p:txBody>
          <a:bodyPr>
            <a:noAutofit/>
          </a:bodyPr>
          <a:lstStyle/>
          <a:p>
            <a:pPr>
              <a:buNone/>
            </a:pPr>
            <a:r>
              <a:rPr lang="en-US" sz="1600" dirty="0" smtClean="0">
                <a:solidFill>
                  <a:srgbClr val="FF0000"/>
                </a:solidFill>
              </a:rPr>
              <a:t>Does Brecht show us the Thirty Years’</a:t>
            </a:r>
            <a:r>
              <a:rPr lang="en-US" sz="1600" dirty="0" smtClean="0">
                <a:solidFill>
                  <a:srgbClr val="FF0000"/>
                </a:solidFill>
              </a:rPr>
              <a:t> </a:t>
            </a:r>
            <a:r>
              <a:rPr lang="en-US" sz="1600" dirty="0" smtClean="0">
                <a:solidFill>
                  <a:srgbClr val="FF0000"/>
                </a:solidFill>
              </a:rPr>
              <a:t>War</a:t>
            </a:r>
            <a:r>
              <a:rPr lang="en-US" sz="1600" dirty="0" smtClean="0">
                <a:solidFill>
                  <a:srgbClr val="FF0000"/>
                </a:solidFill>
              </a:rPr>
              <a:t> as a </a:t>
            </a:r>
            <a:r>
              <a:rPr lang="en-US" sz="1600" dirty="0" smtClean="0">
                <a:solidFill>
                  <a:srgbClr val="FF0000"/>
                </a:solidFill>
              </a:rPr>
              <a:t>war </a:t>
            </a:r>
            <a:r>
              <a:rPr lang="en-US" sz="1600" dirty="0" smtClean="0">
                <a:solidFill>
                  <a:srgbClr val="FF0000"/>
                </a:solidFill>
              </a:rPr>
              <a:t>of </a:t>
            </a:r>
            <a:r>
              <a:rPr lang="en-US" sz="1600" dirty="0" smtClean="0">
                <a:solidFill>
                  <a:srgbClr val="FF0000"/>
                </a:solidFill>
              </a:rPr>
              <a:t>r</a:t>
            </a:r>
            <a:r>
              <a:rPr lang="en-US" sz="1600" dirty="0" smtClean="0">
                <a:solidFill>
                  <a:srgbClr val="FF0000"/>
                </a:solidFill>
              </a:rPr>
              <a:t>eligion?</a:t>
            </a:r>
          </a:p>
          <a:p>
            <a:pPr>
              <a:buNone/>
            </a:pPr>
            <a:r>
              <a:rPr lang="en-US" sz="1600" dirty="0" smtClean="0"/>
              <a:t>Remember: We are reading a translation! / The “titles” / In Scene One, </a:t>
            </a:r>
            <a:r>
              <a:rPr lang="en-US" sz="1600" dirty="0" err="1" smtClean="0"/>
              <a:t>p</a:t>
            </a:r>
            <a:r>
              <a:rPr lang="en-US" sz="1600" dirty="0" smtClean="0"/>
              <a:t>. 7, the religious alignments actually not in the original…</a:t>
            </a:r>
          </a:p>
          <a:p>
            <a:pPr>
              <a:buNone/>
            </a:pPr>
            <a:r>
              <a:rPr lang="en-US" sz="1600" dirty="0" smtClean="0"/>
              <a:t>But still…The Army Recruiter (to </a:t>
            </a:r>
            <a:r>
              <a:rPr lang="en-US" sz="1600" dirty="0" err="1" smtClean="0"/>
              <a:t>Eilif</a:t>
            </a:r>
            <a:r>
              <a:rPr lang="en-US" sz="1600" dirty="0" smtClean="0"/>
              <a:t>): “And I’ve heard the enemy propaganda, in the Swedish Army it’s Bible study and hymn singing night and day, but between us, the army’s the army and once you’re in you’re washed clean of sin, and you can sing any song that you like” (Scene One, </a:t>
            </a:r>
            <a:r>
              <a:rPr lang="en-US" sz="1600" dirty="0" err="1" smtClean="0"/>
              <a:t>p</a:t>
            </a:r>
            <a:r>
              <a:rPr lang="en-US" sz="1600" dirty="0" smtClean="0"/>
              <a:t>. 15)</a:t>
            </a:r>
          </a:p>
          <a:p>
            <a:pPr>
              <a:buNone/>
            </a:pPr>
            <a:r>
              <a:rPr lang="en-US" sz="1600" dirty="0" smtClean="0"/>
              <a:t>The General (to </a:t>
            </a:r>
            <a:r>
              <a:rPr lang="en-US" sz="1600" dirty="0" err="1" smtClean="0"/>
              <a:t>Eilif</a:t>
            </a:r>
            <a:r>
              <a:rPr lang="en-US" sz="1600" dirty="0" smtClean="0"/>
              <a:t>): “You massacred the farmers and now my brave </a:t>
            </a:r>
            <a:r>
              <a:rPr lang="en-US" sz="1600" dirty="0" err="1" smtClean="0"/>
              <a:t>boys’ll</a:t>
            </a:r>
            <a:r>
              <a:rPr lang="en-US" sz="1600" dirty="0" smtClean="0"/>
              <a:t> bite down on a bit of real red meat…And how could God gripe about that?” (Scene Two, </a:t>
            </a:r>
            <a:r>
              <a:rPr lang="en-US" sz="1600" dirty="0" err="1" smtClean="0"/>
              <a:t>p</a:t>
            </a:r>
            <a:r>
              <a:rPr lang="en-US" sz="1600" dirty="0" smtClean="0"/>
              <a:t>. 23)</a:t>
            </a:r>
          </a:p>
          <a:p>
            <a:pPr>
              <a:buNone/>
            </a:pPr>
            <a:r>
              <a:rPr lang="en-US" sz="1600" dirty="0" smtClean="0"/>
              <a:t>The Cook: “But God told our King to fight…and it’s a good thing the King’s got God going for him. Or else people might suspect that he’s in for it for what he can take out of it.” (Scene Three, </a:t>
            </a:r>
            <a:r>
              <a:rPr lang="en-US" sz="1600" dirty="0" err="1" smtClean="0"/>
              <a:t>p</a:t>
            </a:r>
            <a:r>
              <a:rPr lang="en-US" sz="1600" dirty="0" smtClean="0"/>
              <a:t>. 34)</a:t>
            </a:r>
          </a:p>
          <a:p>
            <a:endParaRPr lang="en-US" sz="1600" dirty="0" smtClean="0"/>
          </a:p>
          <a:p>
            <a:endParaRPr lang="en-US" sz="1600" dirty="0" smtClean="0"/>
          </a:p>
          <a:p>
            <a:endParaRPr lang="en-US" sz="1800" dirty="0" smtClean="0"/>
          </a:p>
        </p:txBody>
      </p:sp>
      <p:pic>
        <p:nvPicPr>
          <p:cNvPr id="10" name="Content Placeholder 9" descr="Brecht_Sweden_2.bmp"/>
          <p:cNvPicPr>
            <a:picLocks noGrp="1" noChangeAspect="1"/>
          </p:cNvPicPr>
          <p:nvPr>
            <p:ph sz="half" idx="2"/>
          </p:nvPr>
        </p:nvPicPr>
        <p:blipFill>
          <a:blip r:embed="rId2">
            <a:lum contrast="41000"/>
          </a:blip>
          <a:srcRect t="-31204" b="-31204"/>
          <a:stretch>
            <a:fillRect/>
          </a:stretch>
        </p:blipFill>
        <p:spPr>
          <a:xfrm>
            <a:off x="4951770" y="1028700"/>
            <a:ext cx="4038600" cy="4525963"/>
          </a:xfrm>
        </p:spPr>
      </p:pic>
      <p:sp>
        <p:nvSpPr>
          <p:cNvPr id="11" name="TextBox 10"/>
          <p:cNvSpPr txBox="1"/>
          <p:nvPr/>
        </p:nvSpPr>
        <p:spPr>
          <a:xfrm>
            <a:off x="4951770" y="4933420"/>
            <a:ext cx="3942105" cy="923330"/>
          </a:xfrm>
          <a:prstGeom prst="rect">
            <a:avLst/>
          </a:prstGeom>
          <a:noFill/>
        </p:spPr>
        <p:txBody>
          <a:bodyPr wrap="none" rtlCol="0">
            <a:spAutoFit/>
          </a:bodyPr>
          <a:lstStyle/>
          <a:p>
            <a:r>
              <a:rPr lang="en-US" dirty="0" smtClean="0"/>
              <a:t>Banner “title” suspended over stage</a:t>
            </a:r>
          </a:p>
          <a:p>
            <a:r>
              <a:rPr lang="en-US" dirty="0" smtClean="0"/>
              <a:t>in Scene One – </a:t>
            </a:r>
            <a:r>
              <a:rPr lang="en-US" u="sng" dirty="0" smtClean="0"/>
              <a:t>Mother Courage and her</a:t>
            </a:r>
          </a:p>
          <a:p>
            <a:r>
              <a:rPr lang="en-US" u="sng" dirty="0" smtClean="0"/>
              <a:t>Children</a:t>
            </a:r>
            <a:r>
              <a:rPr lang="en-US" dirty="0" smtClean="0"/>
              <a:t> / Berlin production / 1949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3200" dirty="0" smtClean="0"/>
              <a:t>Brecht’s “Religious War”? / The Chaplain</a:t>
            </a:r>
            <a:endParaRPr lang="en-US" sz="3200" dirty="0"/>
          </a:p>
        </p:txBody>
      </p:sp>
      <p:sp>
        <p:nvSpPr>
          <p:cNvPr id="8" name="Content Placeholder 7"/>
          <p:cNvSpPr>
            <a:spLocks noGrp="1"/>
          </p:cNvSpPr>
          <p:nvPr>
            <p:ph sz="half" idx="1"/>
          </p:nvPr>
        </p:nvSpPr>
        <p:spPr/>
        <p:txBody>
          <a:bodyPr>
            <a:normAutofit fontScale="77500" lnSpcReduction="20000"/>
          </a:bodyPr>
          <a:lstStyle/>
          <a:p>
            <a:pPr>
              <a:buNone/>
            </a:pPr>
            <a:r>
              <a:rPr lang="en-US" dirty="0" err="1" smtClean="0"/>
              <a:t>Eilif</a:t>
            </a:r>
            <a:r>
              <a:rPr lang="en-US" dirty="0" smtClean="0"/>
              <a:t>: </a:t>
            </a:r>
            <a:r>
              <a:rPr lang="en-US" dirty="0" smtClean="0"/>
              <a:t>“Necessity trumps the commandments. Right?</a:t>
            </a:r>
            <a:r>
              <a:rPr lang="en-US" dirty="0" smtClean="0"/>
              <a:t>”</a:t>
            </a:r>
          </a:p>
          <a:p>
            <a:endParaRPr lang="en-US" dirty="0" smtClean="0"/>
          </a:p>
          <a:p>
            <a:pPr>
              <a:buNone/>
            </a:pPr>
            <a:r>
              <a:rPr lang="en-US" dirty="0" smtClean="0"/>
              <a:t>The General: “Want to rule on that, you pious pedant?”</a:t>
            </a:r>
          </a:p>
          <a:p>
            <a:pPr>
              <a:buNone/>
            </a:pPr>
            <a:endParaRPr lang="en-US" dirty="0" smtClean="0"/>
          </a:p>
          <a:p>
            <a:pPr>
              <a:buNone/>
            </a:pPr>
            <a:r>
              <a:rPr lang="en-US" dirty="0" smtClean="0"/>
              <a:t>The </a:t>
            </a:r>
            <a:r>
              <a:rPr lang="en-US" dirty="0" smtClean="0"/>
              <a:t>Chaplain: ”There’s no such exception in the Bible, in the literal sense, but back then Our Lord could take five loaves of bread and make five hundred, so there was no necessity per se…That was then and this is now.” (Scene Two, </a:t>
            </a:r>
            <a:r>
              <a:rPr lang="en-US" dirty="0" err="1" smtClean="0"/>
              <a:t>p</a:t>
            </a:r>
            <a:r>
              <a:rPr lang="en-US" dirty="0" smtClean="0"/>
              <a:t>. 23</a:t>
            </a:r>
            <a:r>
              <a:rPr lang="en-US" dirty="0" smtClean="0"/>
              <a:t>)</a:t>
            </a:r>
          </a:p>
        </p:txBody>
      </p:sp>
      <p:sp>
        <p:nvSpPr>
          <p:cNvPr id="9" name="Content Placeholder 8"/>
          <p:cNvSpPr>
            <a:spLocks noGrp="1"/>
          </p:cNvSpPr>
          <p:nvPr>
            <p:ph sz="half" idx="2"/>
          </p:nvPr>
        </p:nvSpPr>
        <p:spPr/>
        <p:txBody>
          <a:bodyPr>
            <a:normAutofit fontScale="77500" lnSpcReduction="20000"/>
          </a:bodyPr>
          <a:lstStyle/>
          <a:p>
            <a:pPr>
              <a:buNone/>
            </a:pPr>
            <a:r>
              <a:rPr lang="en-US" dirty="0" smtClean="0"/>
              <a:t>The Chaplain: “Any soldier who falls in a religious war (“</a:t>
            </a:r>
            <a:r>
              <a:rPr lang="en-US" dirty="0" err="1" smtClean="0"/>
              <a:t>Glaubenskrieg</a:t>
            </a:r>
            <a:r>
              <a:rPr lang="en-US" dirty="0" smtClean="0"/>
              <a:t>”) will go straight to heaven, where he can have all the brandy he wants” (Scene Three, </a:t>
            </a:r>
            <a:r>
              <a:rPr lang="en-US" dirty="0" err="1" smtClean="0"/>
              <a:t>p</a:t>
            </a:r>
            <a:r>
              <a:rPr lang="en-US" dirty="0" smtClean="0"/>
              <a:t>. 32)</a:t>
            </a:r>
          </a:p>
          <a:p>
            <a:endParaRPr lang="en-US" dirty="0" smtClean="0"/>
          </a:p>
          <a:p>
            <a:pPr>
              <a:buNone/>
            </a:pPr>
            <a:r>
              <a:rPr lang="en-US" dirty="0" smtClean="0"/>
              <a:t>But, as for himself personally: “I need a big cloak for camouflage.” (</a:t>
            </a:r>
            <a:r>
              <a:rPr lang="en-US" dirty="0" err="1" smtClean="0"/>
              <a:t>p</a:t>
            </a:r>
            <a:r>
              <a:rPr lang="en-US" dirty="0" smtClean="0"/>
              <a:t>. 36)</a:t>
            </a:r>
          </a:p>
          <a:p>
            <a:endParaRPr lang="en-US" dirty="0" smtClean="0"/>
          </a:p>
          <a:p>
            <a:pPr>
              <a:buNone/>
            </a:pPr>
            <a:r>
              <a:rPr lang="en-US" dirty="0" smtClean="0"/>
              <a:t>Mother Courage: “I’m taking the Chaplain to buy a Catholic flag and some meat.” (Scene Three, </a:t>
            </a:r>
            <a:r>
              <a:rPr lang="en-US" dirty="0" err="1" smtClean="0"/>
              <a:t>p</a:t>
            </a:r>
            <a:r>
              <a:rPr lang="en-US" dirty="0" smtClean="0"/>
              <a:t>. 39)</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92302"/>
            <a:ext cx="8229600" cy="1143000"/>
          </a:xfrm>
        </p:spPr>
        <p:txBody>
          <a:bodyPr>
            <a:normAutofit fontScale="90000"/>
          </a:bodyPr>
          <a:lstStyle/>
          <a:p>
            <a:r>
              <a:rPr lang="en-US" sz="2222" b="1" dirty="0" smtClean="0"/>
              <a:t>Does Brecht show us the Thirty </a:t>
            </a:r>
            <a:r>
              <a:rPr lang="en-US" sz="2222" b="1" dirty="0" smtClean="0"/>
              <a:t>Years’ War as </a:t>
            </a:r>
            <a:r>
              <a:rPr lang="en-US" sz="2222" b="1" dirty="0" smtClean="0"/>
              <a:t>a war of </a:t>
            </a:r>
            <a:r>
              <a:rPr lang="en-US" sz="2222" b="1" dirty="0" smtClean="0"/>
              <a:t>state-building</a:t>
            </a:r>
            <a:r>
              <a:rPr lang="en-US" sz="2222" b="1" dirty="0" smtClean="0"/>
              <a:t>?</a:t>
            </a:r>
            <a:r>
              <a:rPr lang="en-US" dirty="0" smtClean="0"/>
              <a:t/>
            </a:r>
            <a:br>
              <a:rPr lang="en-US" dirty="0" smtClean="0"/>
            </a:br>
            <a:endParaRPr lang="en-US" dirty="0"/>
          </a:p>
        </p:txBody>
      </p:sp>
      <p:sp>
        <p:nvSpPr>
          <p:cNvPr id="3" name="Content Placeholder 2"/>
          <p:cNvSpPr>
            <a:spLocks noGrp="1"/>
          </p:cNvSpPr>
          <p:nvPr>
            <p:ph sz="half" idx="1"/>
          </p:nvPr>
        </p:nvSpPr>
        <p:spPr>
          <a:xfrm>
            <a:off x="533400" y="902670"/>
            <a:ext cx="4038600" cy="5674520"/>
          </a:xfrm>
        </p:spPr>
        <p:txBody>
          <a:bodyPr>
            <a:normAutofit lnSpcReduction="10000"/>
          </a:bodyPr>
          <a:lstStyle/>
          <a:p>
            <a:pPr>
              <a:buNone/>
            </a:pPr>
            <a:r>
              <a:rPr lang="en-US" sz="1800" dirty="0" smtClean="0"/>
              <a:t>“His Majesty” (King </a:t>
            </a:r>
            <a:r>
              <a:rPr lang="en-US" sz="1800" dirty="0" err="1" smtClean="0"/>
              <a:t>Gustavus</a:t>
            </a:r>
            <a:r>
              <a:rPr lang="en-US" sz="1800" dirty="0" smtClean="0"/>
              <a:t> </a:t>
            </a:r>
            <a:r>
              <a:rPr lang="en-US" sz="1800" dirty="0" err="1" smtClean="0"/>
              <a:t>Adolphus</a:t>
            </a:r>
            <a:r>
              <a:rPr lang="en-US" sz="1800" dirty="0" smtClean="0"/>
              <a:t>) of Sweden</a:t>
            </a:r>
          </a:p>
          <a:p>
            <a:pPr>
              <a:buNone/>
            </a:pPr>
            <a:r>
              <a:rPr lang="en-US" sz="1800" dirty="0" err="1" smtClean="0"/>
              <a:t>Eilif</a:t>
            </a:r>
            <a:r>
              <a:rPr lang="en-US" sz="1800" dirty="0" smtClean="0"/>
              <a:t>: “I saw him once, distantly. He kind of gives off light. I want to be just like him.” (Scene Two, </a:t>
            </a:r>
            <a:r>
              <a:rPr lang="en-US" sz="1800" dirty="0" err="1" smtClean="0"/>
              <a:t>p</a:t>
            </a:r>
            <a:r>
              <a:rPr lang="en-US" sz="1800" dirty="0" smtClean="0"/>
              <a:t>. 24)</a:t>
            </a:r>
          </a:p>
          <a:p>
            <a:pPr>
              <a:buNone/>
            </a:pPr>
            <a:r>
              <a:rPr lang="en-US" sz="1800" dirty="0" smtClean="0"/>
              <a:t>The characters experience the “war of state building” (literally) at something of a distance…</a:t>
            </a:r>
          </a:p>
          <a:p>
            <a:pPr>
              <a:buNone/>
            </a:pPr>
            <a:r>
              <a:rPr lang="en-US" sz="1800" dirty="0" smtClean="0"/>
              <a:t>Indeed, how much of the grand strategies (or even military tactics) of the war is Mother Courage shown as understanding?</a:t>
            </a:r>
          </a:p>
          <a:p>
            <a:pPr>
              <a:buNone/>
            </a:pPr>
            <a:r>
              <a:rPr lang="en-US" sz="1800" dirty="0" smtClean="0"/>
              <a:t>Mother Courage: The chicken is “practically a turkey, it’s so big. And in the middle of a siege.”</a:t>
            </a:r>
          </a:p>
          <a:p>
            <a:pPr>
              <a:buNone/>
            </a:pPr>
            <a:r>
              <a:rPr lang="en-US" sz="1800" dirty="0" smtClean="0"/>
              <a:t>The Cook: “We’re not in the middle of a siege…we’re the besiegers. Try to keep it straight.” (Scene Two, </a:t>
            </a:r>
            <a:r>
              <a:rPr lang="en-US" sz="1800" dirty="0" err="1" smtClean="0"/>
              <a:t>p</a:t>
            </a:r>
            <a:r>
              <a:rPr lang="en-US" sz="1800" dirty="0" smtClean="0"/>
              <a:t>. 19)</a:t>
            </a:r>
          </a:p>
          <a:p>
            <a:pPr>
              <a:buNone/>
            </a:pPr>
            <a:r>
              <a:rPr lang="en-US" sz="1800" dirty="0" smtClean="0"/>
              <a:t>Yet, she and the others experience the war head on…</a:t>
            </a:r>
          </a:p>
          <a:p>
            <a:endParaRPr lang="en-US" sz="2000" dirty="0"/>
          </a:p>
        </p:txBody>
      </p:sp>
      <p:sp>
        <p:nvSpPr>
          <p:cNvPr id="8" name="Content Placeholder 7"/>
          <p:cNvSpPr>
            <a:spLocks noGrp="1"/>
          </p:cNvSpPr>
          <p:nvPr>
            <p:ph sz="half" idx="2"/>
          </p:nvPr>
        </p:nvSpPr>
        <p:spPr/>
        <p:txBody>
          <a:bodyPr>
            <a:normAutofit lnSpcReduction="10000"/>
          </a:bodyPr>
          <a:lstStyle/>
          <a:p>
            <a:endParaRPr lang="en-US"/>
          </a:p>
        </p:txBody>
      </p:sp>
      <p:pic>
        <p:nvPicPr>
          <p:cNvPr id="6" name="Picture 5"/>
          <p:cNvPicPr>
            <a:picLocks noChangeAspect="1"/>
          </p:cNvPicPr>
          <p:nvPr/>
        </p:nvPicPr>
        <p:blipFill>
          <a:blip r:embed="rId2">
            <a:lum bright="-5000" contrast="23000"/>
          </a:blip>
          <a:stretch>
            <a:fillRect/>
          </a:stretch>
        </p:blipFill>
        <p:spPr>
          <a:xfrm>
            <a:off x="4971088" y="1235302"/>
            <a:ext cx="3321524" cy="4192502"/>
          </a:xfrm>
          <a:prstGeom prst="rect">
            <a:avLst/>
          </a:prstGeom>
        </p:spPr>
      </p:pic>
      <p:sp>
        <p:nvSpPr>
          <p:cNvPr id="7" name="TextBox 6"/>
          <p:cNvSpPr txBox="1"/>
          <p:nvPr/>
        </p:nvSpPr>
        <p:spPr>
          <a:xfrm>
            <a:off x="4912291" y="5664498"/>
            <a:ext cx="3850709" cy="923330"/>
          </a:xfrm>
          <a:prstGeom prst="rect">
            <a:avLst/>
          </a:prstGeom>
          <a:noFill/>
        </p:spPr>
        <p:txBody>
          <a:bodyPr wrap="none" rtlCol="0">
            <a:spAutoFit/>
          </a:bodyPr>
          <a:lstStyle/>
          <a:p>
            <a:r>
              <a:rPr lang="en-US" dirty="0" err="1" smtClean="0"/>
              <a:t>Gustavus</a:t>
            </a:r>
            <a:r>
              <a:rPr lang="en-US" dirty="0" smtClean="0"/>
              <a:t> </a:t>
            </a:r>
            <a:r>
              <a:rPr lang="en-US" dirty="0" err="1" smtClean="0"/>
              <a:t>Adolphus</a:t>
            </a:r>
            <a:r>
              <a:rPr lang="en-US" dirty="0" smtClean="0"/>
              <a:t>, (1594-1632) – King</a:t>
            </a:r>
          </a:p>
          <a:p>
            <a:r>
              <a:rPr lang="en-US" dirty="0" smtClean="0"/>
              <a:t> of Sweden</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Whereas the “main stage” of the political and military “realities” of the Thirty Years’ War</a:t>
            </a:r>
            <a:r>
              <a:rPr lang="en-US" sz="2400" dirty="0" smtClean="0"/>
              <a:t> is </a:t>
            </a:r>
            <a:r>
              <a:rPr lang="en-US" sz="2400" dirty="0" smtClean="0"/>
              <a:t>nearly invisible to the characters…</a:t>
            </a:r>
            <a:endParaRPr lang="en-US" sz="2400" dirty="0"/>
          </a:p>
        </p:txBody>
      </p:sp>
      <p:sp>
        <p:nvSpPr>
          <p:cNvPr id="3" name="Content Placeholder 2"/>
          <p:cNvSpPr>
            <a:spLocks noGrp="1"/>
          </p:cNvSpPr>
          <p:nvPr>
            <p:ph idx="1"/>
          </p:nvPr>
        </p:nvSpPr>
        <p:spPr>
          <a:xfrm>
            <a:off x="457200" y="1862970"/>
            <a:ext cx="8229600" cy="4525963"/>
          </a:xfrm>
        </p:spPr>
        <p:txBody>
          <a:bodyPr>
            <a:normAutofit fontScale="70000" lnSpcReduction="20000"/>
          </a:bodyPr>
          <a:lstStyle/>
          <a:p>
            <a:pPr>
              <a:buNone/>
            </a:pPr>
            <a:r>
              <a:rPr lang="en-US" dirty="0" smtClean="0"/>
              <a:t>T</a:t>
            </a:r>
            <a:r>
              <a:rPr lang="en-US" dirty="0" smtClean="0"/>
              <a:t>he “realities” of the “margins” of the war and its impact on the “small people” (“die </a:t>
            </a:r>
            <a:r>
              <a:rPr lang="en-US" dirty="0" err="1" smtClean="0"/>
              <a:t>kleinen</a:t>
            </a:r>
            <a:r>
              <a:rPr lang="en-US" dirty="0" smtClean="0"/>
              <a:t> </a:t>
            </a:r>
            <a:r>
              <a:rPr lang="en-US" dirty="0" err="1" smtClean="0"/>
              <a:t>Leute</a:t>
            </a:r>
            <a:r>
              <a:rPr lang="en-US" dirty="0" smtClean="0"/>
              <a:t>” – Brecht’s term) are not!</a:t>
            </a:r>
          </a:p>
          <a:p>
            <a:pPr>
              <a:buNone/>
            </a:pPr>
            <a:r>
              <a:rPr lang="en-US" dirty="0" smtClean="0"/>
              <a:t>T</a:t>
            </a:r>
            <a:r>
              <a:rPr lang="en-US" dirty="0" smtClean="0"/>
              <a:t>he Army Recruiter / The Sergeant (Scene One) / Mercenary soldiering</a:t>
            </a:r>
            <a:endParaRPr lang="en-US" dirty="0" smtClean="0"/>
          </a:p>
          <a:p>
            <a:pPr>
              <a:buNone/>
            </a:pPr>
            <a:r>
              <a:rPr lang="en-US" dirty="0" smtClean="0"/>
              <a:t>“Contributions”: </a:t>
            </a:r>
            <a:r>
              <a:rPr lang="en-US" dirty="0" err="1" smtClean="0"/>
              <a:t>Eilif’s</a:t>
            </a:r>
            <a:r>
              <a:rPr lang="en-US" dirty="0" smtClean="0"/>
              <a:t> “requisitioning of twenty head of cattle from some farmers” (Scene Two, </a:t>
            </a:r>
            <a:r>
              <a:rPr lang="en-US" dirty="0" err="1" smtClean="0"/>
              <a:t>p</a:t>
            </a:r>
            <a:r>
              <a:rPr lang="en-US" dirty="0" smtClean="0"/>
              <a:t>. 22)</a:t>
            </a:r>
          </a:p>
          <a:p>
            <a:pPr>
              <a:buNone/>
            </a:pPr>
            <a:r>
              <a:rPr lang="en-US" dirty="0" smtClean="0"/>
              <a:t>The Impact of the War on the ‘</a:t>
            </a:r>
            <a:r>
              <a:rPr lang="en-US" dirty="0" err="1" smtClean="0"/>
              <a:t>Homefront</a:t>
            </a:r>
            <a:r>
              <a:rPr lang="en-US" dirty="0" smtClean="0"/>
              <a:t>’: The Cook: “But it’s expensive, liberty, especially when you start exporting it to other countries” (Scene Three, </a:t>
            </a:r>
            <a:r>
              <a:rPr lang="en-US" dirty="0" err="1" smtClean="0"/>
              <a:t>p</a:t>
            </a:r>
            <a:r>
              <a:rPr lang="en-US" dirty="0" smtClean="0"/>
              <a:t>. 33)</a:t>
            </a:r>
          </a:p>
          <a:p>
            <a:pPr>
              <a:buNone/>
            </a:pPr>
            <a:r>
              <a:rPr lang="en-US" dirty="0" smtClean="0"/>
              <a:t>Rape: Mother Courage: “A soldier sees a girl with a clean face, watch out! When’s he done raping her, he calls for his buddies” (Scene Three, </a:t>
            </a:r>
            <a:r>
              <a:rPr lang="en-US" dirty="0" err="1" smtClean="0"/>
              <a:t>p</a:t>
            </a:r>
            <a:r>
              <a:rPr lang="en-US" dirty="0" smtClean="0"/>
              <a:t>. 37)</a:t>
            </a:r>
          </a:p>
          <a:p>
            <a:pPr>
              <a:buNone/>
            </a:pPr>
            <a:r>
              <a:rPr lang="en-US" dirty="0" smtClean="0"/>
              <a:t>Who are t</a:t>
            </a:r>
            <a:r>
              <a:rPr lang="en-US" dirty="0" smtClean="0"/>
              <a:t>he </a:t>
            </a:r>
            <a:r>
              <a:rPr lang="en-US" dirty="0" smtClean="0"/>
              <a:t>two young soldiers in Scene </a:t>
            </a:r>
            <a:r>
              <a:rPr lang="en-US" dirty="0" smtClean="0"/>
              <a:t>11?  /  Watch </a:t>
            </a:r>
            <a:r>
              <a:rPr lang="en-US" dirty="0" smtClean="0"/>
              <a:t>for </a:t>
            </a:r>
            <a:r>
              <a:rPr lang="en-US" dirty="0" smtClean="0"/>
              <a:t>them…</a:t>
            </a:r>
          </a:p>
          <a:p>
            <a:pPr>
              <a:buNone/>
            </a:pPr>
            <a:r>
              <a:rPr lang="en-US" dirty="0" smtClean="0"/>
              <a:t>Are they as confused as the non-combatants? / Again: How do the “small people” (Brecht) – peasants and middle-class entrepreneurs like Mother Courage – experience war?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dirty="0" smtClean="0"/>
              <a:t>Thus, even when the play </a:t>
            </a:r>
            <a:r>
              <a:rPr lang="en-US" sz="2800" i="1" dirty="0" smtClean="0"/>
              <a:t>seems</a:t>
            </a:r>
            <a:r>
              <a:rPr lang="en-US" sz="2800" dirty="0" smtClean="0"/>
              <a:t> </a:t>
            </a:r>
            <a:r>
              <a:rPr lang="en-US" sz="2800" dirty="0" smtClean="0"/>
              <a:t>quite historical…</a:t>
            </a:r>
            <a:endParaRPr lang="en-US" sz="2800" dirty="0"/>
          </a:p>
        </p:txBody>
      </p:sp>
      <p:sp>
        <p:nvSpPr>
          <p:cNvPr id="3" name="Content Placeholder 2"/>
          <p:cNvSpPr>
            <a:spLocks noGrp="1"/>
          </p:cNvSpPr>
          <p:nvPr>
            <p:ph sz="half" idx="1"/>
          </p:nvPr>
        </p:nvSpPr>
        <p:spPr>
          <a:xfrm>
            <a:off x="457200" y="1143000"/>
            <a:ext cx="4038600" cy="5361396"/>
          </a:xfrm>
        </p:spPr>
        <p:txBody>
          <a:bodyPr>
            <a:normAutofit fontScale="77500" lnSpcReduction="20000"/>
          </a:bodyPr>
          <a:lstStyle/>
          <a:p>
            <a:pPr>
              <a:buNone/>
            </a:pPr>
            <a:r>
              <a:rPr lang="en-US" dirty="0" smtClean="0"/>
              <a:t>It </a:t>
            </a:r>
            <a:r>
              <a:rPr lang="en-US" dirty="0" smtClean="0"/>
              <a:t>is</a:t>
            </a:r>
            <a:r>
              <a:rPr lang="en-US" dirty="0" smtClean="0"/>
              <a:t> </a:t>
            </a:r>
            <a:r>
              <a:rPr lang="en-US" dirty="0" smtClean="0"/>
              <a:t>not a “realistic” theatrical re-presentation of </a:t>
            </a:r>
            <a:r>
              <a:rPr lang="en-US" dirty="0" smtClean="0"/>
              <a:t>the “high politics” of the </a:t>
            </a:r>
            <a:r>
              <a:rPr lang="en-US" dirty="0" smtClean="0"/>
              <a:t>Thirty Years’ </a:t>
            </a:r>
            <a:r>
              <a:rPr lang="en-US" dirty="0" smtClean="0"/>
              <a:t>War…</a:t>
            </a:r>
          </a:p>
          <a:p>
            <a:pPr>
              <a:buNone/>
            </a:pPr>
            <a:r>
              <a:rPr lang="en-US" dirty="0" smtClean="0"/>
              <a:t>Sometimes </a:t>
            </a:r>
            <a:r>
              <a:rPr lang="en-US" dirty="0" smtClean="0"/>
              <a:t>it’s just not even </a:t>
            </a:r>
            <a:r>
              <a:rPr lang="en-US" dirty="0" smtClean="0"/>
              <a:t>true about the events…</a:t>
            </a:r>
          </a:p>
          <a:p>
            <a:pPr>
              <a:buNone/>
            </a:pPr>
            <a:r>
              <a:rPr lang="en-US" dirty="0" smtClean="0"/>
              <a:t>The Sack of Magdeburg (Scene Five, </a:t>
            </a:r>
            <a:r>
              <a:rPr lang="en-US" dirty="0" err="1" smtClean="0"/>
              <a:t>p</a:t>
            </a:r>
            <a:r>
              <a:rPr lang="en-US" dirty="0" smtClean="0"/>
              <a:t>. 60)</a:t>
            </a:r>
          </a:p>
          <a:p>
            <a:pPr>
              <a:buNone/>
            </a:pPr>
            <a:r>
              <a:rPr lang="en-US" dirty="0" smtClean="0"/>
              <a:t>What is Brecht doing </a:t>
            </a:r>
            <a:r>
              <a:rPr lang="en-US" dirty="0" smtClean="0"/>
              <a:t>here by re-presenting Magdeburg in this way?</a:t>
            </a:r>
          </a:p>
          <a:p>
            <a:pPr>
              <a:buNone/>
            </a:pPr>
            <a:r>
              <a:rPr lang="en-US" dirty="0" smtClean="0"/>
              <a:t>How and why does he d</a:t>
            </a:r>
            <a:r>
              <a:rPr lang="en-US" dirty="0" smtClean="0"/>
              <a:t>raw </a:t>
            </a:r>
            <a:r>
              <a:rPr lang="en-US" dirty="0" smtClean="0"/>
              <a:t>the audience’s </a:t>
            </a:r>
            <a:r>
              <a:rPr lang="en-US" dirty="0" smtClean="0"/>
              <a:t>attention </a:t>
            </a:r>
            <a:r>
              <a:rPr lang="en-US" dirty="0" smtClean="0"/>
              <a:t>to the “made-</a:t>
            </a:r>
            <a:r>
              <a:rPr lang="en-US" dirty="0" err="1" smtClean="0"/>
              <a:t>ness</a:t>
            </a:r>
            <a:r>
              <a:rPr lang="en-US" dirty="0" smtClean="0"/>
              <a:t>” / the story of (</a:t>
            </a:r>
            <a:r>
              <a:rPr lang="en-US" dirty="0" err="1" smtClean="0"/>
              <a:t>hi)story</a:t>
            </a:r>
            <a:r>
              <a:rPr lang="en-US" dirty="0" smtClean="0"/>
              <a:t>?</a:t>
            </a:r>
            <a:r>
              <a:rPr lang="en-US" dirty="0" smtClean="0"/>
              <a:t> </a:t>
            </a:r>
          </a:p>
          <a:p>
            <a:pPr>
              <a:buNone/>
            </a:pPr>
            <a:r>
              <a:rPr lang="en-US" dirty="0" smtClean="0"/>
              <a:t>What’s the message of re-presenting the Thirty Years’ War in this way?</a:t>
            </a:r>
            <a:endParaRPr lang="en-US" dirty="0" smtClean="0"/>
          </a:p>
          <a:p>
            <a:endParaRPr lang="en-US" dirty="0" smtClean="0"/>
          </a:p>
        </p:txBody>
      </p:sp>
      <p:sp>
        <p:nvSpPr>
          <p:cNvPr id="9" name="Content Placeholder 8"/>
          <p:cNvSpPr>
            <a:spLocks noGrp="1"/>
          </p:cNvSpPr>
          <p:nvPr>
            <p:ph sz="half" idx="2"/>
          </p:nvPr>
        </p:nvSpPr>
        <p:spPr/>
        <p:txBody>
          <a:bodyPr>
            <a:normAutofit fontScale="77500" lnSpcReduction="20000"/>
          </a:bodyPr>
          <a:lstStyle/>
          <a:p>
            <a:endParaRPr lang="en-US"/>
          </a:p>
        </p:txBody>
      </p:sp>
      <p:pic>
        <p:nvPicPr>
          <p:cNvPr id="5" name="Picture 4"/>
          <p:cNvPicPr>
            <a:picLocks noChangeAspect="1"/>
          </p:cNvPicPr>
          <p:nvPr/>
        </p:nvPicPr>
        <p:blipFill>
          <a:blip r:embed="rId2"/>
          <a:stretch>
            <a:fillRect/>
          </a:stretch>
        </p:blipFill>
        <p:spPr>
          <a:xfrm>
            <a:off x="4495800" y="2482445"/>
            <a:ext cx="4471374" cy="2622039"/>
          </a:xfrm>
          <a:prstGeom prst="rect">
            <a:avLst/>
          </a:prstGeom>
        </p:spPr>
      </p:pic>
      <p:sp>
        <p:nvSpPr>
          <p:cNvPr id="10" name="TextBox 9"/>
          <p:cNvSpPr txBox="1"/>
          <p:nvPr/>
        </p:nvSpPr>
        <p:spPr>
          <a:xfrm>
            <a:off x="5111493" y="5253550"/>
            <a:ext cx="3040428" cy="369332"/>
          </a:xfrm>
          <a:prstGeom prst="rect">
            <a:avLst/>
          </a:prstGeom>
          <a:noFill/>
        </p:spPr>
        <p:txBody>
          <a:bodyPr wrap="none" rtlCol="0">
            <a:spAutoFit/>
          </a:bodyPr>
          <a:lstStyle/>
          <a:p>
            <a:r>
              <a:rPr lang="en-US" dirty="0" smtClean="0"/>
              <a:t>The Sack of Magdeburg (1631)</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000" dirty="0" smtClean="0"/>
              <a:t/>
            </a:r>
            <a:br>
              <a:rPr lang="en-US" sz="2000" dirty="0" smtClean="0"/>
            </a:br>
            <a:r>
              <a:rPr lang="en-US" sz="2000" dirty="0" smtClean="0"/>
              <a:t> In spite of its anti- / un-realism, </a:t>
            </a:r>
            <a:r>
              <a:rPr lang="en-US" sz="2000" dirty="0" smtClean="0">
                <a:solidFill>
                  <a:srgbClr val="FF0000"/>
                </a:solidFill>
              </a:rPr>
              <a:t>the play does </a:t>
            </a:r>
            <a:r>
              <a:rPr lang="en-US" sz="2000" dirty="0" smtClean="0">
                <a:solidFill>
                  <a:srgbClr val="FF0000"/>
                </a:solidFill>
              </a:rPr>
              <a:t>o</a:t>
            </a:r>
            <a:r>
              <a:rPr lang="en-US" sz="2000" dirty="0" smtClean="0">
                <a:solidFill>
                  <a:srgbClr val="FF0000"/>
                </a:solidFill>
              </a:rPr>
              <a:t>ffer </a:t>
            </a:r>
            <a:r>
              <a:rPr lang="en-US" sz="2000" dirty="0" smtClean="0">
                <a:solidFill>
                  <a:srgbClr val="FF0000"/>
                </a:solidFill>
              </a:rPr>
              <a:t>a</a:t>
            </a:r>
            <a:r>
              <a:rPr lang="en-US" sz="2000" dirty="0" smtClean="0">
                <a:solidFill>
                  <a:srgbClr val="FF0000"/>
                </a:solidFill>
              </a:rPr>
              <a:t> commentary on </a:t>
            </a:r>
            <a:r>
              <a:rPr lang="en-US" sz="2000" dirty="0" smtClean="0">
                <a:solidFill>
                  <a:srgbClr val="FF0000"/>
                </a:solidFill>
              </a:rPr>
              <a:t>the</a:t>
            </a:r>
            <a:r>
              <a:rPr lang="en-US" sz="2000" dirty="0" smtClean="0">
                <a:solidFill>
                  <a:srgbClr val="FF0000"/>
                </a:solidFill>
              </a:rPr>
              <a:t> ‘realities’ of the “</a:t>
            </a:r>
            <a:r>
              <a:rPr lang="en-US" sz="2000" dirty="0" smtClean="0">
                <a:solidFill>
                  <a:srgbClr val="FF0000"/>
                </a:solidFill>
              </a:rPr>
              <a:t>modernity” re-presented in this </a:t>
            </a:r>
            <a:r>
              <a:rPr lang="en-US" sz="2000" dirty="0" smtClean="0">
                <a:solidFill>
                  <a:srgbClr val="FF0000"/>
                </a:solidFill>
              </a:rPr>
              <a:t>play </a:t>
            </a:r>
            <a:r>
              <a:rPr lang="en-US" sz="2000" dirty="0" smtClean="0"/>
              <a:t>/</a:t>
            </a:r>
            <a:r>
              <a:rPr lang="en-US" sz="2000" dirty="0" smtClean="0">
                <a:sym typeface="Wingdings"/>
              </a:rPr>
              <a:t/>
            </a:r>
            <a:br>
              <a:rPr lang="en-US" sz="2000" dirty="0" smtClean="0">
                <a:sym typeface="Wingdings"/>
              </a:rPr>
            </a:br>
            <a:r>
              <a:rPr lang="en-US" sz="2000" dirty="0" smtClean="0"/>
              <a:t>Mother </a:t>
            </a:r>
            <a:r>
              <a:rPr lang="en-US" sz="2000" dirty="0" smtClean="0"/>
              <a:t>Courage</a:t>
            </a:r>
            <a:r>
              <a:rPr lang="en-US" sz="2000" dirty="0" smtClean="0"/>
              <a:t> as a </a:t>
            </a:r>
            <a:r>
              <a:rPr lang="en-US" sz="2000" dirty="0" smtClean="0"/>
              <a:t>‘modern’ </a:t>
            </a:r>
            <a:r>
              <a:rPr lang="en-US" sz="2000" u="sng" dirty="0" err="1" smtClean="0"/>
              <a:t>picaro</a:t>
            </a:r>
            <a:r>
              <a:rPr lang="en-US" sz="2000" dirty="0" smtClean="0"/>
              <a:t> (actually, a </a:t>
            </a:r>
            <a:r>
              <a:rPr lang="en-US" sz="2000" u="sng" dirty="0" err="1" smtClean="0"/>
              <a:t>picara</a:t>
            </a:r>
            <a:r>
              <a:rPr lang="en-US" sz="2000" dirty="0" smtClean="0"/>
              <a:t>)</a:t>
            </a:r>
            <a:endParaRPr lang="en-US" sz="2000" dirty="0"/>
          </a:p>
        </p:txBody>
      </p:sp>
      <p:sp>
        <p:nvSpPr>
          <p:cNvPr id="3" name="Content Placeholder 2"/>
          <p:cNvSpPr>
            <a:spLocks noGrp="1"/>
          </p:cNvSpPr>
          <p:nvPr>
            <p:ph sz="half" idx="1"/>
          </p:nvPr>
        </p:nvSpPr>
        <p:spPr>
          <a:xfrm>
            <a:off x="457200" y="1417636"/>
            <a:ext cx="4038600" cy="5779536"/>
          </a:xfrm>
        </p:spPr>
        <p:txBody>
          <a:bodyPr>
            <a:normAutofit fontScale="47500" lnSpcReduction="20000"/>
          </a:bodyPr>
          <a:lstStyle/>
          <a:p>
            <a:pPr>
              <a:buNone/>
            </a:pPr>
            <a:r>
              <a:rPr lang="en-US" sz="3789" dirty="0" smtClean="0"/>
              <a:t>T</a:t>
            </a:r>
            <a:r>
              <a:rPr lang="en-US" sz="3789" dirty="0" smtClean="0"/>
              <a:t>he </a:t>
            </a:r>
            <a:r>
              <a:rPr lang="en-US" sz="3789" dirty="0" smtClean="0"/>
              <a:t>new normal is to survive by one’s wits and turn a profit for oneself</a:t>
            </a:r>
            <a:r>
              <a:rPr lang="en-US" sz="3789" dirty="0" smtClean="0"/>
              <a:t>…</a:t>
            </a:r>
            <a:endParaRPr lang="en-US" sz="3789" dirty="0" smtClean="0"/>
          </a:p>
          <a:p>
            <a:pPr>
              <a:buNone/>
            </a:pPr>
            <a:r>
              <a:rPr lang="en-US" sz="3789" dirty="0" smtClean="0"/>
              <a:t>We </a:t>
            </a:r>
            <a:r>
              <a:rPr lang="en-US" sz="3789" dirty="0" smtClean="0"/>
              <a:t>all just do our best to get </a:t>
            </a:r>
            <a:r>
              <a:rPr lang="en-US" sz="3789" dirty="0" smtClean="0"/>
              <a:t>by</a:t>
            </a:r>
            <a:r>
              <a:rPr lang="en-US" sz="3789" dirty="0" smtClean="0"/>
              <a:t> in a world in which the needs of the war pre-determine most things and especially our “choices”…</a:t>
            </a:r>
            <a:endParaRPr lang="en-US" sz="3789" dirty="0" smtClean="0"/>
          </a:p>
          <a:p>
            <a:pPr>
              <a:buNone/>
            </a:pPr>
            <a:endParaRPr lang="en-US" sz="3789" dirty="0" smtClean="0"/>
          </a:p>
          <a:p>
            <a:pPr>
              <a:buNone/>
            </a:pPr>
            <a:r>
              <a:rPr lang="en-US" sz="3789" dirty="0" smtClean="0"/>
              <a:t>Mother Courage: “…in general everything’s OK, the war’s going well, every other day fresh countries are joining in, it’ll last four or five years easily.” (Scene Three, </a:t>
            </a:r>
            <a:r>
              <a:rPr lang="en-US" sz="3789" dirty="0" err="1" smtClean="0"/>
              <a:t>p</a:t>
            </a:r>
            <a:r>
              <a:rPr lang="en-US" sz="3789" dirty="0" smtClean="0"/>
              <a:t>. 29)</a:t>
            </a:r>
          </a:p>
          <a:p>
            <a:pPr>
              <a:buNone/>
            </a:pPr>
            <a:r>
              <a:rPr lang="en-US" sz="3789" dirty="0" smtClean="0"/>
              <a:t>“If it’s business, it makes sense.” (</a:t>
            </a:r>
            <a:r>
              <a:rPr lang="en-US" sz="3789" dirty="0" err="1" smtClean="0"/>
              <a:t>p</a:t>
            </a:r>
            <a:r>
              <a:rPr lang="en-US" sz="3789" dirty="0" smtClean="0"/>
              <a:t>. 34)</a:t>
            </a:r>
          </a:p>
          <a:p>
            <a:pPr>
              <a:buNone/>
            </a:pPr>
            <a:endParaRPr lang="en-US" sz="3789" dirty="0" smtClean="0"/>
          </a:p>
          <a:p>
            <a:pPr>
              <a:buNone/>
            </a:pPr>
            <a:r>
              <a:rPr lang="en-US" sz="3789" dirty="0" smtClean="0"/>
              <a:t>The “business” of war…</a:t>
            </a:r>
            <a:endParaRPr lang="en-US" sz="3789" dirty="0" smtClean="0"/>
          </a:p>
          <a:p>
            <a:pPr>
              <a:buNone/>
            </a:pPr>
            <a:r>
              <a:rPr lang="en-US" sz="3789" dirty="0" smtClean="0"/>
              <a:t>T</a:t>
            </a:r>
            <a:r>
              <a:rPr lang="en-US" sz="3789" dirty="0" smtClean="0"/>
              <a:t>his way of thinking is </a:t>
            </a:r>
            <a:r>
              <a:rPr lang="en-US" sz="3789" dirty="0" smtClean="0"/>
              <a:t>precisely the</a:t>
            </a:r>
            <a:r>
              <a:rPr lang="en-US" sz="3789" dirty="0" smtClean="0"/>
              <a:t> problem </a:t>
            </a:r>
            <a:r>
              <a:rPr lang="en-US" sz="3789" dirty="0" smtClean="0"/>
              <a:t>for </a:t>
            </a:r>
            <a:r>
              <a:rPr lang="en-US" sz="3789" dirty="0" smtClean="0"/>
              <a:t>Brecht…</a:t>
            </a:r>
          </a:p>
          <a:p>
            <a:pPr>
              <a:buNone/>
            </a:pPr>
            <a:r>
              <a:rPr lang="en-US" sz="3789" dirty="0" smtClean="0"/>
              <a:t>Mother Courage </a:t>
            </a:r>
            <a:r>
              <a:rPr lang="en-US" sz="3789" dirty="0" smtClean="0"/>
              <a:t>acts, </a:t>
            </a:r>
            <a:r>
              <a:rPr lang="en-US" sz="3789" dirty="0" smtClean="0"/>
              <a:t>but</a:t>
            </a:r>
            <a:r>
              <a:rPr lang="en-US" sz="3789" dirty="0" smtClean="0"/>
              <a:t> she does not </a:t>
            </a:r>
            <a:r>
              <a:rPr lang="en-US" sz="3789" dirty="0" smtClean="0"/>
              <a:t>have agency</a:t>
            </a:r>
            <a:r>
              <a:rPr lang="en-US" sz="3789" dirty="0" smtClean="0"/>
              <a:t>…</a:t>
            </a:r>
          </a:p>
          <a:p>
            <a:pPr>
              <a:buNone/>
            </a:pPr>
            <a:r>
              <a:rPr lang="en-US" sz="3789" dirty="0" smtClean="0"/>
              <a:t>Her “choices” are determined by the circumstances…</a:t>
            </a:r>
          </a:p>
          <a:p>
            <a:endParaRPr lang="en-US" sz="3789" dirty="0" smtClean="0"/>
          </a:p>
          <a:p>
            <a:endParaRPr lang="en-US" dirty="0"/>
          </a:p>
        </p:txBody>
      </p:sp>
      <p:sp>
        <p:nvSpPr>
          <p:cNvPr id="4" name="Content Placeholder 3"/>
          <p:cNvSpPr>
            <a:spLocks noGrp="1"/>
          </p:cNvSpPr>
          <p:nvPr>
            <p:ph sz="half" idx="2"/>
          </p:nvPr>
        </p:nvSpPr>
        <p:spPr>
          <a:xfrm>
            <a:off x="4648200" y="1417636"/>
            <a:ext cx="4038600" cy="5440364"/>
          </a:xfrm>
        </p:spPr>
        <p:txBody>
          <a:bodyPr>
            <a:noAutofit/>
          </a:bodyPr>
          <a:lstStyle/>
          <a:p>
            <a:pPr>
              <a:buNone/>
            </a:pPr>
            <a:r>
              <a:rPr lang="en-US" sz="2000" dirty="0" smtClean="0"/>
              <a:t>Brecht is calling our attention to </a:t>
            </a:r>
            <a:r>
              <a:rPr lang="en-US" sz="2000" i="1" dirty="0" smtClean="0"/>
              <a:t>real</a:t>
            </a:r>
            <a:r>
              <a:rPr lang="en-US" sz="2000" dirty="0" smtClean="0"/>
              <a:t> dangers of b</a:t>
            </a:r>
            <a:r>
              <a:rPr lang="en-US" sz="2000" dirty="0" smtClean="0"/>
              <a:t>eing </a:t>
            </a:r>
            <a:r>
              <a:rPr lang="en-US" sz="2000" dirty="0" smtClean="0"/>
              <a:t>determined in one’s actions by conditions </a:t>
            </a:r>
            <a:r>
              <a:rPr lang="en-US" sz="2000" dirty="0" smtClean="0"/>
              <a:t>around </a:t>
            </a:r>
            <a:r>
              <a:rPr lang="en-US" sz="2000" dirty="0" smtClean="0"/>
              <a:t>one – including war, business</a:t>
            </a:r>
            <a:r>
              <a:rPr lang="en-US" sz="2000" dirty="0" smtClean="0"/>
              <a:t>, and war as “business” (</a:t>
            </a:r>
            <a:r>
              <a:rPr lang="en-US" sz="2000" dirty="0" err="1" smtClean="0"/>
              <a:t>p</a:t>
            </a:r>
            <a:r>
              <a:rPr lang="en-US" sz="2000" dirty="0" smtClean="0"/>
              <a:t>. 29) – </a:t>
            </a:r>
            <a:r>
              <a:rPr lang="en-US" sz="2000" dirty="0" smtClean="0">
                <a:solidFill>
                  <a:srgbClr val="FF0000"/>
                </a:solidFill>
              </a:rPr>
              <a:t>and seeing them as “natural” / inevitable…</a:t>
            </a:r>
          </a:p>
          <a:p>
            <a:pPr>
              <a:buNone/>
            </a:pPr>
            <a:r>
              <a:rPr lang="en-US" sz="2000" dirty="0" smtClean="0"/>
              <a:t>Mother Courage</a:t>
            </a:r>
            <a:r>
              <a:rPr lang="en-US" sz="2000" dirty="0" smtClean="0"/>
              <a:t> </a:t>
            </a:r>
            <a:r>
              <a:rPr lang="en-US" sz="2000" dirty="0" smtClean="0"/>
              <a:t>is autonomous /</a:t>
            </a:r>
            <a:r>
              <a:rPr lang="en-US" sz="2000" dirty="0" smtClean="0"/>
              <a:t> has her </a:t>
            </a:r>
            <a:r>
              <a:rPr lang="en-US" sz="2000" dirty="0" smtClean="0"/>
              <a:t>own </a:t>
            </a:r>
            <a:r>
              <a:rPr lang="en-US" sz="2000" dirty="0" smtClean="0"/>
              <a:t>business…</a:t>
            </a:r>
          </a:p>
          <a:p>
            <a:pPr>
              <a:buNone/>
            </a:pPr>
            <a:r>
              <a:rPr lang="en-US" sz="2000" dirty="0" smtClean="0"/>
              <a:t>But </a:t>
            </a:r>
            <a:r>
              <a:rPr lang="en-US" sz="2000" dirty="0" smtClean="0"/>
              <a:t>she </a:t>
            </a:r>
            <a:r>
              <a:rPr lang="en-US" sz="2000" dirty="0" smtClean="0"/>
              <a:t>is employed by the </a:t>
            </a:r>
            <a:r>
              <a:rPr lang="en-US" sz="2000" dirty="0" smtClean="0"/>
              <a:t>war</a:t>
            </a:r>
            <a:r>
              <a:rPr lang="en-US" sz="2000" dirty="0" smtClean="0"/>
              <a:t>…</a:t>
            </a:r>
            <a:endParaRPr lang="en-US" sz="2000" dirty="0" smtClean="0"/>
          </a:p>
          <a:p>
            <a:pPr>
              <a:buNone/>
            </a:pPr>
            <a:r>
              <a:rPr lang="en-US" sz="2000" dirty="0" smtClean="0"/>
              <a:t>The Sergeant: “If off the war you hope to</a:t>
            </a:r>
            <a:r>
              <a:rPr lang="en-US" sz="2000" dirty="0" smtClean="0"/>
              <a:t> </a:t>
            </a:r>
            <a:r>
              <a:rPr lang="en-US" sz="2000" dirty="0" smtClean="0"/>
              <a:t>live, Take what you can. You’ll also give.” (Scene One, </a:t>
            </a:r>
            <a:r>
              <a:rPr lang="en-US" sz="2000" dirty="0" err="1" smtClean="0"/>
              <a:t>p</a:t>
            </a:r>
            <a:r>
              <a:rPr lang="en-US" sz="2000" dirty="0" smtClean="0"/>
              <a:t>. 18)</a:t>
            </a:r>
          </a:p>
          <a:p>
            <a:pPr>
              <a:buNone/>
            </a:pPr>
            <a:r>
              <a:rPr lang="en-US" sz="2000" dirty="0" smtClean="0"/>
              <a:t>Brecht’s </a:t>
            </a:r>
            <a:r>
              <a:rPr lang="en-US" sz="2000" dirty="0" smtClean="0"/>
              <a:t>challenge to the Germans in 1939?</a:t>
            </a:r>
            <a:endParaRPr lang="en-US" sz="2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What does </a:t>
            </a:r>
            <a:r>
              <a:rPr lang="en-US" sz="2000" dirty="0" smtClean="0"/>
              <a:t>Brecht want his audience to think about Mother Courage’s </a:t>
            </a:r>
            <a:r>
              <a:rPr lang="en-US" sz="2000" dirty="0" smtClean="0">
                <a:solidFill>
                  <a:srgbClr val="FF0000"/>
                </a:solidFill>
              </a:rPr>
              <a:t>agency / her “choices”?</a:t>
            </a:r>
            <a:r>
              <a:rPr lang="en-US" sz="2000" dirty="0" smtClean="0"/>
              <a:t/>
            </a:r>
            <a:br>
              <a:rPr lang="en-US" sz="2000" dirty="0" smtClean="0"/>
            </a:br>
            <a:endParaRPr lang="en-US" sz="2000" dirty="0"/>
          </a:p>
        </p:txBody>
      </p:sp>
      <p:sp>
        <p:nvSpPr>
          <p:cNvPr id="3" name="Content Placeholder 2"/>
          <p:cNvSpPr>
            <a:spLocks noGrp="1"/>
          </p:cNvSpPr>
          <p:nvPr>
            <p:ph sz="half" idx="1"/>
          </p:nvPr>
        </p:nvSpPr>
        <p:spPr>
          <a:xfrm>
            <a:off x="457199" y="1155442"/>
            <a:ext cx="4038600" cy="5702558"/>
          </a:xfrm>
        </p:spPr>
        <p:txBody>
          <a:bodyPr>
            <a:normAutofit fontScale="62500" lnSpcReduction="20000"/>
          </a:bodyPr>
          <a:lstStyle/>
          <a:p>
            <a:r>
              <a:rPr lang="en-US" dirty="0" smtClean="0"/>
              <a:t>My Thesis: Brecht does not want us to pity Mother Courage</a:t>
            </a:r>
            <a:r>
              <a:rPr lang="en-US" dirty="0" smtClean="0"/>
              <a:t>…</a:t>
            </a:r>
          </a:p>
          <a:p>
            <a:r>
              <a:rPr lang="en-US" dirty="0" smtClean="0"/>
              <a:t>Rather, he wants us to think about how and why she acts!</a:t>
            </a:r>
          </a:p>
          <a:p>
            <a:r>
              <a:rPr lang="en-US" dirty="0" smtClean="0"/>
              <a:t>Of course he makes it </a:t>
            </a:r>
            <a:r>
              <a:rPr lang="en-US" dirty="0" smtClean="0"/>
              <a:t>difficult</a:t>
            </a:r>
            <a:r>
              <a:rPr lang="en-US" dirty="0" smtClean="0"/>
              <a:t> not to pity her…</a:t>
            </a:r>
            <a:endParaRPr lang="en-US" dirty="0" smtClean="0"/>
          </a:p>
          <a:p>
            <a:r>
              <a:rPr lang="en-US" dirty="0" smtClean="0"/>
              <a:t>Swiss Cheese’s </a:t>
            </a:r>
            <a:r>
              <a:rPr lang="en-US" dirty="0" smtClean="0"/>
              <a:t>death (Scene Three, pp. 43-52)</a:t>
            </a:r>
          </a:p>
          <a:p>
            <a:r>
              <a:rPr lang="en-US" dirty="0" smtClean="0">
                <a:solidFill>
                  <a:srgbClr val="FF0000"/>
                </a:solidFill>
              </a:rPr>
              <a:t>Why does he die</a:t>
            </a:r>
            <a:r>
              <a:rPr lang="en-US" dirty="0" smtClean="0">
                <a:solidFill>
                  <a:srgbClr val="FF0000"/>
                </a:solidFill>
              </a:rPr>
              <a:t>?</a:t>
            </a:r>
          </a:p>
          <a:p>
            <a:r>
              <a:rPr lang="en-US" dirty="0" smtClean="0"/>
              <a:t>His “honesty” and compassion? – “She said she isn’t sleeping. I should take the cash box someplace else…” (Scene Three, </a:t>
            </a:r>
            <a:r>
              <a:rPr lang="en-US" dirty="0" err="1" smtClean="0"/>
              <a:t>p</a:t>
            </a:r>
            <a:r>
              <a:rPr lang="en-US" dirty="0" smtClean="0"/>
              <a:t>. 41)</a:t>
            </a:r>
          </a:p>
          <a:p>
            <a:r>
              <a:rPr lang="en-US" dirty="0" smtClean="0"/>
              <a:t>Her “</a:t>
            </a:r>
            <a:r>
              <a:rPr lang="en-US" dirty="0" smtClean="0"/>
              <a:t>hagglin</a:t>
            </a:r>
            <a:r>
              <a:rPr lang="en-US" dirty="0" smtClean="0"/>
              <a:t>g” (</a:t>
            </a:r>
            <a:r>
              <a:rPr lang="en-US" dirty="0" err="1" smtClean="0"/>
              <a:t>p</a:t>
            </a:r>
            <a:r>
              <a:rPr lang="en-US" dirty="0" smtClean="0"/>
              <a:t>. 51)?</a:t>
            </a:r>
            <a:endParaRPr lang="en-US" dirty="0" smtClean="0"/>
          </a:p>
          <a:p>
            <a:r>
              <a:rPr lang="en-US" dirty="0" smtClean="0">
                <a:solidFill>
                  <a:srgbClr val="FF0000"/>
                </a:solidFill>
              </a:rPr>
              <a:t>Brecht asks:  Does he have to die?</a:t>
            </a:r>
          </a:p>
          <a:p>
            <a:r>
              <a:rPr lang="en-US" dirty="0" smtClean="0"/>
              <a:t>What are the “conditions of determination” under which he dies and Mother Courage </a:t>
            </a:r>
            <a:r>
              <a:rPr lang="en-US" dirty="0" smtClean="0"/>
              <a:t>“despairs” (</a:t>
            </a:r>
            <a:r>
              <a:rPr lang="en-US" dirty="0" err="1" smtClean="0"/>
              <a:t>p</a:t>
            </a:r>
            <a:r>
              <a:rPr lang="en-US" dirty="0" smtClean="0"/>
              <a:t>. 50)?</a:t>
            </a:r>
            <a:endParaRPr lang="en-US" dirty="0" smtClean="0"/>
          </a:p>
          <a:p>
            <a:r>
              <a:rPr lang="en-US" dirty="0" smtClean="0"/>
              <a:t>Brecht wants us to think about these conditions – </a:t>
            </a:r>
            <a:r>
              <a:rPr lang="en-US" dirty="0" smtClean="0">
                <a:solidFill>
                  <a:srgbClr val="FF0000"/>
                </a:solidFill>
              </a:rPr>
              <a:t>and not just get swept up in her and our grief…</a:t>
            </a:r>
            <a:endParaRPr lang="en-US" dirty="0" smtClean="0">
              <a:solidFill>
                <a:srgbClr val="FF0000"/>
              </a:solidFill>
            </a:endParaRPr>
          </a:p>
        </p:txBody>
      </p:sp>
      <p:sp>
        <p:nvSpPr>
          <p:cNvPr id="7" name="Content Placeholder 6"/>
          <p:cNvSpPr>
            <a:spLocks noGrp="1"/>
          </p:cNvSpPr>
          <p:nvPr>
            <p:ph sz="half" idx="2"/>
          </p:nvPr>
        </p:nvSpPr>
        <p:spPr/>
        <p:txBody>
          <a:bodyPr>
            <a:normAutofit fontScale="62500" lnSpcReduction="20000"/>
          </a:bodyPr>
          <a:lstStyle/>
          <a:p>
            <a:endParaRPr lang="en-US"/>
          </a:p>
        </p:txBody>
      </p:sp>
      <p:pic>
        <p:nvPicPr>
          <p:cNvPr id="5" name="Picture 4"/>
          <p:cNvPicPr>
            <a:picLocks noChangeAspect="1"/>
          </p:cNvPicPr>
          <p:nvPr/>
        </p:nvPicPr>
        <p:blipFill>
          <a:blip r:embed="rId2"/>
          <a:stretch>
            <a:fillRect/>
          </a:stretch>
        </p:blipFill>
        <p:spPr>
          <a:xfrm>
            <a:off x="4648200" y="1993900"/>
            <a:ext cx="4191001" cy="2706189"/>
          </a:xfrm>
          <a:prstGeom prst="rect">
            <a:avLst/>
          </a:prstGeom>
        </p:spPr>
      </p:pic>
      <p:sp>
        <p:nvSpPr>
          <p:cNvPr id="6" name="TextBox 5"/>
          <p:cNvSpPr txBox="1"/>
          <p:nvPr/>
        </p:nvSpPr>
        <p:spPr>
          <a:xfrm>
            <a:off x="4648200" y="4966768"/>
            <a:ext cx="4095292" cy="1077218"/>
          </a:xfrm>
          <a:prstGeom prst="rect">
            <a:avLst/>
          </a:prstGeom>
          <a:noFill/>
        </p:spPr>
        <p:txBody>
          <a:bodyPr wrap="none" rtlCol="0">
            <a:spAutoFit/>
          </a:bodyPr>
          <a:lstStyle/>
          <a:p>
            <a:r>
              <a:rPr lang="en-US" sz="1600" u="sng" dirty="0" smtClean="0"/>
              <a:t>Mother Courage and her Children</a:t>
            </a:r>
            <a:r>
              <a:rPr lang="en-US" sz="1600" dirty="0" smtClean="0"/>
              <a:t> – Production</a:t>
            </a:r>
          </a:p>
          <a:p>
            <a:r>
              <a:rPr lang="en-US" sz="1600" dirty="0" smtClean="0"/>
              <a:t>b</a:t>
            </a:r>
            <a:r>
              <a:rPr lang="en-US" sz="1600" dirty="0" smtClean="0"/>
              <a:t>y the Classical Theater of Harlem (2004) – </a:t>
            </a:r>
          </a:p>
          <a:p>
            <a:r>
              <a:rPr lang="en-US" sz="1600" dirty="0" smtClean="0"/>
              <a:t>Mother</a:t>
            </a:r>
            <a:r>
              <a:rPr lang="en-US" sz="1600" dirty="0" smtClean="0"/>
              <a:t> </a:t>
            </a:r>
            <a:r>
              <a:rPr lang="en-US" sz="1600" dirty="0" smtClean="0"/>
              <a:t>Courage: “Why should I know him?” </a:t>
            </a:r>
          </a:p>
          <a:p>
            <a:r>
              <a:rPr lang="en-US" sz="1600" dirty="0" smtClean="0"/>
              <a:t>(</a:t>
            </a:r>
            <a:r>
              <a:rPr lang="en-US" sz="1600" dirty="0" err="1" smtClean="0"/>
              <a:t>p</a:t>
            </a:r>
            <a:r>
              <a:rPr lang="en-US" sz="1600" dirty="0" smtClean="0"/>
              <a:t>. 43)</a:t>
            </a:r>
            <a:endParaRPr lang="en-US" sz="1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000" dirty="0" smtClean="0"/>
              <a:t>Interrupting your </a:t>
            </a:r>
            <a:r>
              <a:rPr lang="en-US" sz="2000" dirty="0" smtClean="0"/>
              <a:t>Pity and Grief:</a:t>
            </a:r>
            <a:r>
              <a:rPr lang="en-US" sz="2000" dirty="0" smtClean="0"/>
              <a:t/>
            </a:r>
            <a:br>
              <a:rPr lang="en-US" sz="2000" dirty="0" smtClean="0"/>
            </a:br>
            <a:r>
              <a:rPr lang="en-US" sz="2000" dirty="0" smtClean="0"/>
              <a:t>Epic Theater and the </a:t>
            </a:r>
            <a:r>
              <a:rPr lang="en-US" sz="2000" u="sng" dirty="0" smtClean="0"/>
              <a:t>V-</a:t>
            </a:r>
            <a:r>
              <a:rPr lang="en-US" sz="2000" u="sng" dirty="0" err="1" smtClean="0"/>
              <a:t>Effekt</a:t>
            </a:r>
            <a:r>
              <a:rPr lang="en-US" sz="2000" dirty="0" smtClean="0"/>
              <a:t> (</a:t>
            </a:r>
            <a:r>
              <a:rPr lang="en-US" sz="2000" u="sng" dirty="0" err="1" smtClean="0"/>
              <a:t>Verfremdungseffekt</a:t>
            </a:r>
            <a:r>
              <a:rPr lang="en-US" sz="2000" dirty="0" smtClean="0"/>
              <a:t>) = “alienation effect”</a:t>
            </a:r>
            <a:endParaRPr lang="en-US" sz="2000" dirty="0"/>
          </a:p>
        </p:txBody>
      </p:sp>
      <p:sp>
        <p:nvSpPr>
          <p:cNvPr id="3" name="Content Placeholder 2"/>
          <p:cNvSpPr>
            <a:spLocks noGrp="1"/>
          </p:cNvSpPr>
          <p:nvPr>
            <p:ph sz="half" idx="1"/>
          </p:nvPr>
        </p:nvSpPr>
        <p:spPr>
          <a:xfrm>
            <a:off x="457200" y="1039164"/>
            <a:ext cx="4038600" cy="5539240"/>
          </a:xfrm>
        </p:spPr>
        <p:txBody>
          <a:bodyPr>
            <a:noAutofit/>
          </a:bodyPr>
          <a:lstStyle/>
          <a:p>
            <a:r>
              <a:rPr lang="en-US" sz="1800" dirty="0" smtClean="0">
                <a:solidFill>
                  <a:srgbClr val="FF0000"/>
                </a:solidFill>
              </a:rPr>
              <a:t>Brecht’s theory of</a:t>
            </a:r>
            <a:r>
              <a:rPr lang="en-US" sz="1800" dirty="0" smtClean="0">
                <a:solidFill>
                  <a:srgbClr val="FF0000"/>
                </a:solidFill>
              </a:rPr>
              <a:t> epic theater…</a:t>
            </a:r>
          </a:p>
          <a:p>
            <a:r>
              <a:rPr lang="en-US" sz="1800" dirty="0" smtClean="0"/>
              <a:t>C</a:t>
            </a:r>
            <a:r>
              <a:rPr lang="en-US" sz="1800" dirty="0" smtClean="0"/>
              <a:t>onfusing! </a:t>
            </a:r>
            <a:r>
              <a:rPr lang="en-US" sz="1800" dirty="0" err="1" smtClean="0">
                <a:sym typeface="Wingdings"/>
              </a:rPr>
              <a:t></a:t>
            </a:r>
            <a:r>
              <a:rPr lang="en-US" sz="1800" dirty="0" smtClean="0">
                <a:sym typeface="Wingdings"/>
              </a:rPr>
              <a:t> “</a:t>
            </a:r>
            <a:r>
              <a:rPr lang="en-US" sz="1800" dirty="0" smtClean="0"/>
              <a:t>epic” “theater”?</a:t>
            </a:r>
          </a:p>
          <a:p>
            <a:r>
              <a:rPr lang="en-US" sz="1800" dirty="0" smtClean="0"/>
              <a:t>What kind of a genre is that?!?</a:t>
            </a:r>
          </a:p>
          <a:p>
            <a:r>
              <a:rPr lang="en-US" sz="1800" dirty="0" smtClean="0"/>
              <a:t>Not Brecht’s innovation… </a:t>
            </a:r>
            <a:r>
              <a:rPr lang="en-US" sz="1800" dirty="0" smtClean="0"/>
              <a:t>/ Actually there were precedents in earlier political theater and cabaret in Europe </a:t>
            </a:r>
            <a:r>
              <a:rPr lang="en-US" sz="1800" dirty="0" smtClean="0"/>
              <a:t>/</a:t>
            </a:r>
            <a:r>
              <a:rPr lang="en-US" sz="1800" dirty="0" smtClean="0"/>
              <a:t> in Asian and revolutionary Soviet theater / in Charlie Chaplin and U.S. silent film…</a:t>
            </a:r>
            <a:endParaRPr lang="en-US" sz="1800" dirty="0" smtClean="0"/>
          </a:p>
          <a:p>
            <a:r>
              <a:rPr lang="en-US" sz="1800" dirty="0" smtClean="0"/>
              <a:t>Not fourth</a:t>
            </a:r>
            <a:r>
              <a:rPr lang="en-US" sz="1800" dirty="0" smtClean="0"/>
              <a:t>-wall, “dramatic theater”</a:t>
            </a:r>
            <a:endParaRPr lang="en-US" sz="1800" dirty="0" smtClean="0"/>
          </a:p>
          <a:p>
            <a:r>
              <a:rPr lang="en-US" sz="1800" dirty="0" smtClean="0"/>
              <a:t>The Alienation Effect: The audience should not identify with the characters / </a:t>
            </a:r>
            <a:r>
              <a:rPr lang="en-US" sz="1800" dirty="0" smtClean="0">
                <a:solidFill>
                  <a:srgbClr val="FF0000"/>
                </a:solidFill>
              </a:rPr>
              <a:t>Emotions should not just be stimulated by theater, but also examined…</a:t>
            </a:r>
            <a:endParaRPr lang="en-US" sz="1800" dirty="0" smtClean="0">
              <a:solidFill>
                <a:srgbClr val="FF0000"/>
              </a:solidFill>
            </a:endParaRPr>
          </a:p>
          <a:p>
            <a:r>
              <a:rPr lang="en-US" sz="1800" dirty="0" smtClean="0"/>
              <a:t>Epic theater “turns the spectator into an observer” and “arouses his capacity for action” (Brecht)</a:t>
            </a:r>
          </a:p>
          <a:p>
            <a:endParaRPr lang="en-US" sz="1800" dirty="0" smtClean="0"/>
          </a:p>
          <a:p>
            <a:endParaRPr lang="en-US" sz="1800" dirty="0" smtClean="0"/>
          </a:p>
        </p:txBody>
      </p:sp>
      <p:sp>
        <p:nvSpPr>
          <p:cNvPr id="4" name="Content Placeholder 3"/>
          <p:cNvSpPr>
            <a:spLocks noGrp="1"/>
          </p:cNvSpPr>
          <p:nvPr>
            <p:ph sz="half" idx="2"/>
          </p:nvPr>
        </p:nvSpPr>
        <p:spPr>
          <a:xfrm>
            <a:off x="4648200" y="1486421"/>
            <a:ext cx="4038600" cy="5091983"/>
          </a:xfrm>
        </p:spPr>
        <p:txBody>
          <a:bodyPr>
            <a:normAutofit fontScale="70000" lnSpcReduction="20000"/>
          </a:bodyPr>
          <a:lstStyle/>
          <a:p>
            <a:r>
              <a:rPr lang="en-US" dirty="0" smtClean="0"/>
              <a:t>Epic theater is </a:t>
            </a:r>
            <a:r>
              <a:rPr lang="en-US" dirty="0" smtClean="0">
                <a:solidFill>
                  <a:srgbClr val="FF0000"/>
                </a:solidFill>
              </a:rPr>
              <a:t>episodic</a:t>
            </a:r>
            <a:r>
              <a:rPr lang="en-US" dirty="0" smtClean="0"/>
              <a:t> : </a:t>
            </a:r>
            <a:r>
              <a:rPr lang="en-US" dirty="0" smtClean="0"/>
              <a:t>“Three Years later…” (Scene Three, </a:t>
            </a:r>
            <a:r>
              <a:rPr lang="en-US" dirty="0" err="1" smtClean="0"/>
              <a:t>p</a:t>
            </a:r>
            <a:r>
              <a:rPr lang="en-US" dirty="0" smtClean="0"/>
              <a:t>. 27) / “Two years have gone by…” (Scene Five, </a:t>
            </a:r>
            <a:r>
              <a:rPr lang="en-US" dirty="0" err="1" smtClean="0"/>
              <a:t>p</a:t>
            </a:r>
            <a:r>
              <a:rPr lang="en-US" dirty="0" smtClean="0"/>
              <a:t>. 58</a:t>
            </a:r>
            <a:r>
              <a:rPr lang="en-US" dirty="0" smtClean="0"/>
              <a:t>)</a:t>
            </a:r>
          </a:p>
          <a:p>
            <a:pPr>
              <a:buNone/>
            </a:pPr>
            <a:endParaRPr lang="en-US" dirty="0" smtClean="0"/>
          </a:p>
          <a:p>
            <a:r>
              <a:rPr lang="en-US" dirty="0" smtClean="0"/>
              <a:t>It</a:t>
            </a:r>
            <a:r>
              <a:rPr lang="en-US" dirty="0" smtClean="0"/>
              <a:t>s</a:t>
            </a:r>
            <a:r>
              <a:rPr lang="en-US" dirty="0" smtClean="0">
                <a:solidFill>
                  <a:srgbClr val="FF0000"/>
                </a:solidFill>
              </a:rPr>
              <a:t> </a:t>
            </a:r>
            <a:r>
              <a:rPr lang="en-US" dirty="0" smtClean="0">
                <a:solidFill>
                  <a:srgbClr val="FF0000"/>
                </a:solidFill>
              </a:rPr>
              <a:t>character </a:t>
            </a:r>
            <a:r>
              <a:rPr lang="en-US" dirty="0" smtClean="0">
                <a:solidFill>
                  <a:srgbClr val="FF0000"/>
                </a:solidFill>
              </a:rPr>
              <a:t>development</a:t>
            </a:r>
            <a:r>
              <a:rPr lang="en-US" dirty="0" smtClean="0"/>
              <a:t> is discontinuous: </a:t>
            </a:r>
            <a:r>
              <a:rPr lang="en-US" dirty="0" smtClean="0"/>
              <a:t>Mother Courage</a:t>
            </a:r>
            <a:r>
              <a:rPr lang="en-US" dirty="0" smtClean="0"/>
              <a:t> is both a sentimental </a:t>
            </a:r>
            <a:r>
              <a:rPr lang="en-US" dirty="0" smtClean="0"/>
              <a:t>‘mother hen’ worrying about Swiss Cheese’s “Woolies” (Scene Three, </a:t>
            </a:r>
            <a:r>
              <a:rPr lang="en-US" dirty="0" err="1" smtClean="0"/>
              <a:t>p</a:t>
            </a:r>
            <a:r>
              <a:rPr lang="en-US" dirty="0" smtClean="0"/>
              <a:t>. 28), but also his life (Scene Three, 49</a:t>
            </a:r>
            <a:r>
              <a:rPr lang="en-US" dirty="0" smtClean="0"/>
              <a:t>), AND she can’t keep herself from “haggling </a:t>
            </a:r>
            <a:r>
              <a:rPr lang="en-US" dirty="0" smtClean="0"/>
              <a:t>too long” (</a:t>
            </a:r>
            <a:r>
              <a:rPr lang="en-US" dirty="0" err="1" smtClean="0"/>
              <a:t>p</a:t>
            </a:r>
            <a:r>
              <a:rPr lang="en-US" dirty="0" smtClean="0"/>
              <a:t>. </a:t>
            </a:r>
            <a:r>
              <a:rPr lang="en-US" dirty="0" smtClean="0"/>
              <a:t>51)</a:t>
            </a:r>
          </a:p>
          <a:p>
            <a:pPr>
              <a:buNone/>
            </a:pPr>
            <a:endParaRPr lang="en-US" dirty="0" smtClean="0"/>
          </a:p>
          <a:p>
            <a:r>
              <a:rPr lang="en-US" dirty="0" smtClean="0">
                <a:solidFill>
                  <a:srgbClr val="FF0000"/>
                </a:solidFill>
              </a:rPr>
              <a:t>Unrealistic staging / set design</a:t>
            </a:r>
          </a:p>
          <a:p>
            <a:r>
              <a:rPr lang="en-US" dirty="0" smtClean="0"/>
              <a:t>And </a:t>
            </a:r>
            <a:r>
              <a:rPr lang="en-US" dirty="0" smtClean="0">
                <a:solidFill>
                  <a:srgbClr val="FF0000"/>
                </a:solidFill>
              </a:rPr>
              <a:t>constant interruptions in the action</a:t>
            </a:r>
            <a:r>
              <a:rPr lang="en-US" dirty="0" smtClean="0"/>
              <a:t> (the songs / ballads)</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323519" y="274638"/>
            <a:ext cx="8229600" cy="1143000"/>
          </a:xfrm>
        </p:spPr>
        <p:txBody>
          <a:bodyPr/>
          <a:lstStyle/>
          <a:p>
            <a:r>
              <a:rPr lang="en-US" dirty="0" smtClean="0"/>
              <a:t>The Ballads</a:t>
            </a:r>
            <a:endParaRPr lang="en-US" dirty="0"/>
          </a:p>
        </p:txBody>
      </p:sp>
      <p:sp>
        <p:nvSpPr>
          <p:cNvPr id="3" name="Content Placeholder 2"/>
          <p:cNvSpPr>
            <a:spLocks noGrp="1"/>
          </p:cNvSpPr>
          <p:nvPr>
            <p:ph sz="half" idx="4294967295"/>
          </p:nvPr>
        </p:nvSpPr>
        <p:spPr>
          <a:xfrm>
            <a:off x="457200" y="274638"/>
            <a:ext cx="4038600" cy="6316210"/>
          </a:xfrm>
        </p:spPr>
        <p:txBody>
          <a:bodyPr>
            <a:normAutofit fontScale="62500" lnSpcReduction="20000"/>
          </a:bodyPr>
          <a:lstStyle/>
          <a:p>
            <a:r>
              <a:rPr lang="en-US" dirty="0" smtClean="0"/>
              <a:t>Mostly (but not always) i</a:t>
            </a:r>
            <a:r>
              <a:rPr lang="en-US" dirty="0" smtClean="0"/>
              <a:t>nterruptions…</a:t>
            </a:r>
          </a:p>
          <a:p>
            <a:r>
              <a:rPr lang="en-US" dirty="0" smtClean="0"/>
              <a:t>“The Song about the Soldier and his Wife” (</a:t>
            </a:r>
            <a:r>
              <a:rPr lang="en-US" dirty="0" err="1" smtClean="0"/>
              <a:t>Eilif</a:t>
            </a:r>
            <a:r>
              <a:rPr lang="en-US" dirty="0" smtClean="0"/>
              <a:t>, Scene Two, pp. 24-5 – seems motivated) </a:t>
            </a:r>
            <a:r>
              <a:rPr lang="en-US" dirty="0" smtClean="0">
                <a:solidFill>
                  <a:srgbClr val="FF0000"/>
                </a:solidFill>
              </a:rPr>
              <a:t>vs.</a:t>
            </a:r>
            <a:r>
              <a:rPr lang="en-US" dirty="0" smtClean="0"/>
              <a:t> “The Song of </a:t>
            </a:r>
            <a:r>
              <a:rPr lang="en-US" dirty="0" err="1" smtClean="0"/>
              <a:t>Fraternisation</a:t>
            </a:r>
            <a:r>
              <a:rPr lang="en-US" dirty="0" smtClean="0"/>
              <a:t>: (Yvette, Scene Three, pp. 30-1) and “The Song of the Great Capitulation” (Scene Four, pp. 55-7)</a:t>
            </a:r>
            <a:endParaRPr lang="en-US" dirty="0" smtClean="0"/>
          </a:p>
          <a:p>
            <a:r>
              <a:rPr lang="en-US" dirty="0" smtClean="0"/>
              <a:t>According to Brecht, t</a:t>
            </a:r>
            <a:r>
              <a:rPr lang="en-US" dirty="0" smtClean="0"/>
              <a:t>he songs </a:t>
            </a:r>
            <a:r>
              <a:rPr lang="en-US" dirty="0" smtClean="0"/>
              <a:t>are</a:t>
            </a:r>
            <a:r>
              <a:rPr lang="en-US" dirty="0" smtClean="0"/>
              <a:t> also supposed to </a:t>
            </a:r>
            <a:r>
              <a:rPr lang="en-US" dirty="0" smtClean="0">
                <a:solidFill>
                  <a:srgbClr val="FF0000"/>
                </a:solidFill>
              </a:rPr>
              <a:t>be sung in an ‘</a:t>
            </a:r>
            <a:r>
              <a:rPr lang="en-US" dirty="0" err="1" smtClean="0">
                <a:solidFill>
                  <a:srgbClr val="FF0000"/>
                </a:solidFill>
              </a:rPr>
              <a:t>unpretty</a:t>
            </a:r>
            <a:r>
              <a:rPr lang="en-US" dirty="0" smtClean="0">
                <a:solidFill>
                  <a:srgbClr val="FF0000"/>
                </a:solidFill>
              </a:rPr>
              <a:t>’ / un-melodic way so that they will be “drug free,” not full of “expressive” emotion that lulls </a:t>
            </a:r>
            <a:r>
              <a:rPr lang="en-US" dirty="0" smtClean="0">
                <a:solidFill>
                  <a:srgbClr val="FF0000"/>
                </a:solidFill>
              </a:rPr>
              <a:t>the listener into passivity…</a:t>
            </a:r>
          </a:p>
          <a:p>
            <a:r>
              <a:rPr lang="en-US" dirty="0" smtClean="0"/>
              <a:t>Partly spoken, partly sung…</a:t>
            </a:r>
          </a:p>
          <a:p>
            <a:r>
              <a:rPr lang="en-US" dirty="0" smtClean="0"/>
              <a:t>Voice and music sometimes at odds….</a:t>
            </a:r>
          </a:p>
          <a:p>
            <a:r>
              <a:rPr lang="en-US" dirty="0" smtClean="0"/>
              <a:t>For this reasons, the ballads</a:t>
            </a:r>
            <a:r>
              <a:rPr lang="en-US" dirty="0" smtClean="0"/>
              <a:t> </a:t>
            </a:r>
            <a:r>
              <a:rPr lang="en-US" dirty="0" smtClean="0"/>
              <a:t>can </a:t>
            </a:r>
            <a:r>
              <a:rPr lang="en-US" dirty="0" smtClean="0"/>
              <a:t>contain </a:t>
            </a:r>
            <a:r>
              <a:rPr lang="en-US" dirty="0" smtClean="0"/>
              <a:t>a grain of </a:t>
            </a:r>
            <a:r>
              <a:rPr lang="en-US" dirty="0" smtClean="0"/>
              <a:t>truth</a:t>
            </a:r>
            <a:r>
              <a:rPr lang="en-US" dirty="0" smtClean="0"/>
              <a:t> / a lesson / an insight…</a:t>
            </a:r>
          </a:p>
          <a:p>
            <a:r>
              <a:rPr lang="en-US" dirty="0" smtClean="0"/>
              <a:t>That the audience must ponder…</a:t>
            </a:r>
            <a:endParaRPr lang="en-US" dirty="0" smtClean="0"/>
          </a:p>
        </p:txBody>
      </p:sp>
      <p:pic>
        <p:nvPicPr>
          <p:cNvPr id="6" name="Picture 5"/>
          <p:cNvPicPr>
            <a:picLocks noChangeAspect="1"/>
          </p:cNvPicPr>
          <p:nvPr/>
        </p:nvPicPr>
        <p:blipFill>
          <a:blip r:embed="rId2"/>
          <a:stretch>
            <a:fillRect/>
          </a:stretch>
        </p:blipFill>
        <p:spPr>
          <a:xfrm>
            <a:off x="4626675" y="1417638"/>
            <a:ext cx="3810000" cy="2895600"/>
          </a:xfrm>
          <a:prstGeom prst="rect">
            <a:avLst/>
          </a:prstGeom>
        </p:spPr>
      </p:pic>
      <p:sp>
        <p:nvSpPr>
          <p:cNvPr id="7" name="TextBox 6"/>
          <p:cNvSpPr txBox="1"/>
          <p:nvPr/>
        </p:nvSpPr>
        <p:spPr>
          <a:xfrm>
            <a:off x="4611374" y="4599262"/>
            <a:ext cx="4539824" cy="1477328"/>
          </a:xfrm>
          <a:prstGeom prst="rect">
            <a:avLst/>
          </a:prstGeom>
          <a:noFill/>
        </p:spPr>
        <p:txBody>
          <a:bodyPr wrap="none" rtlCol="0">
            <a:spAutoFit/>
          </a:bodyPr>
          <a:lstStyle/>
          <a:p>
            <a:r>
              <a:rPr lang="en-US" u="sng" dirty="0" smtClean="0"/>
              <a:t>Mother Courage and her </a:t>
            </a:r>
            <a:r>
              <a:rPr lang="en-US" dirty="0" smtClean="0"/>
              <a:t>Children - Production</a:t>
            </a:r>
            <a:endParaRPr lang="en-US" dirty="0" smtClean="0"/>
          </a:p>
          <a:p>
            <a:r>
              <a:rPr lang="en-US" dirty="0" smtClean="0"/>
              <a:t>by the Classical Theater of Harlem (2004</a:t>
            </a:r>
            <a:r>
              <a:rPr lang="en-US" dirty="0" smtClean="0"/>
              <a:t>) – </a:t>
            </a:r>
          </a:p>
          <a:p>
            <a:r>
              <a:rPr lang="en-US" dirty="0" smtClean="0"/>
              <a:t>“The Song of the Great Capitulation” – </a:t>
            </a:r>
          </a:p>
          <a:p>
            <a:r>
              <a:rPr lang="en-US" dirty="0" smtClean="0"/>
              <a:t>Mother Courage: “I’ve thought it over: I’m </a:t>
            </a:r>
          </a:p>
          <a:p>
            <a:r>
              <a:rPr lang="en-US" dirty="0" smtClean="0"/>
              <a:t>not complaining.” (</a:t>
            </a:r>
            <a:r>
              <a:rPr lang="en-US" dirty="0" err="1" smtClean="0"/>
              <a:t>p</a:t>
            </a:r>
            <a:r>
              <a:rPr lang="en-US" dirty="0" smtClean="0"/>
              <a:t>. 57)</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en-US" sz="3200" dirty="0" smtClean="0"/>
              <a:t>Epic </a:t>
            </a:r>
            <a:r>
              <a:rPr lang="en-US" sz="3200" dirty="0" smtClean="0"/>
              <a:t>T</a:t>
            </a:r>
            <a:r>
              <a:rPr lang="en-US" sz="3200" dirty="0" smtClean="0"/>
              <a:t>heater as Pedagogical Theater</a:t>
            </a:r>
            <a:endParaRPr lang="en-US" sz="3200"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O</a:t>
            </a:r>
            <a:r>
              <a:rPr lang="en-US" dirty="0" smtClean="0"/>
              <a:t>ne </a:t>
            </a:r>
            <a:r>
              <a:rPr lang="en-US" dirty="0" smtClean="0"/>
              <a:t>of Brecht’s main goals was</a:t>
            </a:r>
            <a:r>
              <a:rPr lang="en-US" dirty="0" smtClean="0"/>
              <a:t> thus to </a:t>
            </a:r>
            <a:r>
              <a:rPr lang="en-US" i="1" dirty="0" smtClean="0"/>
              <a:t>interrupt </a:t>
            </a:r>
            <a:r>
              <a:rPr lang="en-US" i="1" dirty="0" smtClean="0"/>
              <a:t>our </a:t>
            </a:r>
            <a:r>
              <a:rPr lang="en-US" i="1" dirty="0" smtClean="0"/>
              <a:t>pity</a:t>
            </a:r>
            <a:r>
              <a:rPr lang="en-US" dirty="0" smtClean="0"/>
              <a:t>, doing </a:t>
            </a:r>
            <a:r>
              <a:rPr lang="en-US" dirty="0" smtClean="0"/>
              <a:t>so by </a:t>
            </a:r>
            <a:r>
              <a:rPr lang="en-US" dirty="0" smtClean="0">
                <a:solidFill>
                  <a:srgbClr val="FF0000"/>
                </a:solidFill>
              </a:rPr>
              <a:t>de-naturalizing </a:t>
            </a:r>
            <a:r>
              <a:rPr lang="en-US" dirty="0" smtClean="0"/>
              <a:t>the dramatic event going on </a:t>
            </a:r>
            <a:r>
              <a:rPr lang="en-US" dirty="0" smtClean="0"/>
              <a:t>on stage…</a:t>
            </a:r>
          </a:p>
          <a:p>
            <a:pPr>
              <a:buNone/>
            </a:pPr>
            <a:r>
              <a:rPr lang="en-US" dirty="0" smtClean="0"/>
              <a:t>By making Mother Courage’s and her children’s experiences of the war and their reactions to it </a:t>
            </a:r>
            <a:r>
              <a:rPr lang="en-US" dirty="0" smtClean="0">
                <a:solidFill>
                  <a:srgbClr val="FF0000"/>
                </a:solidFill>
              </a:rPr>
              <a:t>un-real</a:t>
            </a:r>
            <a:r>
              <a:rPr lang="en-US" dirty="0" smtClean="0">
                <a:solidFill>
                  <a:srgbClr val="FF0000"/>
                </a:solidFill>
              </a:rPr>
              <a:t> </a:t>
            </a:r>
            <a:r>
              <a:rPr lang="en-US" dirty="0" smtClean="0"/>
              <a:t>and </a:t>
            </a:r>
            <a:r>
              <a:rPr lang="en-US" dirty="0" smtClean="0">
                <a:solidFill>
                  <a:srgbClr val="FF0000"/>
                </a:solidFill>
              </a:rPr>
              <a:t>un-</a:t>
            </a:r>
            <a:r>
              <a:rPr lang="en-US" dirty="0" smtClean="0">
                <a:solidFill>
                  <a:srgbClr val="FF0000"/>
                </a:solidFill>
              </a:rPr>
              <a:t>realistic</a:t>
            </a:r>
            <a:r>
              <a:rPr lang="en-US" dirty="0" smtClean="0"/>
              <a:t>, the play allows us to </a:t>
            </a:r>
            <a:r>
              <a:rPr lang="en-US" dirty="0" smtClean="0"/>
              <a:t>analyze</a:t>
            </a:r>
            <a:r>
              <a:rPr lang="en-US" dirty="0" smtClean="0"/>
              <a:t> the causes of the events (of war) being re-presented…</a:t>
            </a:r>
          </a:p>
          <a:p>
            <a:pPr>
              <a:buNone/>
            </a:pPr>
            <a:r>
              <a:rPr lang="en-US" dirty="0" smtClean="0"/>
              <a:t>And thus analyze the </a:t>
            </a:r>
            <a:r>
              <a:rPr lang="en-US" dirty="0" smtClean="0"/>
              <a:t>‘making’ of an un-natural </a:t>
            </a:r>
            <a:r>
              <a:rPr lang="en-US" dirty="0" smtClean="0"/>
              <a:t>world of war…</a:t>
            </a:r>
          </a:p>
          <a:p>
            <a:pPr>
              <a:buNone/>
            </a:pPr>
            <a:r>
              <a:rPr lang="en-US" dirty="0" smtClean="0"/>
              <a:t> </a:t>
            </a:r>
            <a:r>
              <a:rPr lang="en-US" dirty="0" smtClean="0">
                <a:solidFill>
                  <a:srgbClr val="FF0000"/>
                </a:solidFill>
              </a:rPr>
              <a:t>I</a:t>
            </a:r>
            <a:r>
              <a:rPr lang="en-US" dirty="0" smtClean="0">
                <a:solidFill>
                  <a:srgbClr val="FF0000"/>
                </a:solidFill>
              </a:rPr>
              <a:t>n order to “un-make” that world…</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Next time…</a:t>
            </a:r>
            <a:endParaRPr lang="en-US" dirty="0"/>
          </a:p>
        </p:txBody>
      </p:sp>
      <p:sp>
        <p:nvSpPr>
          <p:cNvPr id="3" name="Content Placeholder 2"/>
          <p:cNvSpPr>
            <a:spLocks noGrp="1"/>
          </p:cNvSpPr>
          <p:nvPr>
            <p:ph sz="half" idx="1"/>
          </p:nvPr>
        </p:nvSpPr>
        <p:spPr>
          <a:xfrm>
            <a:off x="417023" y="1417638"/>
            <a:ext cx="4038600" cy="4991896"/>
          </a:xfrm>
        </p:spPr>
        <p:txBody>
          <a:bodyPr>
            <a:normAutofit fontScale="92500" lnSpcReduction="20000"/>
          </a:bodyPr>
          <a:lstStyle/>
          <a:p>
            <a:pPr>
              <a:buNone/>
            </a:pPr>
            <a:r>
              <a:rPr lang="en-US" dirty="0" smtClean="0"/>
              <a:t>The Virtues that Kill in the “Modern</a:t>
            </a:r>
            <a:r>
              <a:rPr lang="en-US" dirty="0" smtClean="0"/>
              <a:t>”</a:t>
            </a:r>
            <a:r>
              <a:rPr lang="en-US" dirty="0" smtClean="0"/>
              <a:t> World of War…</a:t>
            </a:r>
          </a:p>
          <a:p>
            <a:pPr>
              <a:buNone/>
            </a:pPr>
            <a:r>
              <a:rPr lang="en-US" dirty="0" smtClean="0"/>
              <a:t>Individual Agency: Heroism, Honesty, Compassion, and Empathy in Mother Courage and her Children</a:t>
            </a:r>
          </a:p>
          <a:p>
            <a:pPr>
              <a:buNone/>
            </a:pPr>
            <a:r>
              <a:rPr lang="en-US" dirty="0" smtClean="0"/>
              <a:t>Collective Action:</a:t>
            </a:r>
            <a:r>
              <a:rPr lang="en-US" dirty="0" smtClean="0"/>
              <a:t> The Audience’s Response in 1941 / 1949</a:t>
            </a:r>
          </a:p>
          <a:p>
            <a:pPr>
              <a:buNone/>
            </a:pPr>
            <a:r>
              <a:rPr lang="en-US" dirty="0" smtClean="0"/>
              <a:t>Our response today…</a:t>
            </a:r>
          </a:p>
          <a:p>
            <a:pPr>
              <a:buNone/>
            </a:pPr>
            <a:r>
              <a:rPr lang="en-US" dirty="0" smtClean="0"/>
              <a:t>Brecht’s Agency? Brecht’s  Heroism? </a:t>
            </a:r>
            <a:r>
              <a:rPr lang="en-US" dirty="0" err="1" smtClean="0">
                <a:sym typeface="Wingdings"/>
              </a:rPr>
              <a:t></a:t>
            </a:r>
            <a:r>
              <a:rPr lang="en-US" dirty="0" smtClean="0">
                <a:sym typeface="Wingdings"/>
              </a:rPr>
              <a:t> </a:t>
            </a:r>
            <a:r>
              <a:rPr lang="en-US" dirty="0" smtClean="0"/>
              <a:t>Surviving the War / Surviving the Peace</a:t>
            </a:r>
          </a:p>
          <a:p>
            <a:endParaRPr lang="en-US" dirty="0" smtClean="0"/>
          </a:p>
        </p:txBody>
      </p:sp>
      <p:pic>
        <p:nvPicPr>
          <p:cNvPr id="8" name="Content Placeholder 7" descr="Kattrin drumming.png"/>
          <p:cNvPicPr>
            <a:picLocks noGrp="1" noChangeAspect="1"/>
          </p:cNvPicPr>
          <p:nvPr>
            <p:ph sz="half" idx="2"/>
          </p:nvPr>
        </p:nvPicPr>
        <p:blipFill>
          <a:blip r:embed="rId2"/>
          <a:srcRect t="-1283" r="6461" b="1680"/>
          <a:stretch>
            <a:fillRect/>
          </a:stretch>
        </p:blipFill>
        <p:spPr>
          <a:xfrm>
            <a:off x="4455623" y="1914798"/>
            <a:ext cx="4688377" cy="2801652"/>
          </a:xfrm>
        </p:spPr>
      </p:pic>
      <p:sp>
        <p:nvSpPr>
          <p:cNvPr id="12" name="TextBox 11"/>
          <p:cNvSpPr txBox="1"/>
          <p:nvPr/>
        </p:nvSpPr>
        <p:spPr>
          <a:xfrm>
            <a:off x="4857986" y="4917334"/>
            <a:ext cx="4076920" cy="646331"/>
          </a:xfrm>
          <a:prstGeom prst="rect">
            <a:avLst/>
          </a:prstGeom>
          <a:noFill/>
        </p:spPr>
        <p:txBody>
          <a:bodyPr wrap="none" rtlCol="0">
            <a:spAutoFit/>
          </a:bodyPr>
          <a:lstStyle/>
          <a:p>
            <a:r>
              <a:rPr lang="en-US" u="sng" dirty="0" smtClean="0"/>
              <a:t>Mother Courage and her Children</a:t>
            </a:r>
            <a:r>
              <a:rPr lang="en-US" dirty="0" smtClean="0"/>
              <a:t> / Berlin</a:t>
            </a:r>
          </a:p>
          <a:p>
            <a:r>
              <a:rPr lang="en-US" dirty="0" smtClean="0"/>
              <a:t>p</a:t>
            </a:r>
            <a:r>
              <a:rPr lang="en-US" dirty="0" smtClean="0"/>
              <a:t>roduction (1949) – Scene Eleven</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Remember!</a:t>
            </a:r>
            <a:endParaRPr lang="en-US" dirty="0"/>
          </a:p>
        </p:txBody>
      </p:sp>
      <p:sp>
        <p:nvSpPr>
          <p:cNvPr id="5" name="Content Placeholder 4"/>
          <p:cNvSpPr>
            <a:spLocks noGrp="1"/>
          </p:cNvSpPr>
          <p:nvPr>
            <p:ph sz="half" idx="1"/>
          </p:nvPr>
        </p:nvSpPr>
        <p:spPr/>
        <p:txBody>
          <a:bodyPr>
            <a:normAutofit fontScale="85000" lnSpcReduction="20000"/>
          </a:bodyPr>
          <a:lstStyle/>
          <a:p>
            <a:pPr>
              <a:buNone/>
            </a:pPr>
            <a:r>
              <a:rPr lang="en-US" dirty="0" smtClean="0"/>
              <a:t>The film for which you are responsible NEXT WEEK (week 6): “Theater of War” (dir. Walter) (2008) is on Netflix!</a:t>
            </a:r>
          </a:p>
          <a:p>
            <a:pPr>
              <a:buNone/>
            </a:pPr>
            <a:endParaRPr lang="en-US" dirty="0" smtClean="0"/>
          </a:p>
          <a:p>
            <a:pPr>
              <a:buNone/>
            </a:pPr>
            <a:r>
              <a:rPr lang="en-US" dirty="0" smtClean="0"/>
              <a:t>Get together with classmates and watch it?</a:t>
            </a:r>
          </a:p>
          <a:p>
            <a:pPr>
              <a:buNone/>
            </a:pPr>
            <a:endParaRPr lang="en-US" dirty="0" smtClean="0"/>
          </a:p>
          <a:p>
            <a:pPr>
              <a:buNone/>
            </a:pPr>
            <a:r>
              <a:rPr lang="en-US" dirty="0" smtClean="0"/>
              <a:t>There will also be a FREE SCREENING for HCC students THIS WEEK – Tuesday,. 9 Oct. – in HIB 135 </a:t>
            </a:r>
            <a:r>
              <a:rPr lang="en-US" dirty="0" smtClean="0"/>
              <a:t>at</a:t>
            </a:r>
            <a:r>
              <a:rPr lang="en-US" dirty="0" smtClean="0"/>
              <a:t> </a:t>
            </a:r>
            <a:r>
              <a:rPr lang="en-US" dirty="0" smtClean="0"/>
              <a:t>5</a:t>
            </a:r>
            <a:r>
              <a:rPr lang="en-US" dirty="0" smtClean="0"/>
              <a:t> p.m.</a:t>
            </a:r>
          </a:p>
        </p:txBody>
      </p:sp>
      <p:sp>
        <p:nvSpPr>
          <p:cNvPr id="8" name="Content Placeholder 7"/>
          <p:cNvSpPr>
            <a:spLocks noGrp="1"/>
          </p:cNvSpPr>
          <p:nvPr>
            <p:ph sz="half" idx="2"/>
          </p:nvPr>
        </p:nvSpPr>
        <p:spPr/>
        <p:txBody>
          <a:bodyPr>
            <a:normAutofit fontScale="85000" lnSpcReduction="20000"/>
          </a:bodyPr>
          <a:lstStyle/>
          <a:p>
            <a:endParaRPr lang="en-US"/>
          </a:p>
        </p:txBody>
      </p:sp>
      <p:pic>
        <p:nvPicPr>
          <p:cNvPr id="7" name="Picture 6"/>
          <p:cNvPicPr>
            <a:picLocks noChangeAspect="1"/>
          </p:cNvPicPr>
          <p:nvPr/>
        </p:nvPicPr>
        <p:blipFill>
          <a:blip r:embed="rId2"/>
          <a:stretch>
            <a:fillRect/>
          </a:stretch>
        </p:blipFill>
        <p:spPr>
          <a:xfrm>
            <a:off x="5329416" y="1600200"/>
            <a:ext cx="2828514" cy="4189901"/>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5041</TotalTime>
  <Words>5231</Words>
  <Application>Microsoft Macintosh PowerPoint</Application>
  <PresentationFormat>On-screen Show (4:3)</PresentationFormat>
  <Paragraphs>339</Paragraphs>
  <Slides>41</Slides>
  <Notes>1</Notes>
  <HiddenSlides>0</HiddenSlides>
  <MMClips>0</MMClips>
  <ScaleCrop>false</ScaleCrop>
  <HeadingPairs>
    <vt:vector size="4" baseType="variant">
      <vt:variant>
        <vt:lpstr>Design Template</vt:lpstr>
      </vt:variant>
      <vt:variant>
        <vt:i4>1</vt:i4>
      </vt:variant>
      <vt:variant>
        <vt:lpstr>Slide Titles</vt:lpstr>
      </vt:variant>
      <vt:variant>
        <vt:i4>41</vt:i4>
      </vt:variant>
    </vt:vector>
  </HeadingPairs>
  <TitlesOfParts>
    <vt:vector size="42" baseType="lpstr">
      <vt:lpstr>Office Theme</vt:lpstr>
      <vt:lpstr>Important announcement!</vt:lpstr>
      <vt:lpstr>HCC (Fall, 2013) / Week 5, Bertolt Brecht,  Mother Courage and her Children (1939) /  Transitions and Connections</vt:lpstr>
      <vt:lpstr> </vt:lpstr>
      <vt:lpstr>  From last week, we are thus fast-forwarding 300 years!  1618-48 (Thirty Years’ War)  1939-45 (WWII)  Right now – in the Fall of 2013 – we are looking back at Weil and Brecht looking back at  the Trojan War and the Thirty Years’ War in the middle of WWII… </vt:lpstr>
      <vt:lpstr>Even as we move forward in time to our present, we are staying in central Europe / Germany, but now a mid-20th century central Europe that looked a bit different than the one we considered last week!</vt:lpstr>
      <vt:lpstr>What had changed in the meantime? </vt:lpstr>
      <vt:lpstr>From the Holy Roman Empire to the (German) Nation-State / German history at warp speed / take a course in the Department of History on German / European history!</vt:lpstr>
      <vt:lpstr>Slide 8</vt:lpstr>
      <vt:lpstr>Slide 9</vt:lpstr>
      <vt:lpstr>To a “modern” Germany…</vt:lpstr>
      <vt:lpstr>Bertolt Brecht (1898-1956) / as a young man…</vt:lpstr>
      <vt:lpstr>The road not taken (by us)… Brecht’s Troy / a late poem, probably c. 1953 / Responding to “Trojans,” a poem by the Greek poet, C. P. Cavafy (1863-1933), translated into German in 1953, Brecht wrote… </vt:lpstr>
      <vt:lpstr>We’re not reading that  poem…</vt:lpstr>
      <vt:lpstr>Which “political formations” and “social conditions” again…?</vt:lpstr>
      <vt:lpstr>Bertolt Brecht (1898-1956)  a bit later in his life  </vt:lpstr>
      <vt:lpstr>Grimmelshausen’s and Brecht’s Mother  Courage(s) / Brecht’s Inter-Texts</vt:lpstr>
      <vt:lpstr>Mother Courage  and her Children (1939) –  Re-Presenting the  Early Modern to Modernity </vt:lpstr>
      <vt:lpstr>…so that these behaviors can be changed!  Theater is thus not just “entertainment” / “The stage” must “begin to be instructive” (Brecht)</vt:lpstr>
      <vt:lpstr>Brecht wasn’t the only one looking back to Early Modernity and the Thirty Years’ War in particular at around this  time – especially in Germany…</vt:lpstr>
      <vt:lpstr>Slide 20</vt:lpstr>
      <vt:lpstr>After the six years (1939-45) of brutality on all sides and “total war” in Germany after 1943 (“totaler Krieg” – Josef Goebbels, 1943), remembering the peace – which of course also meant remembering the war – must have seemed like a good idea…</vt:lpstr>
      <vt:lpstr>The Brutality of War (1939-45): From 1939 on  The so-called German “Blitzkrieg” (lightening war) / swift, coordinated mechanized infantry and air attacks against Poland, Belgium, and France / Vernichtungsschlacht (battle of annihilation) / “military-industrial complex”</vt:lpstr>
      <vt:lpstr>The Battle of Britain (Summer / Fall, 1940) / German air force attacks England</vt:lpstr>
      <vt:lpstr>Slide 24</vt:lpstr>
      <vt:lpstr>Pretty soon, however, this form of war also came home to the Germans themselves… The German city of Dresden – 13-15 February, 1945</vt:lpstr>
      <vt:lpstr>Magdeburg (1631)?</vt:lpstr>
      <vt:lpstr> Let me be clear…</vt:lpstr>
      <vt:lpstr>Slide 28</vt:lpstr>
      <vt:lpstr>Slide 29</vt:lpstr>
      <vt:lpstr>Brecht’s Re-Presentation of  the Thirty Years’ War   </vt:lpstr>
      <vt:lpstr>Brecht’s “Religious War”? / The Chaplain</vt:lpstr>
      <vt:lpstr>Does Brecht show us the Thirty Years’ War as a war of state-building? </vt:lpstr>
      <vt:lpstr>Whereas the “main stage” of the political and military “realities” of the Thirty Years’ War is nearly invisible to the characters…</vt:lpstr>
      <vt:lpstr>Thus, even when the play seems quite historical…</vt:lpstr>
      <vt:lpstr>  In spite of its anti- / un-realism, the play does offer a commentary on the ‘realities’ of the “modernity” re-presented in this play / Mother Courage as a ‘modern’ picaro (actually, a picara)</vt:lpstr>
      <vt:lpstr>What does Brecht want his audience to think about Mother Courage’s agency / her “choices”? </vt:lpstr>
      <vt:lpstr>Interrupting your Pity and Grief: Epic Theater and the V-Effekt (Verfremdungseffekt) = “alienation effect”</vt:lpstr>
      <vt:lpstr>The Ballads</vt:lpstr>
      <vt:lpstr>Epic Theater as Pedagogical Theater</vt:lpstr>
      <vt:lpstr>Next time…</vt:lpstr>
      <vt:lpstr>Remember!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jonewman</cp:lastModifiedBy>
  <cp:revision>78</cp:revision>
  <dcterms:created xsi:type="dcterms:W3CDTF">2013-10-25T18:54:22Z</dcterms:created>
  <dcterms:modified xsi:type="dcterms:W3CDTF">2013-10-28T17:27:55Z</dcterms:modified>
</cp:coreProperties>
</file>