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57" r:id="rId4"/>
    <p:sldId id="289" r:id="rId5"/>
    <p:sldId id="264" r:id="rId6"/>
    <p:sldId id="258" r:id="rId7"/>
    <p:sldId id="259" r:id="rId8"/>
    <p:sldId id="278" r:id="rId9"/>
    <p:sldId id="293" r:id="rId10"/>
    <p:sldId id="260" r:id="rId11"/>
    <p:sldId id="277" r:id="rId12"/>
    <p:sldId id="291" r:id="rId13"/>
    <p:sldId id="267" r:id="rId14"/>
    <p:sldId id="279" r:id="rId15"/>
    <p:sldId id="283" r:id="rId16"/>
    <p:sldId id="262" r:id="rId17"/>
    <p:sldId id="263" r:id="rId18"/>
    <p:sldId id="265" r:id="rId19"/>
    <p:sldId id="282" r:id="rId20"/>
    <p:sldId id="268" r:id="rId21"/>
    <p:sldId id="271" r:id="rId22"/>
    <p:sldId id="272" r:id="rId23"/>
    <p:sldId id="269" r:id="rId24"/>
    <p:sldId id="275" r:id="rId25"/>
    <p:sldId id="270" r:id="rId26"/>
    <p:sldId id="276" r:id="rId27"/>
    <p:sldId id="274" r:id="rId28"/>
    <p:sldId id="280" r:id="rId29"/>
    <p:sldId id="284" r:id="rId30"/>
    <p:sldId id="292" r:id="rId31"/>
    <p:sldId id="287" r:id="rId32"/>
    <p:sldId id="281" r:id="rId33"/>
    <p:sldId id="294" r:id="rId34"/>
    <p:sldId id="295"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593" autoAdjust="0"/>
  </p:normalViewPr>
  <p:slideViewPr>
    <p:cSldViewPr snapToGrid="0" snapToObjects="1">
      <p:cViewPr varScale="1">
        <p:scale>
          <a:sx n="105" d="100"/>
          <a:sy n="105" d="100"/>
        </p:scale>
        <p:origin x="-179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64417A-3E4F-6943-AF4A-4C6FA3E8962E}" type="doc">
      <dgm:prSet loTypeId="urn:microsoft.com/office/officeart/2005/8/layout/cycle2" loCatId="cycle" qsTypeId="urn:microsoft.com/office/officeart/2005/8/quickstyle/simple4" qsCatId="simple" csTypeId="urn:microsoft.com/office/officeart/2005/8/colors/accent1_2" csCatId="accent1" phldr="1"/>
      <dgm:spPr/>
      <dgm:t>
        <a:bodyPr/>
        <a:lstStyle/>
        <a:p>
          <a:endParaRPr lang="en-US"/>
        </a:p>
      </dgm:t>
    </dgm:pt>
    <dgm:pt modelId="{3F7B5FB1-D181-1244-8488-A2F8DF617B2E}">
      <dgm:prSet phldrT="[Text]"/>
      <dgm:spPr/>
      <dgm:t>
        <a:bodyPr/>
        <a:lstStyle/>
        <a:p>
          <a:r>
            <a:rPr lang="en-US" b="1" dirty="0" smtClean="0">
              <a:solidFill>
                <a:schemeClr val="bg1"/>
              </a:solidFill>
            </a:rPr>
            <a:t>Theater: 2006 NYC production / rehearsals / performance of a play about the Thirty Years’ War</a:t>
          </a:r>
          <a:endParaRPr lang="en-US" b="1" dirty="0">
            <a:solidFill>
              <a:schemeClr val="bg1"/>
            </a:solidFill>
          </a:endParaRPr>
        </a:p>
      </dgm:t>
    </dgm:pt>
    <dgm:pt modelId="{FD46EA92-6CFF-BA4C-B735-61EA77BAAB34}" type="parTrans" cxnId="{7E7C9F0D-E3BE-7E48-8AE0-0D4473E8E7DD}">
      <dgm:prSet/>
      <dgm:spPr/>
      <dgm:t>
        <a:bodyPr/>
        <a:lstStyle/>
        <a:p>
          <a:endParaRPr lang="en-US"/>
        </a:p>
      </dgm:t>
    </dgm:pt>
    <dgm:pt modelId="{48FB490A-916B-A144-8DD0-F420E3803FF7}" type="sibTrans" cxnId="{7E7C9F0D-E3BE-7E48-8AE0-0D4473E8E7DD}">
      <dgm:prSet/>
      <dgm:spPr/>
      <dgm:t>
        <a:bodyPr/>
        <a:lstStyle/>
        <a:p>
          <a:endParaRPr lang="en-US"/>
        </a:p>
      </dgm:t>
    </dgm:pt>
    <dgm:pt modelId="{8CFBFC8C-7A0F-B648-BBD3-3F4FD3D8750B}">
      <dgm:prSet phldrT="[Text]"/>
      <dgm:spPr/>
      <dgm:t>
        <a:bodyPr/>
        <a:lstStyle/>
        <a:p>
          <a:r>
            <a:rPr lang="en-US" dirty="0" smtClean="0">
              <a:solidFill>
                <a:srgbClr val="000000"/>
              </a:solidFill>
            </a:rPr>
            <a:t>1949 Berlin production / post-1945 / WWII / the Holocaust / the Cold War</a:t>
          </a:r>
          <a:endParaRPr lang="en-US" dirty="0">
            <a:solidFill>
              <a:srgbClr val="000000"/>
            </a:solidFill>
          </a:endParaRPr>
        </a:p>
      </dgm:t>
    </dgm:pt>
    <dgm:pt modelId="{EC46B010-7B0A-2E47-BCD0-7DCDE0C85E13}" type="parTrans" cxnId="{1E9430A5-CCD5-A74E-8E45-EC623BCA621A}">
      <dgm:prSet/>
      <dgm:spPr/>
      <dgm:t>
        <a:bodyPr/>
        <a:lstStyle/>
        <a:p>
          <a:endParaRPr lang="en-US"/>
        </a:p>
      </dgm:t>
    </dgm:pt>
    <dgm:pt modelId="{16EF1B3D-B7EB-074C-9DB4-08B52ECDE93F}" type="sibTrans" cxnId="{1E9430A5-CCD5-A74E-8E45-EC623BCA621A}">
      <dgm:prSet/>
      <dgm:spPr/>
      <dgm:t>
        <a:bodyPr/>
        <a:lstStyle/>
        <a:p>
          <a:endParaRPr lang="en-US"/>
        </a:p>
      </dgm:t>
    </dgm:pt>
    <dgm:pt modelId="{93C42C0E-C2E9-CD45-B2AC-9B8C827BCF76}">
      <dgm:prSet phldrT="[Text]"/>
      <dgm:spPr/>
      <dgm:t>
        <a:bodyPr/>
        <a:lstStyle/>
        <a:p>
          <a:r>
            <a:rPr lang="en-US" dirty="0" smtClean="0">
              <a:solidFill>
                <a:srgbClr val="000000"/>
              </a:solidFill>
            </a:rPr>
            <a:t>Brecht / the “communist”/ the director / the father / the husband</a:t>
          </a:r>
          <a:endParaRPr lang="en-US" dirty="0">
            <a:solidFill>
              <a:srgbClr val="000000"/>
            </a:solidFill>
          </a:endParaRPr>
        </a:p>
      </dgm:t>
    </dgm:pt>
    <dgm:pt modelId="{E117E1DD-9FAB-8549-8E37-DA7693DF8730}" type="parTrans" cxnId="{1259DEE2-19CA-4F4A-B096-8F4E898BA063}">
      <dgm:prSet/>
      <dgm:spPr/>
      <dgm:t>
        <a:bodyPr/>
        <a:lstStyle/>
        <a:p>
          <a:endParaRPr lang="en-US"/>
        </a:p>
      </dgm:t>
    </dgm:pt>
    <dgm:pt modelId="{F3E4A71E-4D6D-544B-8799-F520FDDAB89D}" type="sibTrans" cxnId="{1259DEE2-19CA-4F4A-B096-8F4E898BA063}">
      <dgm:prSet/>
      <dgm:spPr/>
      <dgm:t>
        <a:bodyPr/>
        <a:lstStyle/>
        <a:p>
          <a:endParaRPr lang="en-US"/>
        </a:p>
      </dgm:t>
    </dgm:pt>
    <dgm:pt modelId="{12A6A166-E02D-114D-8BCB-EEC672AEAF6C}">
      <dgm:prSet phldrT="[Text]"/>
      <dgm:spPr/>
      <dgm:t>
        <a:bodyPr/>
        <a:lstStyle/>
        <a:p>
          <a:r>
            <a:rPr lang="en-US" dirty="0" smtClean="0">
              <a:solidFill>
                <a:srgbClr val="000000"/>
              </a:solidFill>
            </a:rPr>
            <a:t>The Viet Nam War / the military-industrial complex (MIT labs) / Resistance, 1969</a:t>
          </a:r>
          <a:endParaRPr lang="en-US" dirty="0">
            <a:solidFill>
              <a:srgbClr val="000000"/>
            </a:solidFill>
          </a:endParaRPr>
        </a:p>
      </dgm:t>
    </dgm:pt>
    <dgm:pt modelId="{6FE066F8-71D6-6142-ABDA-076FDC2F0312}" type="parTrans" cxnId="{19A43849-FFB7-8C4D-8F31-B0F6D00930BD}">
      <dgm:prSet/>
      <dgm:spPr/>
      <dgm:t>
        <a:bodyPr/>
        <a:lstStyle/>
        <a:p>
          <a:endParaRPr lang="en-US"/>
        </a:p>
      </dgm:t>
    </dgm:pt>
    <dgm:pt modelId="{B098C296-E190-8540-994B-F9C92D20CD90}" type="sibTrans" cxnId="{19A43849-FFB7-8C4D-8F31-B0F6D00930BD}">
      <dgm:prSet/>
      <dgm:spPr/>
      <dgm:t>
        <a:bodyPr/>
        <a:lstStyle/>
        <a:p>
          <a:endParaRPr lang="en-US"/>
        </a:p>
      </dgm:t>
    </dgm:pt>
    <dgm:pt modelId="{F620D904-1A15-DC4C-9485-D540EAB1BC38}">
      <dgm:prSet/>
      <dgm:spPr/>
      <dgm:t>
        <a:bodyPr/>
        <a:lstStyle/>
        <a:p>
          <a:r>
            <a:rPr lang="en-US" dirty="0" smtClean="0">
              <a:solidFill>
                <a:srgbClr val="000000"/>
              </a:solidFill>
            </a:rPr>
            <a:t>Meryl </a:t>
          </a:r>
          <a:r>
            <a:rPr lang="en-US" dirty="0" err="1" smtClean="0">
              <a:solidFill>
                <a:srgbClr val="000000"/>
              </a:solidFill>
            </a:rPr>
            <a:t>Streep</a:t>
          </a:r>
          <a:r>
            <a:rPr lang="en-US" dirty="0" smtClean="0">
              <a:solidFill>
                <a:srgbClr val="000000"/>
              </a:solidFill>
            </a:rPr>
            <a:t> and her pathos / her star power</a:t>
          </a:r>
          <a:endParaRPr lang="en-US" dirty="0">
            <a:solidFill>
              <a:srgbClr val="000000"/>
            </a:solidFill>
          </a:endParaRPr>
        </a:p>
      </dgm:t>
    </dgm:pt>
    <dgm:pt modelId="{D146917E-F937-DD4C-B42C-E450B7D36BBE}" type="parTrans" cxnId="{EB9702EE-F0C9-CF41-A8EE-B28DB5E23814}">
      <dgm:prSet/>
      <dgm:spPr/>
      <dgm:t>
        <a:bodyPr/>
        <a:lstStyle/>
        <a:p>
          <a:endParaRPr lang="en-US"/>
        </a:p>
      </dgm:t>
    </dgm:pt>
    <dgm:pt modelId="{B7F05651-9371-9D49-BA85-2E3B0B108F60}" type="sibTrans" cxnId="{EB9702EE-F0C9-CF41-A8EE-B28DB5E23814}">
      <dgm:prSet/>
      <dgm:spPr/>
      <dgm:t>
        <a:bodyPr/>
        <a:lstStyle/>
        <a:p>
          <a:endParaRPr lang="en-US"/>
        </a:p>
      </dgm:t>
    </dgm:pt>
    <dgm:pt modelId="{8C78DFA8-6830-8E44-8945-417735DD739D}">
      <dgm:prSet/>
      <dgm:spPr/>
      <dgm:t>
        <a:bodyPr/>
        <a:lstStyle/>
        <a:p>
          <a:r>
            <a:rPr lang="en-US" dirty="0" smtClean="0">
              <a:solidFill>
                <a:srgbClr val="000000"/>
              </a:solidFill>
            </a:rPr>
            <a:t>Street protests and 21</a:t>
          </a:r>
          <a:r>
            <a:rPr lang="en-US" baseline="30000" dirty="0" smtClean="0">
              <a:solidFill>
                <a:srgbClr val="000000"/>
              </a:solidFill>
            </a:rPr>
            <a:t>st</a:t>
          </a:r>
          <a:r>
            <a:rPr lang="en-US" dirty="0" smtClean="0">
              <a:solidFill>
                <a:srgbClr val="000000"/>
              </a:solidFill>
            </a:rPr>
            <a:t> century wars / Cantor’s class / Marx / the production (costumes and props)</a:t>
          </a:r>
          <a:endParaRPr lang="en-US" dirty="0">
            <a:solidFill>
              <a:srgbClr val="000000"/>
            </a:solidFill>
          </a:endParaRPr>
        </a:p>
      </dgm:t>
    </dgm:pt>
    <dgm:pt modelId="{05211E30-DC78-6E41-B3F5-02B82397A9C5}" type="parTrans" cxnId="{4132D05D-78D7-F143-B96B-741326D57757}">
      <dgm:prSet/>
      <dgm:spPr/>
      <dgm:t>
        <a:bodyPr/>
        <a:lstStyle/>
        <a:p>
          <a:endParaRPr lang="en-US"/>
        </a:p>
      </dgm:t>
    </dgm:pt>
    <dgm:pt modelId="{55D6185E-7413-5748-904C-3D31058D57B1}" type="sibTrans" cxnId="{4132D05D-78D7-F143-B96B-741326D57757}">
      <dgm:prSet/>
      <dgm:spPr/>
      <dgm:t>
        <a:bodyPr/>
        <a:lstStyle/>
        <a:p>
          <a:endParaRPr lang="en-US"/>
        </a:p>
      </dgm:t>
    </dgm:pt>
    <dgm:pt modelId="{EDD629CC-8CE1-B044-BD61-459E46993203}">
      <dgm:prSet phldrT="[Text]"/>
      <dgm:spPr/>
      <dgm:t>
        <a:bodyPr/>
        <a:lstStyle/>
        <a:p>
          <a:r>
            <a:rPr lang="en-US" dirty="0" smtClean="0">
              <a:solidFill>
                <a:srgbClr val="000000"/>
              </a:solidFill>
            </a:rPr>
            <a:t>Theater as Resistance?</a:t>
          </a:r>
          <a:endParaRPr lang="en-US" dirty="0">
            <a:solidFill>
              <a:srgbClr val="000000"/>
            </a:solidFill>
          </a:endParaRPr>
        </a:p>
      </dgm:t>
    </dgm:pt>
    <dgm:pt modelId="{5E7107A7-5CB8-744E-A010-289BD0D96A45}" type="parTrans" cxnId="{D2D6B356-9848-6E48-B78F-9334C1AA00E9}">
      <dgm:prSet/>
      <dgm:spPr/>
      <dgm:t>
        <a:bodyPr/>
        <a:lstStyle/>
        <a:p>
          <a:endParaRPr lang="en-US"/>
        </a:p>
      </dgm:t>
    </dgm:pt>
    <dgm:pt modelId="{82A808B5-71C5-8C4F-9BA8-2F0E7B242B9A}" type="sibTrans" cxnId="{D2D6B356-9848-6E48-B78F-9334C1AA00E9}">
      <dgm:prSet/>
      <dgm:spPr/>
      <dgm:t>
        <a:bodyPr/>
        <a:lstStyle/>
        <a:p>
          <a:endParaRPr lang="en-US"/>
        </a:p>
      </dgm:t>
    </dgm:pt>
    <dgm:pt modelId="{80CD05D8-38F4-3D4D-BD01-C7919F023249}" type="pres">
      <dgm:prSet presAssocID="{F664417A-3E4F-6943-AF4A-4C6FA3E8962E}" presName="cycle" presStyleCnt="0">
        <dgm:presLayoutVars>
          <dgm:dir/>
          <dgm:resizeHandles val="exact"/>
        </dgm:presLayoutVars>
      </dgm:prSet>
      <dgm:spPr/>
      <dgm:t>
        <a:bodyPr/>
        <a:lstStyle/>
        <a:p>
          <a:endParaRPr lang="en-US"/>
        </a:p>
      </dgm:t>
    </dgm:pt>
    <dgm:pt modelId="{060EAC50-A8D5-324D-A5DF-CBEC2427219F}" type="pres">
      <dgm:prSet presAssocID="{3F7B5FB1-D181-1244-8488-A2F8DF617B2E}" presName="node" presStyleLbl="node1" presStyleIdx="0" presStyleCnt="7">
        <dgm:presLayoutVars>
          <dgm:bulletEnabled val="1"/>
        </dgm:presLayoutVars>
      </dgm:prSet>
      <dgm:spPr/>
      <dgm:t>
        <a:bodyPr/>
        <a:lstStyle/>
        <a:p>
          <a:endParaRPr lang="en-US"/>
        </a:p>
      </dgm:t>
    </dgm:pt>
    <dgm:pt modelId="{DB7E4659-F14C-0541-AB41-8185D5E07857}" type="pres">
      <dgm:prSet presAssocID="{48FB490A-916B-A144-8DD0-F420E3803FF7}" presName="sibTrans" presStyleLbl="sibTrans2D1" presStyleIdx="0" presStyleCnt="7"/>
      <dgm:spPr/>
      <dgm:t>
        <a:bodyPr/>
        <a:lstStyle/>
        <a:p>
          <a:endParaRPr lang="en-US"/>
        </a:p>
      </dgm:t>
    </dgm:pt>
    <dgm:pt modelId="{0FE2B9B5-801B-054A-A099-DCC45553D90C}" type="pres">
      <dgm:prSet presAssocID="{48FB490A-916B-A144-8DD0-F420E3803FF7}" presName="connectorText" presStyleLbl="sibTrans2D1" presStyleIdx="0" presStyleCnt="7"/>
      <dgm:spPr/>
      <dgm:t>
        <a:bodyPr/>
        <a:lstStyle/>
        <a:p>
          <a:endParaRPr lang="en-US"/>
        </a:p>
      </dgm:t>
    </dgm:pt>
    <dgm:pt modelId="{43F6FCFB-F61F-D54E-A39C-958832B83297}" type="pres">
      <dgm:prSet presAssocID="{8C78DFA8-6830-8E44-8945-417735DD739D}" presName="node" presStyleLbl="node1" presStyleIdx="1" presStyleCnt="7">
        <dgm:presLayoutVars>
          <dgm:bulletEnabled val="1"/>
        </dgm:presLayoutVars>
      </dgm:prSet>
      <dgm:spPr/>
      <dgm:t>
        <a:bodyPr/>
        <a:lstStyle/>
        <a:p>
          <a:endParaRPr lang="en-US"/>
        </a:p>
      </dgm:t>
    </dgm:pt>
    <dgm:pt modelId="{71B39361-04EF-854A-8A4F-41A5483AA233}" type="pres">
      <dgm:prSet presAssocID="{55D6185E-7413-5748-904C-3D31058D57B1}" presName="sibTrans" presStyleLbl="sibTrans2D1" presStyleIdx="1" presStyleCnt="7"/>
      <dgm:spPr/>
      <dgm:t>
        <a:bodyPr/>
        <a:lstStyle/>
        <a:p>
          <a:endParaRPr lang="en-US"/>
        </a:p>
      </dgm:t>
    </dgm:pt>
    <dgm:pt modelId="{D3C6BB46-916E-B84C-8D63-F31928B80711}" type="pres">
      <dgm:prSet presAssocID="{55D6185E-7413-5748-904C-3D31058D57B1}" presName="connectorText" presStyleLbl="sibTrans2D1" presStyleIdx="1" presStyleCnt="7"/>
      <dgm:spPr/>
      <dgm:t>
        <a:bodyPr/>
        <a:lstStyle/>
        <a:p>
          <a:endParaRPr lang="en-US"/>
        </a:p>
      </dgm:t>
    </dgm:pt>
    <dgm:pt modelId="{6B2F8515-DAA5-094F-A2BE-B0F6B0BDBC07}" type="pres">
      <dgm:prSet presAssocID="{8CFBFC8C-7A0F-B648-BBD3-3F4FD3D8750B}" presName="node" presStyleLbl="node1" presStyleIdx="2" presStyleCnt="7">
        <dgm:presLayoutVars>
          <dgm:bulletEnabled val="1"/>
        </dgm:presLayoutVars>
      </dgm:prSet>
      <dgm:spPr/>
      <dgm:t>
        <a:bodyPr/>
        <a:lstStyle/>
        <a:p>
          <a:endParaRPr lang="en-US"/>
        </a:p>
      </dgm:t>
    </dgm:pt>
    <dgm:pt modelId="{7198AE95-644E-6446-9232-131C7C512226}" type="pres">
      <dgm:prSet presAssocID="{16EF1B3D-B7EB-074C-9DB4-08B52ECDE93F}" presName="sibTrans" presStyleLbl="sibTrans2D1" presStyleIdx="2" presStyleCnt="7"/>
      <dgm:spPr/>
      <dgm:t>
        <a:bodyPr/>
        <a:lstStyle/>
        <a:p>
          <a:endParaRPr lang="en-US"/>
        </a:p>
      </dgm:t>
    </dgm:pt>
    <dgm:pt modelId="{DCA03C96-79E2-3C47-9239-AD1FBC9A9D4F}" type="pres">
      <dgm:prSet presAssocID="{16EF1B3D-B7EB-074C-9DB4-08B52ECDE93F}" presName="connectorText" presStyleLbl="sibTrans2D1" presStyleIdx="2" presStyleCnt="7"/>
      <dgm:spPr/>
      <dgm:t>
        <a:bodyPr/>
        <a:lstStyle/>
        <a:p>
          <a:endParaRPr lang="en-US"/>
        </a:p>
      </dgm:t>
    </dgm:pt>
    <dgm:pt modelId="{7B7DDE6D-E11A-5445-BB4D-634A6F8B0514}" type="pres">
      <dgm:prSet presAssocID="{93C42C0E-C2E9-CD45-B2AC-9B8C827BCF76}" presName="node" presStyleLbl="node1" presStyleIdx="3" presStyleCnt="7">
        <dgm:presLayoutVars>
          <dgm:bulletEnabled val="1"/>
        </dgm:presLayoutVars>
      </dgm:prSet>
      <dgm:spPr/>
      <dgm:t>
        <a:bodyPr/>
        <a:lstStyle/>
        <a:p>
          <a:endParaRPr lang="en-US"/>
        </a:p>
      </dgm:t>
    </dgm:pt>
    <dgm:pt modelId="{839CC92B-1EE3-5E4F-91DF-2A6831DEAE9F}" type="pres">
      <dgm:prSet presAssocID="{F3E4A71E-4D6D-544B-8799-F520FDDAB89D}" presName="sibTrans" presStyleLbl="sibTrans2D1" presStyleIdx="3" presStyleCnt="7"/>
      <dgm:spPr/>
      <dgm:t>
        <a:bodyPr/>
        <a:lstStyle/>
        <a:p>
          <a:endParaRPr lang="en-US"/>
        </a:p>
      </dgm:t>
    </dgm:pt>
    <dgm:pt modelId="{09759430-B34E-9043-BB37-EE12EA9CEAC3}" type="pres">
      <dgm:prSet presAssocID="{F3E4A71E-4D6D-544B-8799-F520FDDAB89D}" presName="connectorText" presStyleLbl="sibTrans2D1" presStyleIdx="3" presStyleCnt="7"/>
      <dgm:spPr/>
      <dgm:t>
        <a:bodyPr/>
        <a:lstStyle/>
        <a:p>
          <a:endParaRPr lang="en-US"/>
        </a:p>
      </dgm:t>
    </dgm:pt>
    <dgm:pt modelId="{0CF9E461-7A8B-3E48-BA0F-E2D08A856E2D}" type="pres">
      <dgm:prSet presAssocID="{12A6A166-E02D-114D-8BCB-EEC672AEAF6C}" presName="node" presStyleLbl="node1" presStyleIdx="4" presStyleCnt="7">
        <dgm:presLayoutVars>
          <dgm:bulletEnabled val="1"/>
        </dgm:presLayoutVars>
      </dgm:prSet>
      <dgm:spPr/>
      <dgm:t>
        <a:bodyPr/>
        <a:lstStyle/>
        <a:p>
          <a:endParaRPr lang="en-US"/>
        </a:p>
      </dgm:t>
    </dgm:pt>
    <dgm:pt modelId="{55EE8095-EBE5-8346-A7BE-5205F42D2D12}" type="pres">
      <dgm:prSet presAssocID="{B098C296-E190-8540-994B-F9C92D20CD90}" presName="sibTrans" presStyleLbl="sibTrans2D1" presStyleIdx="4" presStyleCnt="7"/>
      <dgm:spPr/>
      <dgm:t>
        <a:bodyPr/>
        <a:lstStyle/>
        <a:p>
          <a:endParaRPr lang="en-US"/>
        </a:p>
      </dgm:t>
    </dgm:pt>
    <dgm:pt modelId="{9D621448-ECD9-FC4A-857E-F91DE873D274}" type="pres">
      <dgm:prSet presAssocID="{B098C296-E190-8540-994B-F9C92D20CD90}" presName="connectorText" presStyleLbl="sibTrans2D1" presStyleIdx="4" presStyleCnt="7"/>
      <dgm:spPr/>
      <dgm:t>
        <a:bodyPr/>
        <a:lstStyle/>
        <a:p>
          <a:endParaRPr lang="en-US"/>
        </a:p>
      </dgm:t>
    </dgm:pt>
    <dgm:pt modelId="{1CDD0BDF-B75B-6F45-8E95-3DB21EF71ACA}" type="pres">
      <dgm:prSet presAssocID="{EDD629CC-8CE1-B044-BD61-459E46993203}" presName="node" presStyleLbl="node1" presStyleIdx="5" presStyleCnt="7">
        <dgm:presLayoutVars>
          <dgm:bulletEnabled val="1"/>
        </dgm:presLayoutVars>
      </dgm:prSet>
      <dgm:spPr/>
      <dgm:t>
        <a:bodyPr/>
        <a:lstStyle/>
        <a:p>
          <a:endParaRPr lang="en-US"/>
        </a:p>
      </dgm:t>
    </dgm:pt>
    <dgm:pt modelId="{0B21C3D8-CE6C-8A4E-8E82-2398EEDAD8DC}" type="pres">
      <dgm:prSet presAssocID="{82A808B5-71C5-8C4F-9BA8-2F0E7B242B9A}" presName="sibTrans" presStyleLbl="sibTrans2D1" presStyleIdx="5" presStyleCnt="7"/>
      <dgm:spPr/>
      <dgm:t>
        <a:bodyPr/>
        <a:lstStyle/>
        <a:p>
          <a:endParaRPr lang="en-US"/>
        </a:p>
      </dgm:t>
    </dgm:pt>
    <dgm:pt modelId="{9974FDA1-D116-9E44-A6B9-B0A2074FE178}" type="pres">
      <dgm:prSet presAssocID="{82A808B5-71C5-8C4F-9BA8-2F0E7B242B9A}" presName="connectorText" presStyleLbl="sibTrans2D1" presStyleIdx="5" presStyleCnt="7"/>
      <dgm:spPr/>
      <dgm:t>
        <a:bodyPr/>
        <a:lstStyle/>
        <a:p>
          <a:endParaRPr lang="en-US"/>
        </a:p>
      </dgm:t>
    </dgm:pt>
    <dgm:pt modelId="{9CCC3E43-C512-2B4B-A5F6-CFBFB996CC89}" type="pres">
      <dgm:prSet presAssocID="{F620D904-1A15-DC4C-9485-D540EAB1BC38}" presName="node" presStyleLbl="node1" presStyleIdx="6" presStyleCnt="7">
        <dgm:presLayoutVars>
          <dgm:bulletEnabled val="1"/>
        </dgm:presLayoutVars>
      </dgm:prSet>
      <dgm:spPr/>
      <dgm:t>
        <a:bodyPr/>
        <a:lstStyle/>
        <a:p>
          <a:endParaRPr lang="en-US"/>
        </a:p>
      </dgm:t>
    </dgm:pt>
    <dgm:pt modelId="{E999D0AA-B554-2D4D-B1A3-C1FD378AD155}" type="pres">
      <dgm:prSet presAssocID="{B7F05651-9371-9D49-BA85-2E3B0B108F60}" presName="sibTrans" presStyleLbl="sibTrans2D1" presStyleIdx="6" presStyleCnt="7"/>
      <dgm:spPr/>
      <dgm:t>
        <a:bodyPr/>
        <a:lstStyle/>
        <a:p>
          <a:endParaRPr lang="en-US"/>
        </a:p>
      </dgm:t>
    </dgm:pt>
    <dgm:pt modelId="{2B7CDE77-6870-3C4A-801F-0BCB54284488}" type="pres">
      <dgm:prSet presAssocID="{B7F05651-9371-9D49-BA85-2E3B0B108F60}" presName="connectorText" presStyleLbl="sibTrans2D1" presStyleIdx="6" presStyleCnt="7"/>
      <dgm:spPr/>
      <dgm:t>
        <a:bodyPr/>
        <a:lstStyle/>
        <a:p>
          <a:endParaRPr lang="en-US"/>
        </a:p>
      </dgm:t>
    </dgm:pt>
  </dgm:ptLst>
  <dgm:cxnLst>
    <dgm:cxn modelId="{32EE8336-64F4-1F4A-A015-9BE6B2D687D7}" type="presOf" srcId="{3F7B5FB1-D181-1244-8488-A2F8DF617B2E}" destId="{060EAC50-A8D5-324D-A5DF-CBEC2427219F}" srcOrd="0" destOrd="0" presId="urn:microsoft.com/office/officeart/2005/8/layout/cycle2"/>
    <dgm:cxn modelId="{4DB1D955-775D-CA43-A5D5-5B8411591A8B}" type="presOf" srcId="{8C78DFA8-6830-8E44-8945-417735DD739D}" destId="{43F6FCFB-F61F-D54E-A39C-958832B83297}" srcOrd="0" destOrd="0" presId="urn:microsoft.com/office/officeart/2005/8/layout/cycle2"/>
    <dgm:cxn modelId="{74D9A200-ADAB-7C41-8ED5-49513AA5C395}" type="presOf" srcId="{EDD629CC-8CE1-B044-BD61-459E46993203}" destId="{1CDD0BDF-B75B-6F45-8E95-3DB21EF71ACA}" srcOrd="0" destOrd="0" presId="urn:microsoft.com/office/officeart/2005/8/layout/cycle2"/>
    <dgm:cxn modelId="{0C514549-15D1-DF4D-A94C-963537832E94}" type="presOf" srcId="{B098C296-E190-8540-994B-F9C92D20CD90}" destId="{9D621448-ECD9-FC4A-857E-F91DE873D274}" srcOrd="1" destOrd="0" presId="urn:microsoft.com/office/officeart/2005/8/layout/cycle2"/>
    <dgm:cxn modelId="{5210CD59-A33C-1745-B359-6F38DF4F40FC}" type="presOf" srcId="{12A6A166-E02D-114D-8BCB-EEC672AEAF6C}" destId="{0CF9E461-7A8B-3E48-BA0F-E2D08A856E2D}" srcOrd="0" destOrd="0" presId="urn:microsoft.com/office/officeart/2005/8/layout/cycle2"/>
    <dgm:cxn modelId="{1259DEE2-19CA-4F4A-B096-8F4E898BA063}" srcId="{F664417A-3E4F-6943-AF4A-4C6FA3E8962E}" destId="{93C42C0E-C2E9-CD45-B2AC-9B8C827BCF76}" srcOrd="3" destOrd="0" parTransId="{E117E1DD-9FAB-8549-8E37-DA7693DF8730}" sibTransId="{F3E4A71E-4D6D-544B-8799-F520FDDAB89D}"/>
    <dgm:cxn modelId="{0981ADFB-DD99-6541-B78C-EF697A99E94A}" type="presOf" srcId="{48FB490A-916B-A144-8DD0-F420E3803FF7}" destId="{0FE2B9B5-801B-054A-A099-DCC45553D90C}" srcOrd="1" destOrd="0" presId="urn:microsoft.com/office/officeart/2005/8/layout/cycle2"/>
    <dgm:cxn modelId="{F23AF572-281A-A743-947B-26E037B03354}" type="presOf" srcId="{55D6185E-7413-5748-904C-3D31058D57B1}" destId="{D3C6BB46-916E-B84C-8D63-F31928B80711}" srcOrd="1" destOrd="0" presId="urn:microsoft.com/office/officeart/2005/8/layout/cycle2"/>
    <dgm:cxn modelId="{1E9430A5-CCD5-A74E-8E45-EC623BCA621A}" srcId="{F664417A-3E4F-6943-AF4A-4C6FA3E8962E}" destId="{8CFBFC8C-7A0F-B648-BBD3-3F4FD3D8750B}" srcOrd="2" destOrd="0" parTransId="{EC46B010-7B0A-2E47-BCD0-7DCDE0C85E13}" sibTransId="{16EF1B3D-B7EB-074C-9DB4-08B52ECDE93F}"/>
    <dgm:cxn modelId="{65CF48A4-A1D6-EE40-9CA2-F30E1957447A}" type="presOf" srcId="{8CFBFC8C-7A0F-B648-BBD3-3F4FD3D8750B}" destId="{6B2F8515-DAA5-094F-A2BE-B0F6B0BDBC07}" srcOrd="0" destOrd="0" presId="urn:microsoft.com/office/officeart/2005/8/layout/cycle2"/>
    <dgm:cxn modelId="{1A47F02A-92F3-1A43-8E07-B868A673B340}" type="presOf" srcId="{B098C296-E190-8540-994B-F9C92D20CD90}" destId="{55EE8095-EBE5-8346-A7BE-5205F42D2D12}" srcOrd="0" destOrd="0" presId="urn:microsoft.com/office/officeart/2005/8/layout/cycle2"/>
    <dgm:cxn modelId="{D2D6B356-9848-6E48-B78F-9334C1AA00E9}" srcId="{F664417A-3E4F-6943-AF4A-4C6FA3E8962E}" destId="{EDD629CC-8CE1-B044-BD61-459E46993203}" srcOrd="5" destOrd="0" parTransId="{5E7107A7-5CB8-744E-A010-289BD0D96A45}" sibTransId="{82A808B5-71C5-8C4F-9BA8-2F0E7B242B9A}"/>
    <dgm:cxn modelId="{1F7B22DD-78D8-144E-9A9C-B4FBDCAE2990}" type="presOf" srcId="{F3E4A71E-4D6D-544B-8799-F520FDDAB89D}" destId="{839CC92B-1EE3-5E4F-91DF-2A6831DEAE9F}" srcOrd="0" destOrd="0" presId="urn:microsoft.com/office/officeart/2005/8/layout/cycle2"/>
    <dgm:cxn modelId="{19A43849-FFB7-8C4D-8F31-B0F6D00930BD}" srcId="{F664417A-3E4F-6943-AF4A-4C6FA3E8962E}" destId="{12A6A166-E02D-114D-8BCB-EEC672AEAF6C}" srcOrd="4" destOrd="0" parTransId="{6FE066F8-71D6-6142-ABDA-076FDC2F0312}" sibTransId="{B098C296-E190-8540-994B-F9C92D20CD90}"/>
    <dgm:cxn modelId="{3C547F81-5D1D-F148-848A-F3984B22C1A9}" type="presOf" srcId="{F3E4A71E-4D6D-544B-8799-F520FDDAB89D}" destId="{09759430-B34E-9043-BB37-EE12EA9CEAC3}" srcOrd="1" destOrd="0" presId="urn:microsoft.com/office/officeart/2005/8/layout/cycle2"/>
    <dgm:cxn modelId="{3704FD03-7F52-8843-82B0-13215B71D026}" type="presOf" srcId="{55D6185E-7413-5748-904C-3D31058D57B1}" destId="{71B39361-04EF-854A-8A4F-41A5483AA233}" srcOrd="0" destOrd="0" presId="urn:microsoft.com/office/officeart/2005/8/layout/cycle2"/>
    <dgm:cxn modelId="{9C20F208-BD40-904C-85A9-1A4414DE287B}" type="presOf" srcId="{16EF1B3D-B7EB-074C-9DB4-08B52ECDE93F}" destId="{DCA03C96-79E2-3C47-9239-AD1FBC9A9D4F}" srcOrd="1" destOrd="0" presId="urn:microsoft.com/office/officeart/2005/8/layout/cycle2"/>
    <dgm:cxn modelId="{4132D05D-78D7-F143-B96B-741326D57757}" srcId="{F664417A-3E4F-6943-AF4A-4C6FA3E8962E}" destId="{8C78DFA8-6830-8E44-8945-417735DD739D}" srcOrd="1" destOrd="0" parTransId="{05211E30-DC78-6E41-B3F5-02B82397A9C5}" sibTransId="{55D6185E-7413-5748-904C-3D31058D57B1}"/>
    <dgm:cxn modelId="{2597A898-21A8-AE45-A9CA-7E7F41E02A17}" type="presOf" srcId="{48FB490A-916B-A144-8DD0-F420E3803FF7}" destId="{DB7E4659-F14C-0541-AB41-8185D5E07857}" srcOrd="0" destOrd="0" presId="urn:microsoft.com/office/officeart/2005/8/layout/cycle2"/>
    <dgm:cxn modelId="{58E8AEAE-4440-6749-AE68-5348AD73A547}" type="presOf" srcId="{F664417A-3E4F-6943-AF4A-4C6FA3E8962E}" destId="{80CD05D8-38F4-3D4D-BD01-C7919F023249}" srcOrd="0" destOrd="0" presId="urn:microsoft.com/office/officeart/2005/8/layout/cycle2"/>
    <dgm:cxn modelId="{A4290B9A-7443-B641-BCC9-9DCA52DFF078}" type="presOf" srcId="{16EF1B3D-B7EB-074C-9DB4-08B52ECDE93F}" destId="{7198AE95-644E-6446-9232-131C7C512226}" srcOrd="0" destOrd="0" presId="urn:microsoft.com/office/officeart/2005/8/layout/cycle2"/>
    <dgm:cxn modelId="{59553171-7C33-7443-9AA7-36856A9E6C9D}" type="presOf" srcId="{B7F05651-9371-9D49-BA85-2E3B0B108F60}" destId="{E999D0AA-B554-2D4D-B1A3-C1FD378AD155}" srcOrd="0" destOrd="0" presId="urn:microsoft.com/office/officeart/2005/8/layout/cycle2"/>
    <dgm:cxn modelId="{7E7C9F0D-E3BE-7E48-8AE0-0D4473E8E7DD}" srcId="{F664417A-3E4F-6943-AF4A-4C6FA3E8962E}" destId="{3F7B5FB1-D181-1244-8488-A2F8DF617B2E}" srcOrd="0" destOrd="0" parTransId="{FD46EA92-6CFF-BA4C-B735-61EA77BAAB34}" sibTransId="{48FB490A-916B-A144-8DD0-F420E3803FF7}"/>
    <dgm:cxn modelId="{1F165662-3CBC-984F-AFA1-9344A100EC76}" type="presOf" srcId="{B7F05651-9371-9D49-BA85-2E3B0B108F60}" destId="{2B7CDE77-6870-3C4A-801F-0BCB54284488}" srcOrd="1" destOrd="0" presId="urn:microsoft.com/office/officeart/2005/8/layout/cycle2"/>
    <dgm:cxn modelId="{9C1A0D1D-3C25-0345-831B-96F6AECC17F3}" type="presOf" srcId="{93C42C0E-C2E9-CD45-B2AC-9B8C827BCF76}" destId="{7B7DDE6D-E11A-5445-BB4D-634A6F8B0514}" srcOrd="0" destOrd="0" presId="urn:microsoft.com/office/officeart/2005/8/layout/cycle2"/>
    <dgm:cxn modelId="{3DAC0153-F6C6-1144-9C2F-1843F536994C}" type="presOf" srcId="{82A808B5-71C5-8C4F-9BA8-2F0E7B242B9A}" destId="{9974FDA1-D116-9E44-A6B9-B0A2074FE178}" srcOrd="1" destOrd="0" presId="urn:microsoft.com/office/officeart/2005/8/layout/cycle2"/>
    <dgm:cxn modelId="{504487CD-D3B5-BB43-978D-8485CE541BCD}" type="presOf" srcId="{F620D904-1A15-DC4C-9485-D540EAB1BC38}" destId="{9CCC3E43-C512-2B4B-A5F6-CFBFB996CC89}" srcOrd="0" destOrd="0" presId="urn:microsoft.com/office/officeart/2005/8/layout/cycle2"/>
    <dgm:cxn modelId="{EB9702EE-F0C9-CF41-A8EE-B28DB5E23814}" srcId="{F664417A-3E4F-6943-AF4A-4C6FA3E8962E}" destId="{F620D904-1A15-DC4C-9485-D540EAB1BC38}" srcOrd="6" destOrd="0" parTransId="{D146917E-F937-DD4C-B42C-E450B7D36BBE}" sibTransId="{B7F05651-9371-9D49-BA85-2E3B0B108F60}"/>
    <dgm:cxn modelId="{C9DD8FC8-C21C-7245-ACB6-E5C3DDD27E13}" type="presOf" srcId="{82A808B5-71C5-8C4F-9BA8-2F0E7B242B9A}" destId="{0B21C3D8-CE6C-8A4E-8E82-2398EEDAD8DC}" srcOrd="0" destOrd="0" presId="urn:microsoft.com/office/officeart/2005/8/layout/cycle2"/>
    <dgm:cxn modelId="{8CE69185-6581-8F45-96BD-7D3D92A09ADA}" type="presParOf" srcId="{80CD05D8-38F4-3D4D-BD01-C7919F023249}" destId="{060EAC50-A8D5-324D-A5DF-CBEC2427219F}" srcOrd="0" destOrd="0" presId="urn:microsoft.com/office/officeart/2005/8/layout/cycle2"/>
    <dgm:cxn modelId="{5AC3599E-ACBA-1941-9129-D25B1DEA09D7}" type="presParOf" srcId="{80CD05D8-38F4-3D4D-BD01-C7919F023249}" destId="{DB7E4659-F14C-0541-AB41-8185D5E07857}" srcOrd="1" destOrd="0" presId="urn:microsoft.com/office/officeart/2005/8/layout/cycle2"/>
    <dgm:cxn modelId="{DFB1087D-12FD-3045-A1D9-EED139C8FD4B}" type="presParOf" srcId="{DB7E4659-F14C-0541-AB41-8185D5E07857}" destId="{0FE2B9B5-801B-054A-A099-DCC45553D90C}" srcOrd="0" destOrd="0" presId="urn:microsoft.com/office/officeart/2005/8/layout/cycle2"/>
    <dgm:cxn modelId="{523DE84F-25C6-D544-8106-D93AFDC58D37}" type="presParOf" srcId="{80CD05D8-38F4-3D4D-BD01-C7919F023249}" destId="{43F6FCFB-F61F-D54E-A39C-958832B83297}" srcOrd="2" destOrd="0" presId="urn:microsoft.com/office/officeart/2005/8/layout/cycle2"/>
    <dgm:cxn modelId="{ADD3ABA2-534E-4948-A01C-AA9FCDF26C75}" type="presParOf" srcId="{80CD05D8-38F4-3D4D-BD01-C7919F023249}" destId="{71B39361-04EF-854A-8A4F-41A5483AA233}" srcOrd="3" destOrd="0" presId="urn:microsoft.com/office/officeart/2005/8/layout/cycle2"/>
    <dgm:cxn modelId="{65C5ACFB-1AB9-DD44-BE15-F7EA25275CB5}" type="presParOf" srcId="{71B39361-04EF-854A-8A4F-41A5483AA233}" destId="{D3C6BB46-916E-B84C-8D63-F31928B80711}" srcOrd="0" destOrd="0" presId="urn:microsoft.com/office/officeart/2005/8/layout/cycle2"/>
    <dgm:cxn modelId="{3E412A23-ACF7-4C4C-A0F2-BA6644D72A53}" type="presParOf" srcId="{80CD05D8-38F4-3D4D-BD01-C7919F023249}" destId="{6B2F8515-DAA5-094F-A2BE-B0F6B0BDBC07}" srcOrd="4" destOrd="0" presId="urn:microsoft.com/office/officeart/2005/8/layout/cycle2"/>
    <dgm:cxn modelId="{5264F415-590F-0A42-998B-737CCB2F63F3}" type="presParOf" srcId="{80CD05D8-38F4-3D4D-BD01-C7919F023249}" destId="{7198AE95-644E-6446-9232-131C7C512226}" srcOrd="5" destOrd="0" presId="urn:microsoft.com/office/officeart/2005/8/layout/cycle2"/>
    <dgm:cxn modelId="{55CBE15D-B4A8-C149-BEF1-C69B7661448F}" type="presParOf" srcId="{7198AE95-644E-6446-9232-131C7C512226}" destId="{DCA03C96-79E2-3C47-9239-AD1FBC9A9D4F}" srcOrd="0" destOrd="0" presId="urn:microsoft.com/office/officeart/2005/8/layout/cycle2"/>
    <dgm:cxn modelId="{EFD76EB4-80FD-3744-9726-466F13F3DA89}" type="presParOf" srcId="{80CD05D8-38F4-3D4D-BD01-C7919F023249}" destId="{7B7DDE6D-E11A-5445-BB4D-634A6F8B0514}" srcOrd="6" destOrd="0" presId="urn:microsoft.com/office/officeart/2005/8/layout/cycle2"/>
    <dgm:cxn modelId="{40BD43E0-E85D-EF49-B258-6565DE6828F3}" type="presParOf" srcId="{80CD05D8-38F4-3D4D-BD01-C7919F023249}" destId="{839CC92B-1EE3-5E4F-91DF-2A6831DEAE9F}" srcOrd="7" destOrd="0" presId="urn:microsoft.com/office/officeart/2005/8/layout/cycle2"/>
    <dgm:cxn modelId="{0E8E87AC-2668-0142-BE56-8B6F55708436}" type="presParOf" srcId="{839CC92B-1EE3-5E4F-91DF-2A6831DEAE9F}" destId="{09759430-B34E-9043-BB37-EE12EA9CEAC3}" srcOrd="0" destOrd="0" presId="urn:microsoft.com/office/officeart/2005/8/layout/cycle2"/>
    <dgm:cxn modelId="{BF9EC961-C506-8A48-9E4E-34C70520E90D}" type="presParOf" srcId="{80CD05D8-38F4-3D4D-BD01-C7919F023249}" destId="{0CF9E461-7A8B-3E48-BA0F-E2D08A856E2D}" srcOrd="8" destOrd="0" presId="urn:microsoft.com/office/officeart/2005/8/layout/cycle2"/>
    <dgm:cxn modelId="{A9D8C05F-1C49-834C-9E0E-A9DA2644E9DD}" type="presParOf" srcId="{80CD05D8-38F4-3D4D-BD01-C7919F023249}" destId="{55EE8095-EBE5-8346-A7BE-5205F42D2D12}" srcOrd="9" destOrd="0" presId="urn:microsoft.com/office/officeart/2005/8/layout/cycle2"/>
    <dgm:cxn modelId="{71497E1C-7491-114D-9A85-9B4A5BF5A0F4}" type="presParOf" srcId="{55EE8095-EBE5-8346-A7BE-5205F42D2D12}" destId="{9D621448-ECD9-FC4A-857E-F91DE873D274}" srcOrd="0" destOrd="0" presId="urn:microsoft.com/office/officeart/2005/8/layout/cycle2"/>
    <dgm:cxn modelId="{76B099E9-F80F-9D4A-83AF-0E0A6F94A042}" type="presParOf" srcId="{80CD05D8-38F4-3D4D-BD01-C7919F023249}" destId="{1CDD0BDF-B75B-6F45-8E95-3DB21EF71ACA}" srcOrd="10" destOrd="0" presId="urn:microsoft.com/office/officeart/2005/8/layout/cycle2"/>
    <dgm:cxn modelId="{B64FACEB-16DB-9344-BBD6-863DEEC3433D}" type="presParOf" srcId="{80CD05D8-38F4-3D4D-BD01-C7919F023249}" destId="{0B21C3D8-CE6C-8A4E-8E82-2398EEDAD8DC}" srcOrd="11" destOrd="0" presId="urn:microsoft.com/office/officeart/2005/8/layout/cycle2"/>
    <dgm:cxn modelId="{B3A405B6-805A-C143-A412-F9F66F8EC56B}" type="presParOf" srcId="{0B21C3D8-CE6C-8A4E-8E82-2398EEDAD8DC}" destId="{9974FDA1-D116-9E44-A6B9-B0A2074FE178}" srcOrd="0" destOrd="0" presId="urn:microsoft.com/office/officeart/2005/8/layout/cycle2"/>
    <dgm:cxn modelId="{039F3462-149C-3948-AA8D-EB1A8AB79387}" type="presParOf" srcId="{80CD05D8-38F4-3D4D-BD01-C7919F023249}" destId="{9CCC3E43-C512-2B4B-A5F6-CFBFB996CC89}" srcOrd="12" destOrd="0" presId="urn:microsoft.com/office/officeart/2005/8/layout/cycle2"/>
    <dgm:cxn modelId="{9D7A3445-552E-6144-8776-AFEC8B749A73}" type="presParOf" srcId="{80CD05D8-38F4-3D4D-BD01-C7919F023249}" destId="{E999D0AA-B554-2D4D-B1A3-C1FD378AD155}" srcOrd="13" destOrd="0" presId="urn:microsoft.com/office/officeart/2005/8/layout/cycle2"/>
    <dgm:cxn modelId="{9FCF6C79-67B7-5549-8CD8-A589AE39EF42}" type="presParOf" srcId="{E999D0AA-B554-2D4D-B1A3-C1FD378AD155}" destId="{2B7CDE77-6870-3C4A-801F-0BCB5428448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A1044E-1D67-DD4B-B498-C36F429468E6}" type="doc">
      <dgm:prSet loTypeId="urn:microsoft.com/office/officeart/2005/8/layout/cycle2" loCatId="cycle" qsTypeId="urn:microsoft.com/office/officeart/2005/8/quickstyle/simple4" qsCatId="simple" csTypeId="urn:microsoft.com/office/officeart/2005/8/colors/accent1_2" csCatId="accent1" phldr="1"/>
      <dgm:spPr/>
      <dgm:t>
        <a:bodyPr/>
        <a:lstStyle/>
        <a:p>
          <a:endParaRPr lang="en-US"/>
        </a:p>
      </dgm:t>
    </dgm:pt>
    <dgm:pt modelId="{7F624DE4-740C-8B4A-97E4-96C569B1470E}">
      <dgm:prSet phldrT="[Text]" custT="1"/>
      <dgm:spPr/>
      <dgm:t>
        <a:bodyPr/>
        <a:lstStyle/>
        <a:p>
          <a:r>
            <a:rPr lang="en-US" sz="1200" b="1" dirty="0" smtClean="0"/>
            <a:t>Thirty Years’ War (1618-48)</a:t>
          </a:r>
          <a:endParaRPr lang="en-US" sz="1200" b="1" dirty="0"/>
        </a:p>
      </dgm:t>
    </dgm:pt>
    <dgm:pt modelId="{54319036-6FA4-8542-85BE-441497D4A762}" type="parTrans" cxnId="{A00AD78E-BF63-D84F-A096-A9DB7849081E}">
      <dgm:prSet/>
      <dgm:spPr/>
      <dgm:t>
        <a:bodyPr/>
        <a:lstStyle/>
        <a:p>
          <a:endParaRPr lang="en-US"/>
        </a:p>
      </dgm:t>
    </dgm:pt>
    <dgm:pt modelId="{1CB282BB-BC54-2B49-A9CC-0F39BD267F43}" type="sibTrans" cxnId="{A00AD78E-BF63-D84F-A096-A9DB7849081E}">
      <dgm:prSet/>
      <dgm:spPr/>
      <dgm:t>
        <a:bodyPr/>
        <a:lstStyle/>
        <a:p>
          <a:endParaRPr lang="en-US"/>
        </a:p>
      </dgm:t>
    </dgm:pt>
    <dgm:pt modelId="{D30064F5-DCBA-034A-8D25-D69D6C7C8216}">
      <dgm:prSet phldrT="[Text]" custT="1"/>
      <dgm:spPr/>
      <dgm:t>
        <a:bodyPr/>
        <a:lstStyle/>
        <a:p>
          <a:r>
            <a:rPr lang="en-US" sz="1200" b="1" dirty="0" err="1" smtClean="0"/>
            <a:t>Grimmelshausen</a:t>
          </a:r>
          <a:r>
            <a:rPr lang="en-US" sz="1200" b="1" dirty="0" smtClean="0"/>
            <a:t>, </a:t>
          </a:r>
          <a:r>
            <a:rPr lang="en-US" sz="1200" b="1" u="sng" dirty="0" err="1" smtClean="0"/>
            <a:t>Simplicissimus</a:t>
          </a:r>
          <a:r>
            <a:rPr lang="en-US" sz="1200" b="1" u="none" dirty="0" smtClean="0"/>
            <a:t> (1668)</a:t>
          </a:r>
          <a:endParaRPr lang="en-US" sz="1200" b="1" u="sng" dirty="0"/>
        </a:p>
      </dgm:t>
    </dgm:pt>
    <dgm:pt modelId="{CF8D3D7A-CD7F-A04E-AE61-5016751EEB87}" type="parTrans" cxnId="{68EB9757-A418-554C-ADB7-39919F6829C5}">
      <dgm:prSet/>
      <dgm:spPr/>
      <dgm:t>
        <a:bodyPr/>
        <a:lstStyle/>
        <a:p>
          <a:endParaRPr lang="en-US"/>
        </a:p>
      </dgm:t>
    </dgm:pt>
    <dgm:pt modelId="{BFC95434-9304-414B-BD00-4C11820E4A21}" type="sibTrans" cxnId="{68EB9757-A418-554C-ADB7-39919F6829C5}">
      <dgm:prSet/>
      <dgm:spPr/>
      <dgm:t>
        <a:bodyPr/>
        <a:lstStyle/>
        <a:p>
          <a:endParaRPr lang="en-US"/>
        </a:p>
      </dgm:t>
    </dgm:pt>
    <dgm:pt modelId="{5AF84681-739C-7B49-BA0E-8E6A24391A0D}">
      <dgm:prSet phldrT="[Text]" custT="1"/>
      <dgm:spPr/>
      <dgm:t>
        <a:bodyPr/>
        <a:lstStyle/>
        <a:p>
          <a:r>
            <a:rPr lang="en-US" sz="1200" b="1" dirty="0" smtClean="0"/>
            <a:t>Brecht, </a:t>
          </a:r>
          <a:r>
            <a:rPr lang="en-US" sz="1200" b="1" u="sng" dirty="0" smtClean="0"/>
            <a:t>Mother Courage and her Children</a:t>
          </a:r>
          <a:r>
            <a:rPr lang="en-US" sz="1200" b="1" u="none" dirty="0" smtClean="0"/>
            <a:t> (1939 / 1949)</a:t>
          </a:r>
          <a:endParaRPr lang="en-US" sz="1200" b="1" dirty="0"/>
        </a:p>
      </dgm:t>
    </dgm:pt>
    <dgm:pt modelId="{F4D2E546-E00A-5047-B25E-9CE9405B2B40}" type="parTrans" cxnId="{A5B4B6A7-B2F5-3D4F-B1D7-C14B87C579FF}">
      <dgm:prSet/>
      <dgm:spPr/>
      <dgm:t>
        <a:bodyPr/>
        <a:lstStyle/>
        <a:p>
          <a:endParaRPr lang="en-US"/>
        </a:p>
      </dgm:t>
    </dgm:pt>
    <dgm:pt modelId="{809174F8-E142-E44D-8FFC-894583AC8A1A}" type="sibTrans" cxnId="{A5B4B6A7-B2F5-3D4F-B1D7-C14B87C579FF}">
      <dgm:prSet/>
      <dgm:spPr/>
      <dgm:t>
        <a:bodyPr/>
        <a:lstStyle/>
        <a:p>
          <a:endParaRPr lang="en-US"/>
        </a:p>
      </dgm:t>
    </dgm:pt>
    <dgm:pt modelId="{4EAC868A-EBC5-A342-9B6E-540B5B180441}">
      <dgm:prSet phldrT="[Text]" custT="1"/>
      <dgm:spPr/>
      <dgm:t>
        <a:bodyPr/>
        <a:lstStyle/>
        <a:p>
          <a:r>
            <a:rPr lang="en-US" sz="1200" b="1" dirty="0" smtClean="0"/>
            <a:t>John Walter, “Theater of War” (2008)</a:t>
          </a:r>
          <a:endParaRPr lang="en-US" sz="1200" b="1" dirty="0"/>
        </a:p>
      </dgm:t>
    </dgm:pt>
    <dgm:pt modelId="{F9B6B073-92ED-694B-B4AE-49244B91C647}" type="parTrans" cxnId="{51CCBE95-11FC-FB4F-92F0-AFAEF9F05916}">
      <dgm:prSet/>
      <dgm:spPr/>
      <dgm:t>
        <a:bodyPr/>
        <a:lstStyle/>
        <a:p>
          <a:endParaRPr lang="en-US"/>
        </a:p>
      </dgm:t>
    </dgm:pt>
    <dgm:pt modelId="{E28809A5-A8E8-CC48-B76A-F17E4F7C33FB}" type="sibTrans" cxnId="{51CCBE95-11FC-FB4F-92F0-AFAEF9F05916}">
      <dgm:prSet/>
      <dgm:spPr/>
      <dgm:t>
        <a:bodyPr/>
        <a:lstStyle/>
        <a:p>
          <a:endParaRPr lang="en-US"/>
        </a:p>
      </dgm:t>
    </dgm:pt>
    <dgm:pt modelId="{C771FA68-934E-B749-B285-542F63EEEFD6}">
      <dgm:prSet phldrT="[Text]" custT="1"/>
      <dgm:spPr/>
      <dgm:t>
        <a:bodyPr/>
        <a:lstStyle/>
        <a:p>
          <a:r>
            <a:rPr lang="en-US" sz="1200" b="1" dirty="0" smtClean="0"/>
            <a:t>HCC (Fall, 2013)</a:t>
          </a:r>
          <a:endParaRPr lang="en-US" sz="1200" b="1" dirty="0"/>
        </a:p>
      </dgm:t>
    </dgm:pt>
    <dgm:pt modelId="{424426ED-D586-F04A-8EB8-3F8E70246696}" type="parTrans" cxnId="{7B18996D-B8AA-FB49-8394-ECEC76739DA0}">
      <dgm:prSet/>
      <dgm:spPr/>
      <dgm:t>
        <a:bodyPr/>
        <a:lstStyle/>
        <a:p>
          <a:endParaRPr lang="en-US"/>
        </a:p>
      </dgm:t>
    </dgm:pt>
    <dgm:pt modelId="{D1B2963E-B7C1-7445-9675-E25C4AAE4D00}" type="sibTrans" cxnId="{7B18996D-B8AA-FB49-8394-ECEC76739DA0}">
      <dgm:prSet/>
      <dgm:spPr/>
      <dgm:t>
        <a:bodyPr/>
        <a:lstStyle/>
        <a:p>
          <a:endParaRPr lang="en-US"/>
        </a:p>
      </dgm:t>
    </dgm:pt>
    <dgm:pt modelId="{A7876B2C-52E5-844C-B3DA-7AD7AFCCAF26}" type="pres">
      <dgm:prSet presAssocID="{94A1044E-1D67-DD4B-B498-C36F429468E6}" presName="cycle" presStyleCnt="0">
        <dgm:presLayoutVars>
          <dgm:dir/>
          <dgm:resizeHandles val="exact"/>
        </dgm:presLayoutVars>
      </dgm:prSet>
      <dgm:spPr/>
      <dgm:t>
        <a:bodyPr/>
        <a:lstStyle/>
        <a:p>
          <a:endParaRPr lang="en-US"/>
        </a:p>
      </dgm:t>
    </dgm:pt>
    <dgm:pt modelId="{7546D6E7-F534-D54C-B276-D514E8702147}" type="pres">
      <dgm:prSet presAssocID="{7F624DE4-740C-8B4A-97E4-96C569B1470E}" presName="node" presStyleLbl="node1" presStyleIdx="0" presStyleCnt="5">
        <dgm:presLayoutVars>
          <dgm:bulletEnabled val="1"/>
        </dgm:presLayoutVars>
      </dgm:prSet>
      <dgm:spPr/>
      <dgm:t>
        <a:bodyPr/>
        <a:lstStyle/>
        <a:p>
          <a:endParaRPr lang="en-US"/>
        </a:p>
      </dgm:t>
    </dgm:pt>
    <dgm:pt modelId="{A38FE8D7-20D3-554F-AC84-FC1AF3A2D6F1}" type="pres">
      <dgm:prSet presAssocID="{1CB282BB-BC54-2B49-A9CC-0F39BD267F43}" presName="sibTrans" presStyleLbl="sibTrans2D1" presStyleIdx="0" presStyleCnt="5"/>
      <dgm:spPr/>
      <dgm:t>
        <a:bodyPr/>
        <a:lstStyle/>
        <a:p>
          <a:endParaRPr lang="en-US"/>
        </a:p>
      </dgm:t>
    </dgm:pt>
    <dgm:pt modelId="{51762771-2F48-334A-98BB-60482C2F73EA}" type="pres">
      <dgm:prSet presAssocID="{1CB282BB-BC54-2B49-A9CC-0F39BD267F43}" presName="connectorText" presStyleLbl="sibTrans2D1" presStyleIdx="0" presStyleCnt="5"/>
      <dgm:spPr/>
      <dgm:t>
        <a:bodyPr/>
        <a:lstStyle/>
        <a:p>
          <a:endParaRPr lang="en-US"/>
        </a:p>
      </dgm:t>
    </dgm:pt>
    <dgm:pt modelId="{799D5109-7B8E-E049-8F14-F61E9B93477D}" type="pres">
      <dgm:prSet presAssocID="{D30064F5-DCBA-034A-8D25-D69D6C7C8216}" presName="node" presStyleLbl="node1" presStyleIdx="1" presStyleCnt="5" custRadScaleRad="94721" custRadScaleInc="6336">
        <dgm:presLayoutVars>
          <dgm:bulletEnabled val="1"/>
        </dgm:presLayoutVars>
      </dgm:prSet>
      <dgm:spPr/>
      <dgm:t>
        <a:bodyPr/>
        <a:lstStyle/>
        <a:p>
          <a:endParaRPr lang="en-US"/>
        </a:p>
      </dgm:t>
    </dgm:pt>
    <dgm:pt modelId="{DEA098BD-9E74-994D-8520-CA2D0E1189AD}" type="pres">
      <dgm:prSet presAssocID="{BFC95434-9304-414B-BD00-4C11820E4A21}" presName="sibTrans" presStyleLbl="sibTrans2D1" presStyleIdx="1" presStyleCnt="5"/>
      <dgm:spPr/>
      <dgm:t>
        <a:bodyPr/>
        <a:lstStyle/>
        <a:p>
          <a:endParaRPr lang="en-US"/>
        </a:p>
      </dgm:t>
    </dgm:pt>
    <dgm:pt modelId="{E37FB10F-177F-9449-A45D-D11FD523E850}" type="pres">
      <dgm:prSet presAssocID="{BFC95434-9304-414B-BD00-4C11820E4A21}" presName="connectorText" presStyleLbl="sibTrans2D1" presStyleIdx="1" presStyleCnt="5"/>
      <dgm:spPr/>
      <dgm:t>
        <a:bodyPr/>
        <a:lstStyle/>
        <a:p>
          <a:endParaRPr lang="en-US"/>
        </a:p>
      </dgm:t>
    </dgm:pt>
    <dgm:pt modelId="{DB8FD848-95AD-9841-9E1C-546081F88999}" type="pres">
      <dgm:prSet presAssocID="{5AF84681-739C-7B49-BA0E-8E6A24391A0D}" presName="node" presStyleLbl="node1" presStyleIdx="2" presStyleCnt="5">
        <dgm:presLayoutVars>
          <dgm:bulletEnabled val="1"/>
        </dgm:presLayoutVars>
      </dgm:prSet>
      <dgm:spPr/>
      <dgm:t>
        <a:bodyPr/>
        <a:lstStyle/>
        <a:p>
          <a:endParaRPr lang="en-US"/>
        </a:p>
      </dgm:t>
    </dgm:pt>
    <dgm:pt modelId="{DAE8C2A4-7DA3-BB40-BDE7-16EDCE6FF28C}" type="pres">
      <dgm:prSet presAssocID="{809174F8-E142-E44D-8FFC-894583AC8A1A}" presName="sibTrans" presStyleLbl="sibTrans2D1" presStyleIdx="2" presStyleCnt="5"/>
      <dgm:spPr/>
      <dgm:t>
        <a:bodyPr/>
        <a:lstStyle/>
        <a:p>
          <a:endParaRPr lang="en-US"/>
        </a:p>
      </dgm:t>
    </dgm:pt>
    <dgm:pt modelId="{FED98396-7355-3149-8DCA-62DA5CF2A773}" type="pres">
      <dgm:prSet presAssocID="{809174F8-E142-E44D-8FFC-894583AC8A1A}" presName="connectorText" presStyleLbl="sibTrans2D1" presStyleIdx="2" presStyleCnt="5"/>
      <dgm:spPr/>
      <dgm:t>
        <a:bodyPr/>
        <a:lstStyle/>
        <a:p>
          <a:endParaRPr lang="en-US"/>
        </a:p>
      </dgm:t>
    </dgm:pt>
    <dgm:pt modelId="{008FF8FC-3E53-7646-AEA2-4C7F322E90A3}" type="pres">
      <dgm:prSet presAssocID="{4EAC868A-EBC5-A342-9B6E-540B5B180441}" presName="node" presStyleLbl="node1" presStyleIdx="3" presStyleCnt="5">
        <dgm:presLayoutVars>
          <dgm:bulletEnabled val="1"/>
        </dgm:presLayoutVars>
      </dgm:prSet>
      <dgm:spPr/>
      <dgm:t>
        <a:bodyPr/>
        <a:lstStyle/>
        <a:p>
          <a:endParaRPr lang="en-US"/>
        </a:p>
      </dgm:t>
    </dgm:pt>
    <dgm:pt modelId="{7D5C9B5D-6D60-C94B-B9D2-F496FABA8B44}" type="pres">
      <dgm:prSet presAssocID="{E28809A5-A8E8-CC48-B76A-F17E4F7C33FB}" presName="sibTrans" presStyleLbl="sibTrans2D1" presStyleIdx="3" presStyleCnt="5"/>
      <dgm:spPr/>
      <dgm:t>
        <a:bodyPr/>
        <a:lstStyle/>
        <a:p>
          <a:endParaRPr lang="en-US"/>
        </a:p>
      </dgm:t>
    </dgm:pt>
    <dgm:pt modelId="{FD06A785-B5FF-244E-B31E-05E28BC54F5A}" type="pres">
      <dgm:prSet presAssocID="{E28809A5-A8E8-CC48-B76A-F17E4F7C33FB}" presName="connectorText" presStyleLbl="sibTrans2D1" presStyleIdx="3" presStyleCnt="5"/>
      <dgm:spPr/>
      <dgm:t>
        <a:bodyPr/>
        <a:lstStyle/>
        <a:p>
          <a:endParaRPr lang="en-US"/>
        </a:p>
      </dgm:t>
    </dgm:pt>
    <dgm:pt modelId="{3572EBA3-B154-7E4D-9758-5B073FCC7E55}" type="pres">
      <dgm:prSet presAssocID="{C771FA68-934E-B749-B285-542F63EEEFD6}" presName="node" presStyleLbl="node1" presStyleIdx="4" presStyleCnt="5">
        <dgm:presLayoutVars>
          <dgm:bulletEnabled val="1"/>
        </dgm:presLayoutVars>
      </dgm:prSet>
      <dgm:spPr/>
      <dgm:t>
        <a:bodyPr/>
        <a:lstStyle/>
        <a:p>
          <a:endParaRPr lang="en-US"/>
        </a:p>
      </dgm:t>
    </dgm:pt>
    <dgm:pt modelId="{6932A281-A730-3E46-B9CB-9C04538C1EDC}" type="pres">
      <dgm:prSet presAssocID="{D1B2963E-B7C1-7445-9675-E25C4AAE4D00}" presName="sibTrans" presStyleLbl="sibTrans2D1" presStyleIdx="4" presStyleCnt="5"/>
      <dgm:spPr/>
      <dgm:t>
        <a:bodyPr/>
        <a:lstStyle/>
        <a:p>
          <a:endParaRPr lang="en-US"/>
        </a:p>
      </dgm:t>
    </dgm:pt>
    <dgm:pt modelId="{5F01608B-C9DC-0C47-BEBA-6FB03000EB15}" type="pres">
      <dgm:prSet presAssocID="{D1B2963E-B7C1-7445-9675-E25C4AAE4D00}" presName="connectorText" presStyleLbl="sibTrans2D1" presStyleIdx="4" presStyleCnt="5"/>
      <dgm:spPr/>
      <dgm:t>
        <a:bodyPr/>
        <a:lstStyle/>
        <a:p>
          <a:endParaRPr lang="en-US"/>
        </a:p>
      </dgm:t>
    </dgm:pt>
  </dgm:ptLst>
  <dgm:cxnLst>
    <dgm:cxn modelId="{D5ED831E-9EF2-8949-91F0-82E5E9F6F239}" type="presOf" srcId="{809174F8-E142-E44D-8FFC-894583AC8A1A}" destId="{FED98396-7355-3149-8DCA-62DA5CF2A773}" srcOrd="1" destOrd="0" presId="urn:microsoft.com/office/officeart/2005/8/layout/cycle2"/>
    <dgm:cxn modelId="{9ADE52D3-C47F-9846-BAA8-261E56354FDD}" type="presOf" srcId="{1CB282BB-BC54-2B49-A9CC-0F39BD267F43}" destId="{A38FE8D7-20D3-554F-AC84-FC1AF3A2D6F1}" srcOrd="0" destOrd="0" presId="urn:microsoft.com/office/officeart/2005/8/layout/cycle2"/>
    <dgm:cxn modelId="{4D503D7A-4167-7A4F-88F3-189BECCDE3F4}" type="presOf" srcId="{5AF84681-739C-7B49-BA0E-8E6A24391A0D}" destId="{DB8FD848-95AD-9841-9E1C-546081F88999}" srcOrd="0" destOrd="0" presId="urn:microsoft.com/office/officeart/2005/8/layout/cycle2"/>
    <dgm:cxn modelId="{1A482F18-F370-624E-BBE9-FA0E5022A13B}" type="presOf" srcId="{D30064F5-DCBA-034A-8D25-D69D6C7C8216}" destId="{799D5109-7B8E-E049-8F14-F61E9B93477D}" srcOrd="0" destOrd="0" presId="urn:microsoft.com/office/officeart/2005/8/layout/cycle2"/>
    <dgm:cxn modelId="{83E1AB4D-EA8E-BF4E-8F01-2670C4D59F54}" type="presOf" srcId="{C771FA68-934E-B749-B285-542F63EEEFD6}" destId="{3572EBA3-B154-7E4D-9758-5B073FCC7E55}" srcOrd="0" destOrd="0" presId="urn:microsoft.com/office/officeart/2005/8/layout/cycle2"/>
    <dgm:cxn modelId="{2158A0A3-798F-5946-974F-92657A3879FB}" type="presOf" srcId="{94A1044E-1D67-DD4B-B498-C36F429468E6}" destId="{A7876B2C-52E5-844C-B3DA-7AD7AFCCAF26}" srcOrd="0" destOrd="0" presId="urn:microsoft.com/office/officeart/2005/8/layout/cycle2"/>
    <dgm:cxn modelId="{A5B4B6A7-B2F5-3D4F-B1D7-C14B87C579FF}" srcId="{94A1044E-1D67-DD4B-B498-C36F429468E6}" destId="{5AF84681-739C-7B49-BA0E-8E6A24391A0D}" srcOrd="2" destOrd="0" parTransId="{F4D2E546-E00A-5047-B25E-9CE9405B2B40}" sibTransId="{809174F8-E142-E44D-8FFC-894583AC8A1A}"/>
    <dgm:cxn modelId="{A00AD78E-BF63-D84F-A096-A9DB7849081E}" srcId="{94A1044E-1D67-DD4B-B498-C36F429468E6}" destId="{7F624DE4-740C-8B4A-97E4-96C569B1470E}" srcOrd="0" destOrd="0" parTransId="{54319036-6FA4-8542-85BE-441497D4A762}" sibTransId="{1CB282BB-BC54-2B49-A9CC-0F39BD267F43}"/>
    <dgm:cxn modelId="{68EB9757-A418-554C-ADB7-39919F6829C5}" srcId="{94A1044E-1D67-DD4B-B498-C36F429468E6}" destId="{D30064F5-DCBA-034A-8D25-D69D6C7C8216}" srcOrd="1" destOrd="0" parTransId="{CF8D3D7A-CD7F-A04E-AE61-5016751EEB87}" sibTransId="{BFC95434-9304-414B-BD00-4C11820E4A21}"/>
    <dgm:cxn modelId="{51CCBE95-11FC-FB4F-92F0-AFAEF9F05916}" srcId="{94A1044E-1D67-DD4B-B498-C36F429468E6}" destId="{4EAC868A-EBC5-A342-9B6E-540B5B180441}" srcOrd="3" destOrd="0" parTransId="{F9B6B073-92ED-694B-B4AE-49244B91C647}" sibTransId="{E28809A5-A8E8-CC48-B76A-F17E4F7C33FB}"/>
    <dgm:cxn modelId="{EDB5EB1F-5E0A-8A42-A653-7896697B8F0E}" type="presOf" srcId="{E28809A5-A8E8-CC48-B76A-F17E4F7C33FB}" destId="{7D5C9B5D-6D60-C94B-B9D2-F496FABA8B44}" srcOrd="0" destOrd="0" presId="urn:microsoft.com/office/officeart/2005/8/layout/cycle2"/>
    <dgm:cxn modelId="{AAE6BB6C-A8FE-CE42-8682-5648706EED2A}" type="presOf" srcId="{D1B2963E-B7C1-7445-9675-E25C4AAE4D00}" destId="{6932A281-A730-3E46-B9CB-9C04538C1EDC}" srcOrd="0" destOrd="0" presId="urn:microsoft.com/office/officeart/2005/8/layout/cycle2"/>
    <dgm:cxn modelId="{2319F101-71B4-DF47-8162-5C8EA793F8D2}" type="presOf" srcId="{E28809A5-A8E8-CC48-B76A-F17E4F7C33FB}" destId="{FD06A785-B5FF-244E-B31E-05E28BC54F5A}" srcOrd="1" destOrd="0" presId="urn:microsoft.com/office/officeart/2005/8/layout/cycle2"/>
    <dgm:cxn modelId="{5BE7B23B-5DEE-3C4E-9BBA-62A7912C08C6}" type="presOf" srcId="{7F624DE4-740C-8B4A-97E4-96C569B1470E}" destId="{7546D6E7-F534-D54C-B276-D514E8702147}" srcOrd="0" destOrd="0" presId="urn:microsoft.com/office/officeart/2005/8/layout/cycle2"/>
    <dgm:cxn modelId="{7B18996D-B8AA-FB49-8394-ECEC76739DA0}" srcId="{94A1044E-1D67-DD4B-B498-C36F429468E6}" destId="{C771FA68-934E-B749-B285-542F63EEEFD6}" srcOrd="4" destOrd="0" parTransId="{424426ED-D586-F04A-8EB8-3F8E70246696}" sibTransId="{D1B2963E-B7C1-7445-9675-E25C4AAE4D00}"/>
    <dgm:cxn modelId="{D8204CC3-E6DF-104F-8C1B-7D546DBC6D95}" type="presOf" srcId="{BFC95434-9304-414B-BD00-4C11820E4A21}" destId="{DEA098BD-9E74-994D-8520-CA2D0E1189AD}" srcOrd="0" destOrd="0" presId="urn:microsoft.com/office/officeart/2005/8/layout/cycle2"/>
    <dgm:cxn modelId="{DB6AE815-1CCA-7444-B857-DB5E877B2A37}" type="presOf" srcId="{BFC95434-9304-414B-BD00-4C11820E4A21}" destId="{E37FB10F-177F-9449-A45D-D11FD523E850}" srcOrd="1" destOrd="0" presId="urn:microsoft.com/office/officeart/2005/8/layout/cycle2"/>
    <dgm:cxn modelId="{ACB6ECA7-F623-C646-89D1-AE3F65968EB7}" type="presOf" srcId="{1CB282BB-BC54-2B49-A9CC-0F39BD267F43}" destId="{51762771-2F48-334A-98BB-60482C2F73EA}" srcOrd="1" destOrd="0" presId="urn:microsoft.com/office/officeart/2005/8/layout/cycle2"/>
    <dgm:cxn modelId="{115D70C7-03C2-1C43-94E2-E7FBBDE370B9}" type="presOf" srcId="{D1B2963E-B7C1-7445-9675-E25C4AAE4D00}" destId="{5F01608B-C9DC-0C47-BEBA-6FB03000EB15}" srcOrd="1" destOrd="0" presId="urn:microsoft.com/office/officeart/2005/8/layout/cycle2"/>
    <dgm:cxn modelId="{9146915B-06D2-3741-BB43-4E919488807D}" type="presOf" srcId="{809174F8-E142-E44D-8FFC-894583AC8A1A}" destId="{DAE8C2A4-7DA3-BB40-BDE7-16EDCE6FF28C}" srcOrd="0" destOrd="0" presId="urn:microsoft.com/office/officeart/2005/8/layout/cycle2"/>
    <dgm:cxn modelId="{3306BDC8-3246-CC42-A983-C44915415C80}" type="presOf" srcId="{4EAC868A-EBC5-A342-9B6E-540B5B180441}" destId="{008FF8FC-3E53-7646-AEA2-4C7F322E90A3}" srcOrd="0" destOrd="0" presId="urn:microsoft.com/office/officeart/2005/8/layout/cycle2"/>
    <dgm:cxn modelId="{80A7458C-9DF7-6541-8865-261783870EA8}" type="presParOf" srcId="{A7876B2C-52E5-844C-B3DA-7AD7AFCCAF26}" destId="{7546D6E7-F534-D54C-B276-D514E8702147}" srcOrd="0" destOrd="0" presId="urn:microsoft.com/office/officeart/2005/8/layout/cycle2"/>
    <dgm:cxn modelId="{878FEBAC-4D02-B343-A130-17243CE0C258}" type="presParOf" srcId="{A7876B2C-52E5-844C-B3DA-7AD7AFCCAF26}" destId="{A38FE8D7-20D3-554F-AC84-FC1AF3A2D6F1}" srcOrd="1" destOrd="0" presId="urn:microsoft.com/office/officeart/2005/8/layout/cycle2"/>
    <dgm:cxn modelId="{E4325C60-266B-2148-9ED7-BCC2F72E1B09}" type="presParOf" srcId="{A38FE8D7-20D3-554F-AC84-FC1AF3A2D6F1}" destId="{51762771-2F48-334A-98BB-60482C2F73EA}" srcOrd="0" destOrd="0" presId="urn:microsoft.com/office/officeart/2005/8/layout/cycle2"/>
    <dgm:cxn modelId="{EE99B9E8-8728-1644-9EE7-0C8F6443A08B}" type="presParOf" srcId="{A7876B2C-52E5-844C-B3DA-7AD7AFCCAF26}" destId="{799D5109-7B8E-E049-8F14-F61E9B93477D}" srcOrd="2" destOrd="0" presId="urn:microsoft.com/office/officeart/2005/8/layout/cycle2"/>
    <dgm:cxn modelId="{7239411C-BDEC-0840-99F0-59843D2F44B4}" type="presParOf" srcId="{A7876B2C-52E5-844C-B3DA-7AD7AFCCAF26}" destId="{DEA098BD-9E74-994D-8520-CA2D0E1189AD}" srcOrd="3" destOrd="0" presId="urn:microsoft.com/office/officeart/2005/8/layout/cycle2"/>
    <dgm:cxn modelId="{961A3500-A1CA-314C-BE9C-2FA9273173D3}" type="presParOf" srcId="{DEA098BD-9E74-994D-8520-CA2D0E1189AD}" destId="{E37FB10F-177F-9449-A45D-D11FD523E850}" srcOrd="0" destOrd="0" presId="urn:microsoft.com/office/officeart/2005/8/layout/cycle2"/>
    <dgm:cxn modelId="{2EDBA996-7EAD-5C47-AFA2-85D1B9E19929}" type="presParOf" srcId="{A7876B2C-52E5-844C-B3DA-7AD7AFCCAF26}" destId="{DB8FD848-95AD-9841-9E1C-546081F88999}" srcOrd="4" destOrd="0" presId="urn:microsoft.com/office/officeart/2005/8/layout/cycle2"/>
    <dgm:cxn modelId="{7ABA611E-76D2-EC41-A139-4AF8F5112881}" type="presParOf" srcId="{A7876B2C-52E5-844C-B3DA-7AD7AFCCAF26}" destId="{DAE8C2A4-7DA3-BB40-BDE7-16EDCE6FF28C}" srcOrd="5" destOrd="0" presId="urn:microsoft.com/office/officeart/2005/8/layout/cycle2"/>
    <dgm:cxn modelId="{42E1E0A2-B1CF-7A4F-8198-1B34C2BF713D}" type="presParOf" srcId="{DAE8C2A4-7DA3-BB40-BDE7-16EDCE6FF28C}" destId="{FED98396-7355-3149-8DCA-62DA5CF2A773}" srcOrd="0" destOrd="0" presId="urn:microsoft.com/office/officeart/2005/8/layout/cycle2"/>
    <dgm:cxn modelId="{1FA1C7A0-D88B-CA4E-B75F-9B6B57FE6EC1}" type="presParOf" srcId="{A7876B2C-52E5-844C-B3DA-7AD7AFCCAF26}" destId="{008FF8FC-3E53-7646-AEA2-4C7F322E90A3}" srcOrd="6" destOrd="0" presId="urn:microsoft.com/office/officeart/2005/8/layout/cycle2"/>
    <dgm:cxn modelId="{1BA55C45-52E3-C34E-8BE6-B1C15F2BCAA0}" type="presParOf" srcId="{A7876B2C-52E5-844C-B3DA-7AD7AFCCAF26}" destId="{7D5C9B5D-6D60-C94B-B9D2-F496FABA8B44}" srcOrd="7" destOrd="0" presId="urn:microsoft.com/office/officeart/2005/8/layout/cycle2"/>
    <dgm:cxn modelId="{CF9D30C8-B667-2243-AFF4-625E7FDC0FBE}" type="presParOf" srcId="{7D5C9B5D-6D60-C94B-B9D2-F496FABA8B44}" destId="{FD06A785-B5FF-244E-B31E-05E28BC54F5A}" srcOrd="0" destOrd="0" presId="urn:microsoft.com/office/officeart/2005/8/layout/cycle2"/>
    <dgm:cxn modelId="{F07F26E7-4D44-BE42-9F6C-EB893C97CA98}" type="presParOf" srcId="{A7876B2C-52E5-844C-B3DA-7AD7AFCCAF26}" destId="{3572EBA3-B154-7E4D-9758-5B073FCC7E55}" srcOrd="8" destOrd="0" presId="urn:microsoft.com/office/officeart/2005/8/layout/cycle2"/>
    <dgm:cxn modelId="{50342702-DE6D-5541-95FC-3FC1424B4447}" type="presParOf" srcId="{A7876B2C-52E5-844C-B3DA-7AD7AFCCAF26}" destId="{6932A281-A730-3E46-B9CB-9C04538C1EDC}" srcOrd="9" destOrd="0" presId="urn:microsoft.com/office/officeart/2005/8/layout/cycle2"/>
    <dgm:cxn modelId="{53C75410-2A2A-E745-AA3E-24C1566D09C9}" type="presParOf" srcId="{6932A281-A730-3E46-B9CB-9C04538C1EDC}" destId="{5F01608B-C9DC-0C47-BEBA-6FB03000EB15}"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EAC50-A8D5-324D-A5DF-CBEC2427219F}">
      <dsp:nvSpPr>
        <dsp:cNvPr id="0" name=""/>
        <dsp:cNvSpPr/>
      </dsp:nvSpPr>
      <dsp:spPr>
        <a:xfrm>
          <a:off x="1557858" y="283842"/>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b="1" kern="1200" dirty="0" smtClean="0">
              <a:solidFill>
                <a:schemeClr val="bg1"/>
              </a:solidFill>
            </a:rPr>
            <a:t>Theater: 2006 NYC production / rehearsals / performance of a play about the Thirty Years’ War</a:t>
          </a:r>
          <a:endParaRPr lang="en-US" sz="600" b="1" kern="1200" dirty="0">
            <a:solidFill>
              <a:schemeClr val="bg1"/>
            </a:solidFill>
          </a:endParaRPr>
        </a:p>
      </dsp:txBody>
      <dsp:txXfrm>
        <a:off x="1693011" y="418995"/>
        <a:ext cx="652577" cy="652577"/>
      </dsp:txXfrm>
    </dsp:sp>
    <dsp:sp modelId="{DB7E4659-F14C-0541-AB41-8185D5E07857}">
      <dsp:nvSpPr>
        <dsp:cNvPr id="0" name=""/>
        <dsp:cNvSpPr/>
      </dsp:nvSpPr>
      <dsp:spPr>
        <a:xfrm rot="1542857">
          <a:off x="2514620" y="887134"/>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2518263" y="933468"/>
        <a:ext cx="171674" cy="186883"/>
      </dsp:txXfrm>
    </dsp:sp>
    <dsp:sp modelId="{43F6FCFB-F61F-D54E-A39C-958832B83297}">
      <dsp:nvSpPr>
        <dsp:cNvPr id="0" name=""/>
        <dsp:cNvSpPr/>
      </dsp:nvSpPr>
      <dsp:spPr>
        <a:xfrm>
          <a:off x="2806256" y="885039"/>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Street protests and 21</a:t>
          </a:r>
          <a:r>
            <a:rPr lang="en-US" sz="600" kern="1200" baseline="30000" dirty="0" smtClean="0">
              <a:solidFill>
                <a:srgbClr val="000000"/>
              </a:solidFill>
            </a:rPr>
            <a:t>st</a:t>
          </a:r>
          <a:r>
            <a:rPr lang="en-US" sz="600" kern="1200" dirty="0" smtClean="0">
              <a:solidFill>
                <a:srgbClr val="000000"/>
              </a:solidFill>
            </a:rPr>
            <a:t> century wars / Cantor’s class / Marx / the production (costumes and props)</a:t>
          </a:r>
          <a:endParaRPr lang="en-US" sz="600" kern="1200" dirty="0">
            <a:solidFill>
              <a:srgbClr val="000000"/>
            </a:solidFill>
          </a:endParaRPr>
        </a:p>
      </dsp:txBody>
      <dsp:txXfrm>
        <a:off x="2941409" y="1020192"/>
        <a:ext cx="652577" cy="652577"/>
      </dsp:txXfrm>
    </dsp:sp>
    <dsp:sp modelId="{71B39361-04EF-854A-8A4F-41A5483AA233}">
      <dsp:nvSpPr>
        <dsp:cNvPr id="0" name=""/>
        <dsp:cNvSpPr/>
      </dsp:nvSpPr>
      <dsp:spPr>
        <a:xfrm rot="4628571">
          <a:off x="3297693" y="1859416"/>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3326295" y="1885846"/>
        <a:ext cx="171674" cy="186883"/>
      </dsp:txXfrm>
    </dsp:sp>
    <dsp:sp modelId="{6B2F8515-DAA5-094F-A2BE-B0F6B0BDBC07}">
      <dsp:nvSpPr>
        <dsp:cNvPr id="0" name=""/>
        <dsp:cNvSpPr/>
      </dsp:nvSpPr>
      <dsp:spPr>
        <a:xfrm>
          <a:off x="3114585" y="223591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1949 Berlin production / post-1945 / WWII / the Holocaust / the Cold War</a:t>
          </a:r>
          <a:endParaRPr lang="en-US" sz="600" kern="1200" dirty="0">
            <a:solidFill>
              <a:srgbClr val="000000"/>
            </a:solidFill>
          </a:endParaRPr>
        </a:p>
      </dsp:txBody>
      <dsp:txXfrm>
        <a:off x="3249738" y="2371070"/>
        <a:ext cx="652577" cy="652577"/>
      </dsp:txXfrm>
    </dsp:sp>
    <dsp:sp modelId="{7198AE95-644E-6446-9232-131C7C512226}">
      <dsp:nvSpPr>
        <dsp:cNvPr id="0" name=""/>
        <dsp:cNvSpPr/>
      </dsp:nvSpPr>
      <dsp:spPr>
        <a:xfrm rot="7714286">
          <a:off x="3025771" y="3077855"/>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085495" y="3111388"/>
        <a:ext cx="171674" cy="186883"/>
      </dsp:txXfrm>
    </dsp:sp>
    <dsp:sp modelId="{7B7DDE6D-E11A-5445-BB4D-634A6F8B0514}">
      <dsp:nvSpPr>
        <dsp:cNvPr id="0" name=""/>
        <dsp:cNvSpPr/>
      </dsp:nvSpPr>
      <dsp:spPr>
        <a:xfrm>
          <a:off x="2250667" y="331923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Brecht / the “communist”/ the director / the father / the husband</a:t>
          </a:r>
          <a:endParaRPr lang="en-US" sz="600" kern="1200" dirty="0">
            <a:solidFill>
              <a:srgbClr val="000000"/>
            </a:solidFill>
          </a:endParaRPr>
        </a:p>
      </dsp:txBody>
      <dsp:txXfrm>
        <a:off x="2385820" y="3454390"/>
        <a:ext cx="652577" cy="652577"/>
      </dsp:txXfrm>
    </dsp:sp>
    <dsp:sp modelId="{839CC92B-1EE3-5E4F-91DF-2A6831DEAE9F}">
      <dsp:nvSpPr>
        <dsp:cNvPr id="0" name=""/>
        <dsp:cNvSpPr/>
      </dsp:nvSpPr>
      <dsp:spPr>
        <a:xfrm rot="10800000">
          <a:off x="1903616" y="3624942"/>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977191" y="3687237"/>
        <a:ext cx="171674" cy="186883"/>
      </dsp:txXfrm>
    </dsp:sp>
    <dsp:sp modelId="{0CF9E461-7A8B-3E48-BA0F-E2D08A856E2D}">
      <dsp:nvSpPr>
        <dsp:cNvPr id="0" name=""/>
        <dsp:cNvSpPr/>
      </dsp:nvSpPr>
      <dsp:spPr>
        <a:xfrm>
          <a:off x="865049" y="331923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The Viet Nam War / the military-industrial complex (MIT labs) / Resistance, 1969</a:t>
          </a:r>
          <a:endParaRPr lang="en-US" sz="600" kern="1200" dirty="0">
            <a:solidFill>
              <a:srgbClr val="000000"/>
            </a:solidFill>
          </a:endParaRPr>
        </a:p>
      </dsp:txBody>
      <dsp:txXfrm>
        <a:off x="1000202" y="3454390"/>
        <a:ext cx="652577" cy="652577"/>
      </dsp:txXfrm>
    </dsp:sp>
    <dsp:sp modelId="{55EE8095-EBE5-8346-A7BE-5205F42D2D12}">
      <dsp:nvSpPr>
        <dsp:cNvPr id="0" name=""/>
        <dsp:cNvSpPr/>
      </dsp:nvSpPr>
      <dsp:spPr>
        <a:xfrm rot="13885714">
          <a:off x="776234" y="3088708"/>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835958" y="3179765"/>
        <a:ext cx="171674" cy="186883"/>
      </dsp:txXfrm>
    </dsp:sp>
    <dsp:sp modelId="{1CDD0BDF-B75B-6F45-8E95-3DB21EF71ACA}">
      <dsp:nvSpPr>
        <dsp:cNvPr id="0" name=""/>
        <dsp:cNvSpPr/>
      </dsp:nvSpPr>
      <dsp:spPr>
        <a:xfrm>
          <a:off x="1130" y="223591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Theater as Resistance?</a:t>
          </a:r>
          <a:endParaRPr lang="en-US" sz="600" kern="1200" dirty="0">
            <a:solidFill>
              <a:srgbClr val="000000"/>
            </a:solidFill>
          </a:endParaRPr>
        </a:p>
      </dsp:txBody>
      <dsp:txXfrm>
        <a:off x="136283" y="2371070"/>
        <a:ext cx="652577" cy="652577"/>
      </dsp:txXfrm>
    </dsp:sp>
    <dsp:sp modelId="{0B21C3D8-CE6C-8A4E-8E82-2398EEDAD8DC}">
      <dsp:nvSpPr>
        <dsp:cNvPr id="0" name=""/>
        <dsp:cNvSpPr/>
      </dsp:nvSpPr>
      <dsp:spPr>
        <a:xfrm rot="16971429">
          <a:off x="492567" y="1872950"/>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521169" y="1971110"/>
        <a:ext cx="171674" cy="186883"/>
      </dsp:txXfrm>
    </dsp:sp>
    <dsp:sp modelId="{9CCC3E43-C512-2B4B-A5F6-CFBFB996CC89}">
      <dsp:nvSpPr>
        <dsp:cNvPr id="0" name=""/>
        <dsp:cNvSpPr/>
      </dsp:nvSpPr>
      <dsp:spPr>
        <a:xfrm>
          <a:off x="309459" y="885039"/>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Meryl </a:t>
          </a:r>
          <a:r>
            <a:rPr lang="en-US" sz="600" kern="1200" dirty="0" err="1" smtClean="0">
              <a:solidFill>
                <a:srgbClr val="000000"/>
              </a:solidFill>
            </a:rPr>
            <a:t>Streep</a:t>
          </a:r>
          <a:r>
            <a:rPr lang="en-US" sz="600" kern="1200" dirty="0" smtClean="0">
              <a:solidFill>
                <a:srgbClr val="000000"/>
              </a:solidFill>
            </a:rPr>
            <a:t> and her pathos / her star power</a:t>
          </a:r>
          <a:endParaRPr lang="en-US" sz="600" kern="1200" dirty="0">
            <a:solidFill>
              <a:srgbClr val="000000"/>
            </a:solidFill>
          </a:endParaRPr>
        </a:p>
      </dsp:txBody>
      <dsp:txXfrm>
        <a:off x="444612" y="1020192"/>
        <a:ext cx="652577" cy="652577"/>
      </dsp:txXfrm>
    </dsp:sp>
    <dsp:sp modelId="{E999D0AA-B554-2D4D-B1A3-C1FD378AD155}">
      <dsp:nvSpPr>
        <dsp:cNvPr id="0" name=""/>
        <dsp:cNvSpPr/>
      </dsp:nvSpPr>
      <dsp:spPr>
        <a:xfrm rot="20057143">
          <a:off x="1266222" y="893157"/>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1269865" y="971413"/>
        <a:ext cx="171674" cy="186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6D6E7-F534-D54C-B276-D514E8702147}">
      <dsp:nvSpPr>
        <dsp:cNvPr id="0" name=""/>
        <dsp:cNvSpPr/>
      </dsp:nvSpPr>
      <dsp:spPr>
        <a:xfrm>
          <a:off x="2380912" y="1413"/>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Thirty Years’ War (1618-48)</a:t>
          </a:r>
          <a:endParaRPr lang="en-US" sz="1200" b="1" kern="1200" dirty="0"/>
        </a:p>
      </dsp:txBody>
      <dsp:txXfrm>
        <a:off x="2555729" y="176230"/>
        <a:ext cx="844093" cy="844093"/>
      </dsp:txXfrm>
    </dsp:sp>
    <dsp:sp modelId="{A38FE8D7-20D3-554F-AC84-FC1AF3A2D6F1}">
      <dsp:nvSpPr>
        <dsp:cNvPr id="0" name=""/>
        <dsp:cNvSpPr/>
      </dsp:nvSpPr>
      <dsp:spPr>
        <a:xfrm rot="2351427">
          <a:off x="3506758" y="957444"/>
          <a:ext cx="317251"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3517463" y="1007950"/>
        <a:ext cx="222076" cy="241729"/>
      </dsp:txXfrm>
    </dsp:sp>
    <dsp:sp modelId="{799D5109-7B8E-E049-8F14-F61E9B93477D}">
      <dsp:nvSpPr>
        <dsp:cNvPr id="0" name=""/>
        <dsp:cNvSpPr/>
      </dsp:nvSpPr>
      <dsp:spPr>
        <a:xfrm>
          <a:off x="3770046" y="1133978"/>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err="1" smtClean="0"/>
            <a:t>Grimmelshausen</a:t>
          </a:r>
          <a:r>
            <a:rPr lang="en-US" sz="1200" b="1" kern="1200" dirty="0" smtClean="0"/>
            <a:t>, </a:t>
          </a:r>
          <a:r>
            <a:rPr lang="en-US" sz="1200" b="1" u="sng" kern="1200" dirty="0" err="1" smtClean="0"/>
            <a:t>Simplicissimus</a:t>
          </a:r>
          <a:r>
            <a:rPr lang="en-US" sz="1200" b="1" u="none" kern="1200" dirty="0" smtClean="0"/>
            <a:t> (1668)</a:t>
          </a:r>
          <a:endParaRPr lang="en-US" sz="1200" b="1" u="sng" kern="1200" dirty="0"/>
        </a:p>
      </dsp:txBody>
      <dsp:txXfrm>
        <a:off x="3944863" y="1308795"/>
        <a:ext cx="844093" cy="844093"/>
      </dsp:txXfrm>
    </dsp:sp>
    <dsp:sp modelId="{DEA098BD-9E74-994D-8520-CA2D0E1189AD}">
      <dsp:nvSpPr>
        <dsp:cNvPr id="0" name=""/>
        <dsp:cNvSpPr/>
      </dsp:nvSpPr>
      <dsp:spPr>
        <a:xfrm rot="6414697">
          <a:off x="3988949" y="2333943"/>
          <a:ext cx="266687"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4040589" y="2376247"/>
        <a:ext cx="186681" cy="241729"/>
      </dsp:txXfrm>
    </dsp:sp>
    <dsp:sp modelId="{DB8FD848-95AD-9841-9E1C-546081F88999}">
      <dsp:nvSpPr>
        <dsp:cNvPr id="0" name=""/>
        <dsp:cNvSpPr/>
      </dsp:nvSpPr>
      <dsp:spPr>
        <a:xfrm>
          <a:off x="3276421" y="2757507"/>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Brecht, </a:t>
          </a:r>
          <a:r>
            <a:rPr lang="en-US" sz="1200" b="1" u="sng" kern="1200" dirty="0" smtClean="0"/>
            <a:t>Mother Courage and her Children</a:t>
          </a:r>
          <a:r>
            <a:rPr lang="en-US" sz="1200" b="1" u="none" kern="1200" dirty="0" smtClean="0"/>
            <a:t> (1939 / 1949)</a:t>
          </a:r>
          <a:endParaRPr lang="en-US" sz="1200" b="1" kern="1200" dirty="0"/>
        </a:p>
      </dsp:txBody>
      <dsp:txXfrm>
        <a:off x="3451238" y="2932324"/>
        <a:ext cx="844093" cy="844093"/>
      </dsp:txXfrm>
    </dsp:sp>
    <dsp:sp modelId="{DAE8C2A4-7DA3-BB40-BDE7-16EDCE6FF28C}">
      <dsp:nvSpPr>
        <dsp:cNvPr id="0" name=""/>
        <dsp:cNvSpPr/>
      </dsp:nvSpPr>
      <dsp:spPr>
        <a:xfrm rot="10800000">
          <a:off x="2828453" y="3152929"/>
          <a:ext cx="316564"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2923422" y="3233506"/>
        <a:ext cx="221595" cy="241729"/>
      </dsp:txXfrm>
    </dsp:sp>
    <dsp:sp modelId="{008FF8FC-3E53-7646-AEA2-4C7F322E90A3}">
      <dsp:nvSpPr>
        <dsp:cNvPr id="0" name=""/>
        <dsp:cNvSpPr/>
      </dsp:nvSpPr>
      <dsp:spPr>
        <a:xfrm>
          <a:off x="1485403" y="2757507"/>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John Walter, “Theater of War” (2008)</a:t>
          </a:r>
          <a:endParaRPr lang="en-US" sz="1200" b="1" kern="1200" dirty="0"/>
        </a:p>
      </dsp:txBody>
      <dsp:txXfrm>
        <a:off x="1660220" y="2932324"/>
        <a:ext cx="844093" cy="844093"/>
      </dsp:txXfrm>
    </dsp:sp>
    <dsp:sp modelId="{7D5C9B5D-6D60-C94B-B9D2-F496FABA8B44}">
      <dsp:nvSpPr>
        <dsp:cNvPr id="0" name=""/>
        <dsp:cNvSpPr/>
      </dsp:nvSpPr>
      <dsp:spPr>
        <a:xfrm rot="15120000">
          <a:off x="1650025" y="2309770"/>
          <a:ext cx="316564"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1712183" y="2435507"/>
        <a:ext cx="221595" cy="241729"/>
      </dsp:txXfrm>
    </dsp:sp>
    <dsp:sp modelId="{3572EBA3-B154-7E4D-9758-5B073FCC7E55}">
      <dsp:nvSpPr>
        <dsp:cNvPr id="0" name=""/>
        <dsp:cNvSpPr/>
      </dsp:nvSpPr>
      <dsp:spPr>
        <a:xfrm>
          <a:off x="931948" y="1054147"/>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HCC (Fall, 2013)</a:t>
          </a:r>
          <a:endParaRPr lang="en-US" sz="1200" b="1" kern="1200" dirty="0"/>
        </a:p>
      </dsp:txBody>
      <dsp:txXfrm>
        <a:off x="1106765" y="1228964"/>
        <a:ext cx="844093" cy="844093"/>
      </dsp:txXfrm>
    </dsp:sp>
    <dsp:sp modelId="{6932A281-A730-3E46-B9CB-9C04538C1EDC}">
      <dsp:nvSpPr>
        <dsp:cNvPr id="0" name=""/>
        <dsp:cNvSpPr/>
      </dsp:nvSpPr>
      <dsp:spPr>
        <a:xfrm rot="19440000">
          <a:off x="2087763" y="928468"/>
          <a:ext cx="316564"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096832" y="1036956"/>
        <a:ext cx="221595" cy="24172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9FC967-C076-CB4D-BBD9-2E5D3E387114}"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FC967-C076-CB4D-BBD9-2E5D3E387114}"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9FC967-C076-CB4D-BBD9-2E5D3E387114}" type="datetimeFigureOut">
              <a:rPr lang="en-US" smtClean="0"/>
              <a:pPr/>
              <a:t>11/6/2013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9FC967-C076-CB4D-BBD9-2E5D3E387114}" type="datetimeFigureOut">
              <a:rPr lang="en-US" smtClean="0"/>
              <a:pPr/>
              <a:t>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9FC967-C076-CB4D-BBD9-2E5D3E387114}" type="datetimeFigureOut">
              <a:rPr lang="en-US" smtClean="0"/>
              <a:pPr/>
              <a:t>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FC967-C076-CB4D-BBD9-2E5D3E387114}"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FC967-C076-CB4D-BBD9-2E5D3E387114}" type="datetimeFigureOut">
              <a:rPr lang="en-US" smtClean="0"/>
              <a:pPr/>
              <a:t>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FC967-C076-CB4D-BBD9-2E5D3E387114}" type="datetimeFigureOut">
              <a:rPr lang="en-US" smtClean="0"/>
              <a:pPr/>
              <a:t>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78DF17-A7BE-B34F-8159-3CAD7C12182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localhost\Users\jonewman2\Movies\Theater_of_War%20protests%202006.mov" TargetMode="External"/><Relationship Id="rId1" Type="http://schemas.openxmlformats.org/officeDocument/2006/relationships/video" Target="file:///\\localhost\Users\jonewman2\Movies\Theater_of_War%201969%20protests.mov"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ideo" Target="file:///\\localhost\Users\jonewman2\Movies\Theater_of_War%20Helicopters.mo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ideo" Target="file:///\\localhost\Users\jonewman2\Movies\Theater_of_War%20Kushners%20despair%202.mov"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4.xml"/><Relationship Id="rId1" Type="http://schemas.openxmlformats.org/officeDocument/2006/relationships/video" Target="file:///\\localhost\Users\jonewman2\Movies\Theater_of_War%20Montage%202.mov"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95670" y="457200"/>
            <a:ext cx="8229600" cy="1143000"/>
          </a:xfrm>
        </p:spPr>
        <p:txBody>
          <a:bodyPr>
            <a:noAutofit/>
          </a:bodyPr>
          <a:lstStyle/>
          <a:p>
            <a:r>
              <a:rPr lang="en-US" sz="2400" dirty="0" smtClean="0"/>
              <a:t>HCC: Weeks 4 – 6 / </a:t>
            </a:r>
            <a:br>
              <a:rPr lang="en-US" sz="2400" dirty="0" smtClean="0"/>
            </a:br>
            <a:r>
              <a:rPr lang="en-US" sz="2400" dirty="0" smtClean="0"/>
              <a:t>Re-Presenting History / </a:t>
            </a:r>
            <a:br>
              <a:rPr lang="en-US" sz="2400" dirty="0" smtClean="0"/>
            </a:br>
            <a:r>
              <a:rPr lang="en-US" sz="2400" dirty="0" smtClean="0"/>
              <a:t>Re-Presenting the Thirty Years’ War</a:t>
            </a:r>
            <a:endParaRPr lang="en-US" sz="2400" dirty="0"/>
          </a:p>
        </p:txBody>
      </p:sp>
      <p:sp>
        <p:nvSpPr>
          <p:cNvPr id="5" name="Content Placeholder 4"/>
          <p:cNvSpPr>
            <a:spLocks noGrp="1"/>
          </p:cNvSpPr>
          <p:nvPr>
            <p:ph sz="half" idx="1"/>
          </p:nvPr>
        </p:nvSpPr>
        <p:spPr>
          <a:xfrm>
            <a:off x="376370" y="457200"/>
            <a:ext cx="3732244" cy="6835239"/>
          </a:xfrm>
        </p:spPr>
        <p:txBody>
          <a:bodyPr>
            <a:normAutofit fontScale="55000" lnSpcReduction="20000"/>
          </a:bodyPr>
          <a:lstStyle/>
          <a:p>
            <a:pPr>
              <a:buNone/>
            </a:pPr>
            <a:r>
              <a:rPr lang="en-US" sz="3273" dirty="0" smtClean="0">
                <a:solidFill>
                  <a:srgbClr val="FF0000"/>
                </a:solidFill>
              </a:rPr>
              <a:t>Three versions of the Thirty Years’ War (1618-48)</a:t>
            </a:r>
          </a:p>
          <a:p>
            <a:pPr>
              <a:buNone/>
            </a:pPr>
            <a:r>
              <a:rPr lang="en-US" sz="3273" dirty="0" err="1" smtClean="0"/>
              <a:t>Grimmelshausen</a:t>
            </a:r>
            <a:r>
              <a:rPr lang="en-US" sz="3273" dirty="0" smtClean="0"/>
              <a:t>, </a:t>
            </a:r>
            <a:r>
              <a:rPr lang="en-US" sz="3273" u="sng" dirty="0" err="1" smtClean="0"/>
              <a:t>Simplicissimus</a:t>
            </a:r>
            <a:r>
              <a:rPr lang="en-US" sz="3273" dirty="0" smtClean="0"/>
              <a:t> (1668) </a:t>
            </a:r>
            <a:r>
              <a:rPr lang="en-US" sz="3273" dirty="0" err="1" smtClean="0">
                <a:sym typeface="Wingdings"/>
              </a:rPr>
              <a:t></a:t>
            </a:r>
            <a:r>
              <a:rPr lang="en-US" sz="3273" dirty="0" smtClean="0">
                <a:sym typeface="Wingdings"/>
              </a:rPr>
              <a:t> Brecht, </a:t>
            </a:r>
            <a:r>
              <a:rPr lang="en-US" sz="3273" u="sng" dirty="0" smtClean="0">
                <a:sym typeface="Wingdings"/>
              </a:rPr>
              <a:t>Mother Courage and her Children</a:t>
            </a:r>
            <a:r>
              <a:rPr lang="en-US" sz="3273" dirty="0" smtClean="0">
                <a:sym typeface="Wingdings"/>
              </a:rPr>
              <a:t> (1939 / 1949) </a:t>
            </a:r>
            <a:r>
              <a:rPr lang="en-US" sz="3273" dirty="0" err="1" smtClean="0">
                <a:sym typeface="Wingdings"/>
              </a:rPr>
              <a:t></a:t>
            </a:r>
            <a:r>
              <a:rPr lang="en-US" sz="3273" dirty="0" smtClean="0">
                <a:sym typeface="Wingdings"/>
              </a:rPr>
              <a:t> Walter, “Theater of War” (2008)</a:t>
            </a:r>
          </a:p>
          <a:p>
            <a:pPr>
              <a:buNone/>
            </a:pPr>
            <a:r>
              <a:rPr lang="en-US" sz="3273" dirty="0" smtClean="0"/>
              <a:t>From the </a:t>
            </a:r>
            <a:r>
              <a:rPr lang="en-US" sz="3273" dirty="0" smtClean="0">
                <a:solidFill>
                  <a:srgbClr val="FF0000"/>
                </a:solidFill>
              </a:rPr>
              <a:t>Early Modern </a:t>
            </a:r>
            <a:r>
              <a:rPr lang="en-US" sz="3273" dirty="0" err="1" smtClean="0">
                <a:sym typeface="Wingdings"/>
              </a:rPr>
              <a:t></a:t>
            </a:r>
            <a:r>
              <a:rPr lang="en-US" sz="3273" dirty="0" smtClean="0">
                <a:sym typeface="Wingdings"/>
              </a:rPr>
              <a:t> </a:t>
            </a:r>
            <a:r>
              <a:rPr lang="en-US" sz="3273" dirty="0" smtClean="0">
                <a:solidFill>
                  <a:srgbClr val="FF0000"/>
                </a:solidFill>
                <a:sym typeface="Wingdings"/>
              </a:rPr>
              <a:t>Modern</a:t>
            </a:r>
            <a:r>
              <a:rPr lang="en-US" sz="3273" dirty="0" smtClean="0">
                <a:sym typeface="Wingdings"/>
              </a:rPr>
              <a:t> </a:t>
            </a:r>
            <a:r>
              <a:rPr lang="en-US" sz="3273" dirty="0" err="1" smtClean="0">
                <a:sym typeface="Wingdings"/>
              </a:rPr>
              <a:t></a:t>
            </a:r>
            <a:r>
              <a:rPr lang="en-US" sz="3273" dirty="0" smtClean="0">
                <a:sym typeface="Wingdings"/>
              </a:rPr>
              <a:t> </a:t>
            </a:r>
            <a:r>
              <a:rPr lang="en-US" sz="3273" dirty="0" smtClean="0">
                <a:solidFill>
                  <a:srgbClr val="FF0000"/>
                </a:solidFill>
                <a:sym typeface="Wingdings"/>
              </a:rPr>
              <a:t>Post-Modern</a:t>
            </a:r>
            <a:r>
              <a:rPr lang="en-US" sz="3273" dirty="0" smtClean="0">
                <a:sym typeface="Wingdings"/>
              </a:rPr>
              <a:t> periods…</a:t>
            </a:r>
          </a:p>
          <a:p>
            <a:pPr>
              <a:buNone/>
            </a:pPr>
            <a:r>
              <a:rPr lang="en-US" sz="3273" dirty="0" smtClean="0"/>
              <a:t>One of our jobs as humanists is to </a:t>
            </a:r>
            <a:r>
              <a:rPr lang="en-US" sz="3273" dirty="0" smtClean="0">
                <a:solidFill>
                  <a:srgbClr val="FF0000"/>
                </a:solidFill>
              </a:rPr>
              <a:t>understand the way that the past moves into our present</a:t>
            </a:r>
            <a:r>
              <a:rPr lang="en-US" sz="3273" dirty="0" smtClean="0"/>
              <a:t> as part of the multiple “conditions of determination” that shape our agency and our acts.</a:t>
            </a:r>
          </a:p>
          <a:p>
            <a:pPr>
              <a:buNone/>
            </a:pPr>
            <a:r>
              <a:rPr lang="en-US" sz="3273" dirty="0" smtClean="0"/>
              <a:t>Avoid locking the past (of the Thirty Years’ War / of war in general) away into any kind of  “</a:t>
            </a:r>
            <a:r>
              <a:rPr lang="en-US" sz="3273" dirty="0" err="1" smtClean="0"/>
              <a:t>museal</a:t>
            </a:r>
            <a:r>
              <a:rPr lang="en-US" sz="3273" dirty="0" smtClean="0"/>
              <a:t>” ( = museum-like) box…</a:t>
            </a:r>
          </a:p>
          <a:p>
            <a:pPr>
              <a:buNone/>
            </a:pPr>
            <a:r>
              <a:rPr lang="en-US" sz="3273" dirty="0" smtClean="0"/>
              <a:t>Rather,  interpret the Thirty Years’ War – and read the re-presentations of past wars that continue to swirl around us  – as a way of understanding both their pasts…</a:t>
            </a:r>
            <a:r>
              <a:rPr lang="en-US" sz="3273" dirty="0" smtClean="0">
                <a:solidFill>
                  <a:srgbClr val="FF0000"/>
                </a:solidFill>
              </a:rPr>
              <a:t>And how they have entered our present and continues to form our world!</a:t>
            </a:r>
          </a:p>
        </p:txBody>
      </p:sp>
      <p:sp>
        <p:nvSpPr>
          <p:cNvPr id="14" name="Content Placeholder 13"/>
          <p:cNvSpPr>
            <a:spLocks noGrp="1"/>
          </p:cNvSpPr>
          <p:nvPr>
            <p:ph sz="half" idx="2"/>
          </p:nvPr>
        </p:nvSpPr>
        <p:spPr/>
        <p:txBody>
          <a:bodyPr>
            <a:normAutofit fontScale="55000" lnSpcReduction="20000"/>
          </a:bodyPr>
          <a:lstStyle/>
          <a:p>
            <a:endParaRPr lang="en-US"/>
          </a:p>
        </p:txBody>
      </p:sp>
      <p:pic>
        <p:nvPicPr>
          <p:cNvPr id="7" name="Picture 6"/>
          <p:cNvPicPr>
            <a:picLocks noChangeAspect="1"/>
          </p:cNvPicPr>
          <p:nvPr/>
        </p:nvPicPr>
        <p:blipFill>
          <a:blip r:embed="rId2"/>
          <a:stretch>
            <a:fillRect/>
          </a:stretch>
        </p:blipFill>
        <p:spPr>
          <a:xfrm>
            <a:off x="4648200" y="2093124"/>
            <a:ext cx="4495800" cy="37891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1620" y="0"/>
            <a:ext cx="8229600" cy="1143000"/>
          </a:xfrm>
        </p:spPr>
        <p:txBody>
          <a:bodyPr>
            <a:normAutofit/>
          </a:bodyPr>
          <a:lstStyle/>
          <a:p>
            <a:r>
              <a:rPr lang="en-US" sz="2800" dirty="0" smtClean="0">
                <a:solidFill>
                  <a:srgbClr val="FF0000"/>
                </a:solidFill>
              </a:rPr>
              <a:t>Point of View / Genre / Medium</a:t>
            </a:r>
            <a:endParaRPr lang="en-US" sz="2800" dirty="0">
              <a:solidFill>
                <a:srgbClr val="FF0000"/>
              </a:solidFill>
            </a:endParaRPr>
          </a:p>
        </p:txBody>
      </p:sp>
      <p:sp>
        <p:nvSpPr>
          <p:cNvPr id="3" name="Content Placeholder 2"/>
          <p:cNvSpPr>
            <a:spLocks noGrp="1"/>
          </p:cNvSpPr>
          <p:nvPr>
            <p:ph sz="half" idx="1"/>
          </p:nvPr>
        </p:nvSpPr>
        <p:spPr>
          <a:xfrm>
            <a:off x="254000" y="248279"/>
            <a:ext cx="3519714" cy="6479337"/>
          </a:xfrm>
        </p:spPr>
        <p:txBody>
          <a:bodyPr>
            <a:normAutofit fontScale="77500" lnSpcReduction="20000"/>
          </a:bodyPr>
          <a:lstStyle/>
          <a:p>
            <a:pPr>
              <a:buNone/>
            </a:pPr>
            <a:r>
              <a:rPr lang="en-US" dirty="0" smtClean="0"/>
              <a:t>One of my main interests has been to examine the extent to which </a:t>
            </a:r>
            <a:r>
              <a:rPr lang="en-US" dirty="0" smtClean="0">
                <a:solidFill>
                  <a:srgbClr val="FF0000"/>
                </a:solidFill>
              </a:rPr>
              <a:t>point of view / genre / medium</a:t>
            </a:r>
            <a:r>
              <a:rPr lang="en-US" dirty="0" smtClean="0"/>
              <a:t> all </a:t>
            </a:r>
            <a:r>
              <a:rPr lang="en-US" dirty="0" smtClean="0">
                <a:solidFill>
                  <a:srgbClr val="FF0000"/>
                </a:solidFill>
              </a:rPr>
              <a:t>shape</a:t>
            </a:r>
            <a:r>
              <a:rPr lang="en-US" dirty="0" smtClean="0"/>
              <a:t> the ways in which the </a:t>
            </a:r>
            <a:r>
              <a:rPr lang="en-US" u="sng" dirty="0" smtClean="0"/>
              <a:t>res </a:t>
            </a:r>
            <a:r>
              <a:rPr lang="en-US" u="sng" dirty="0" err="1" smtClean="0"/>
              <a:t>gestae</a:t>
            </a:r>
            <a:r>
              <a:rPr lang="en-US" u="sng" dirty="0" smtClean="0"/>
              <a:t> </a:t>
            </a:r>
            <a:r>
              <a:rPr lang="en-US" dirty="0" smtClean="0"/>
              <a:t>of the past become </a:t>
            </a:r>
            <a:r>
              <a:rPr lang="en-US" dirty="0" err="1" smtClean="0"/>
              <a:t>historia</a:t>
            </a:r>
            <a:r>
              <a:rPr lang="en-US" dirty="0" smtClean="0"/>
              <a:t> / (</a:t>
            </a:r>
            <a:r>
              <a:rPr lang="en-US" dirty="0" err="1" smtClean="0"/>
              <a:t>hi)story</a:t>
            </a:r>
            <a:r>
              <a:rPr lang="en-US" dirty="0" smtClean="0"/>
              <a:t>…</a:t>
            </a:r>
          </a:p>
          <a:p>
            <a:pPr>
              <a:buNone/>
            </a:pPr>
            <a:r>
              <a:rPr lang="en-US" dirty="0" smtClean="0"/>
              <a:t>The events of the Thirty Years’ War are </a:t>
            </a:r>
            <a:r>
              <a:rPr lang="en-US" dirty="0" smtClean="0">
                <a:solidFill>
                  <a:srgbClr val="FF0000"/>
                </a:solidFill>
              </a:rPr>
              <a:t>not “immediate” </a:t>
            </a:r>
            <a:r>
              <a:rPr lang="en-US" dirty="0" smtClean="0"/>
              <a:t>to us. They are, rather, re-presented to us / </a:t>
            </a:r>
            <a:r>
              <a:rPr lang="en-US" dirty="0" smtClean="0">
                <a:solidFill>
                  <a:srgbClr val="FF0000"/>
                </a:solidFill>
              </a:rPr>
              <a:t>“mediated” </a:t>
            </a:r>
            <a:r>
              <a:rPr lang="en-US" dirty="0" smtClean="0"/>
              <a:t>to us…</a:t>
            </a:r>
          </a:p>
          <a:p>
            <a:pPr marL="514350" indent="-514350">
              <a:buFont typeface="Arial"/>
              <a:buAutoNum type="arabicPeriod"/>
            </a:pPr>
            <a:r>
              <a:rPr lang="en-US" dirty="0" smtClean="0"/>
              <a:t>enabled by a particular set of </a:t>
            </a:r>
            <a:r>
              <a:rPr lang="en-US" dirty="0" smtClean="0">
                <a:solidFill>
                  <a:srgbClr val="FF0000"/>
                </a:solidFill>
              </a:rPr>
              <a:t>medium-specific norms… </a:t>
            </a:r>
            <a:r>
              <a:rPr lang="en-US" dirty="0" err="1" smtClean="0">
                <a:solidFill>
                  <a:srgbClr val="FF0000"/>
                </a:solidFill>
                <a:sym typeface="Wingdings"/>
              </a:rPr>
              <a:t></a:t>
            </a:r>
            <a:endParaRPr lang="en-US" dirty="0" smtClean="0">
              <a:solidFill>
                <a:srgbClr val="FF0000"/>
              </a:solidFill>
            </a:endParaRPr>
          </a:p>
          <a:p>
            <a:pPr marL="514350" indent="-514350">
              <a:buFont typeface="Arial"/>
              <a:buAutoNum type="arabicPeriod"/>
            </a:pPr>
            <a:r>
              <a:rPr lang="en-US" dirty="0" smtClean="0"/>
              <a:t>shaped by a particular set of </a:t>
            </a:r>
            <a:r>
              <a:rPr lang="en-US" dirty="0" smtClean="0">
                <a:solidFill>
                  <a:srgbClr val="FF0000"/>
                </a:solidFill>
              </a:rPr>
              <a:t>genre-specific norms, </a:t>
            </a:r>
            <a:r>
              <a:rPr lang="en-US" dirty="0" smtClean="0"/>
              <a:t>and</a:t>
            </a:r>
          </a:p>
          <a:p>
            <a:pPr marL="514350" indent="-514350">
              <a:buAutoNum type="arabicPeriod"/>
            </a:pPr>
            <a:r>
              <a:rPr lang="en-US" dirty="0" smtClean="0"/>
              <a:t>and always from a particular </a:t>
            </a:r>
            <a:r>
              <a:rPr lang="en-US" dirty="0" smtClean="0">
                <a:solidFill>
                  <a:srgbClr val="FF0000"/>
                </a:solidFill>
              </a:rPr>
              <a:t>point of view… </a:t>
            </a:r>
          </a:p>
          <a:p>
            <a:endParaRPr lang="en-US" dirty="0"/>
          </a:p>
        </p:txBody>
      </p:sp>
      <p:sp>
        <p:nvSpPr>
          <p:cNvPr id="8" name="Content Placeholder 7"/>
          <p:cNvSpPr>
            <a:spLocks noGrp="1"/>
          </p:cNvSpPr>
          <p:nvPr>
            <p:ph sz="half" idx="2"/>
          </p:nvPr>
        </p:nvSpPr>
        <p:spPr/>
        <p:txBody>
          <a:bodyPr>
            <a:normAutofit fontScale="77500" lnSpcReduction="20000"/>
          </a:bodyPr>
          <a:lstStyle/>
          <a:p>
            <a:endParaRPr lang="en-US"/>
          </a:p>
        </p:txBody>
      </p:sp>
      <p:pic>
        <p:nvPicPr>
          <p:cNvPr id="5" name="Picture 4"/>
          <p:cNvPicPr>
            <a:picLocks noChangeAspect="1"/>
          </p:cNvPicPr>
          <p:nvPr/>
        </p:nvPicPr>
        <p:blipFill>
          <a:blip r:embed="rId2"/>
          <a:stretch>
            <a:fillRect/>
          </a:stretch>
        </p:blipFill>
        <p:spPr>
          <a:xfrm>
            <a:off x="4220530" y="1130530"/>
            <a:ext cx="2866572" cy="2357418"/>
          </a:xfrm>
          <a:prstGeom prst="rect">
            <a:avLst/>
          </a:prstGeom>
        </p:spPr>
      </p:pic>
      <p:pic>
        <p:nvPicPr>
          <p:cNvPr id="6" name="Picture 5"/>
          <p:cNvPicPr>
            <a:picLocks noChangeAspect="1"/>
          </p:cNvPicPr>
          <p:nvPr/>
        </p:nvPicPr>
        <p:blipFill>
          <a:blip r:embed="rId3"/>
          <a:stretch>
            <a:fillRect/>
          </a:stretch>
        </p:blipFill>
        <p:spPr>
          <a:xfrm>
            <a:off x="6556420" y="2560386"/>
            <a:ext cx="2351722" cy="3302863"/>
          </a:xfrm>
          <a:prstGeom prst="rect">
            <a:avLst/>
          </a:prstGeom>
        </p:spPr>
      </p:pic>
      <p:pic>
        <p:nvPicPr>
          <p:cNvPr id="7" name="Picture 6"/>
          <p:cNvPicPr>
            <a:picLocks noChangeAspect="1"/>
          </p:cNvPicPr>
          <p:nvPr/>
        </p:nvPicPr>
        <p:blipFill>
          <a:blip r:embed="rId4"/>
          <a:stretch>
            <a:fillRect/>
          </a:stretch>
        </p:blipFill>
        <p:spPr>
          <a:xfrm>
            <a:off x="4038600" y="4211818"/>
            <a:ext cx="3048502" cy="235675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6260"/>
            <a:ext cx="8229600" cy="1143000"/>
          </a:xfrm>
        </p:spPr>
        <p:txBody>
          <a:bodyPr>
            <a:normAutofit fontScale="90000"/>
          </a:bodyPr>
          <a:lstStyle/>
          <a:p>
            <a:r>
              <a:rPr lang="en-US" sz="2800" dirty="0" smtClean="0"/>
              <a:t>Sometimes the </a:t>
            </a:r>
            <a:r>
              <a:rPr lang="en-US" sz="2800" dirty="0" smtClean="0">
                <a:solidFill>
                  <a:srgbClr val="FF0000"/>
                </a:solidFill>
              </a:rPr>
              <a:t>point of view </a:t>
            </a:r>
            <a:r>
              <a:rPr lang="en-US" sz="2800" dirty="0" smtClean="0"/>
              <a:t>from which the </a:t>
            </a:r>
            <a:r>
              <a:rPr lang="en-US" sz="2800" u="sng" dirty="0" smtClean="0"/>
              <a:t>res </a:t>
            </a:r>
            <a:r>
              <a:rPr lang="en-US" sz="2800" u="sng" dirty="0" err="1" smtClean="0"/>
              <a:t>gestae</a:t>
            </a:r>
            <a:r>
              <a:rPr lang="en-US" sz="2800" dirty="0" smtClean="0"/>
              <a:t> of the past are seen and re-presented as </a:t>
            </a:r>
            <a:r>
              <a:rPr lang="en-US" sz="2800" dirty="0" smtClean="0">
                <a:solidFill>
                  <a:srgbClr val="FF0000"/>
                </a:solidFill>
              </a:rPr>
              <a:t>(</a:t>
            </a:r>
            <a:r>
              <a:rPr lang="en-US" sz="2800" dirty="0" err="1" smtClean="0">
                <a:solidFill>
                  <a:srgbClr val="FF0000"/>
                </a:solidFill>
              </a:rPr>
              <a:t>hi)story</a:t>
            </a:r>
            <a:r>
              <a:rPr lang="en-US" sz="2800" dirty="0" smtClean="0"/>
              <a:t> is actually the message!</a:t>
            </a:r>
            <a:endParaRPr lang="en-US" sz="2800" dirty="0"/>
          </a:p>
        </p:txBody>
      </p:sp>
      <p:sp>
        <p:nvSpPr>
          <p:cNvPr id="3" name="Content Placeholder 2"/>
          <p:cNvSpPr>
            <a:spLocks noGrp="1"/>
          </p:cNvSpPr>
          <p:nvPr>
            <p:ph sz="half" idx="4294967295"/>
          </p:nvPr>
        </p:nvSpPr>
        <p:spPr>
          <a:xfrm>
            <a:off x="381000" y="1762582"/>
            <a:ext cx="3769907" cy="4858657"/>
          </a:xfrm>
        </p:spPr>
        <p:txBody>
          <a:bodyPr>
            <a:noAutofit/>
          </a:bodyPr>
          <a:lstStyle/>
          <a:p>
            <a:pPr>
              <a:buNone/>
            </a:pPr>
            <a:r>
              <a:rPr lang="en-US" sz="2000" dirty="0" smtClean="0"/>
              <a:t>History from Above</a:t>
            </a:r>
          </a:p>
          <a:p>
            <a:pPr>
              <a:buNone/>
            </a:pPr>
            <a:endParaRPr lang="en-US" sz="2000" dirty="0" smtClean="0"/>
          </a:p>
          <a:p>
            <a:pPr>
              <a:buNone/>
            </a:pPr>
            <a:r>
              <a:rPr lang="en-US" sz="2000" dirty="0" smtClean="0">
                <a:solidFill>
                  <a:srgbClr val="FF0000"/>
                </a:solidFill>
              </a:rPr>
              <a:t>History from the point of view of the elites…</a:t>
            </a:r>
          </a:p>
          <a:p>
            <a:pPr>
              <a:buNone/>
            </a:pPr>
            <a:r>
              <a:rPr lang="en-US" sz="2000" dirty="0" smtClean="0"/>
              <a:t>Political history that focuses on the actions of governments, leaders, states…</a:t>
            </a:r>
          </a:p>
          <a:p>
            <a:pPr>
              <a:buNone/>
            </a:pPr>
            <a:r>
              <a:rPr lang="en-US" sz="2000" dirty="0" smtClean="0">
                <a:solidFill>
                  <a:srgbClr val="FF0000"/>
                </a:solidFill>
              </a:rPr>
              <a:t>History from the point of view of institutions (the Church, the legal system, the army / the military, for example)</a:t>
            </a:r>
            <a:endParaRPr lang="en-US" sz="2000" dirty="0">
              <a:solidFill>
                <a:srgbClr val="FF0000"/>
              </a:solidFill>
            </a:endParaRPr>
          </a:p>
        </p:txBody>
      </p:sp>
      <p:sp>
        <p:nvSpPr>
          <p:cNvPr id="4" name="Content Placeholder 3"/>
          <p:cNvSpPr>
            <a:spLocks noGrp="1"/>
          </p:cNvSpPr>
          <p:nvPr>
            <p:ph sz="half" idx="4294967295"/>
          </p:nvPr>
        </p:nvSpPr>
        <p:spPr>
          <a:xfrm>
            <a:off x="4681920" y="1762582"/>
            <a:ext cx="3928680" cy="5966505"/>
          </a:xfrm>
        </p:spPr>
        <p:txBody>
          <a:bodyPr>
            <a:normAutofit/>
          </a:bodyPr>
          <a:lstStyle/>
          <a:p>
            <a:pPr>
              <a:buNone/>
            </a:pPr>
            <a:r>
              <a:rPr lang="en-US" sz="2000" dirty="0" smtClean="0"/>
              <a:t>History from Below</a:t>
            </a:r>
          </a:p>
          <a:p>
            <a:pPr>
              <a:buNone/>
            </a:pPr>
            <a:endParaRPr lang="en-US" sz="2000" dirty="0" smtClean="0"/>
          </a:p>
          <a:p>
            <a:pPr>
              <a:buNone/>
            </a:pPr>
            <a:r>
              <a:rPr lang="en-US" sz="2000" dirty="0" smtClean="0">
                <a:solidFill>
                  <a:srgbClr val="FF0000"/>
                </a:solidFill>
              </a:rPr>
              <a:t>History of ordinary people, the everyday,</a:t>
            </a:r>
            <a:r>
              <a:rPr lang="en-US" sz="2000" dirty="0" smtClean="0"/>
              <a:t> “social history” / “popular history”</a:t>
            </a:r>
          </a:p>
          <a:p>
            <a:pPr>
              <a:buNone/>
            </a:pPr>
            <a:r>
              <a:rPr lang="en-US" sz="2000" dirty="0" smtClean="0">
                <a:solidFill>
                  <a:srgbClr val="FF0000"/>
                </a:solidFill>
              </a:rPr>
              <a:t>The people caught up in the legal system, the people who fight or are the victims of wars…</a:t>
            </a:r>
          </a:p>
          <a:p>
            <a:pPr>
              <a:buNone/>
            </a:pPr>
            <a:r>
              <a:rPr lang="en-US" sz="2000" dirty="0" smtClean="0"/>
              <a:t>The history of those “not on the winning side” (David Hitchcock, “Why ‘History from Below’ Matters Now More than Ever” (August, 2013)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Likewise, </a:t>
            </a:r>
            <a:r>
              <a:rPr lang="en-US" sz="2800" dirty="0" smtClean="0">
                <a:solidFill>
                  <a:srgbClr val="FF0000"/>
                </a:solidFill>
              </a:rPr>
              <a:t>medium</a:t>
            </a:r>
            <a:r>
              <a:rPr lang="en-US" sz="2800" dirty="0" smtClean="0"/>
              <a:t> and </a:t>
            </a:r>
            <a:r>
              <a:rPr lang="en-US" sz="2800" dirty="0" smtClean="0">
                <a:solidFill>
                  <a:srgbClr val="FF0000"/>
                </a:solidFill>
              </a:rPr>
              <a:t>genre</a:t>
            </a:r>
            <a:r>
              <a:rPr lang="en-US" sz="2800" dirty="0" smtClean="0"/>
              <a:t> are also often part of the message because of the way they “shape” the story / Remember this juxtaposition from week 4?</a:t>
            </a:r>
            <a:endParaRPr lang="en-US" sz="2800" dirty="0"/>
          </a:p>
        </p:txBody>
      </p:sp>
      <p:pic>
        <p:nvPicPr>
          <p:cNvPr id="5" name="Content Placeholder 4"/>
          <p:cNvPicPr>
            <a:picLocks noGrp="1" noChangeAspect="1"/>
          </p:cNvPicPr>
          <p:nvPr>
            <p:ph sz="half" idx="1"/>
          </p:nvPr>
        </p:nvPicPr>
        <p:blipFill>
          <a:blip r:embed="rId2"/>
          <a:srcRect t="1859" b="-2171"/>
          <a:stretch>
            <a:fillRect/>
          </a:stretch>
        </p:blipFill>
        <p:spPr>
          <a:xfrm>
            <a:off x="457200" y="2449216"/>
            <a:ext cx="3938448" cy="2508670"/>
          </a:xfrm>
          <a:prstGeom prst="rect">
            <a:avLst/>
          </a:prstGeom>
        </p:spPr>
      </p:pic>
      <p:pic>
        <p:nvPicPr>
          <p:cNvPr id="6" name="Content Placeholder 6" descr="deutschland_franck_l.jpg"/>
          <p:cNvPicPr>
            <a:picLocks noGrp="1" noChangeAspect="1"/>
          </p:cNvPicPr>
          <p:nvPr>
            <p:ph sz="half" idx="2"/>
          </p:nvPr>
        </p:nvPicPr>
        <p:blipFill>
          <a:blip r:embed="rId3"/>
          <a:srcRect t="-20042" b="-20042"/>
          <a:stretch>
            <a:fillRect/>
          </a:stretch>
        </p:blipFill>
        <p:spPr>
          <a:xfrm>
            <a:off x="5024697" y="1417638"/>
            <a:ext cx="4038600" cy="4525963"/>
          </a:xfrm>
        </p:spPr>
      </p:pic>
      <p:sp>
        <p:nvSpPr>
          <p:cNvPr id="7" name="TextBox 6"/>
          <p:cNvSpPr txBox="1"/>
          <p:nvPr/>
        </p:nvSpPr>
        <p:spPr>
          <a:xfrm>
            <a:off x="4463425" y="3703551"/>
            <a:ext cx="410764" cy="369332"/>
          </a:xfrm>
          <a:prstGeom prst="rect">
            <a:avLst/>
          </a:prstGeom>
          <a:noFill/>
        </p:spPr>
        <p:txBody>
          <a:bodyPr wrap="square" rtlCol="0">
            <a:spAutoFit/>
          </a:bodyPr>
          <a:lstStyle/>
          <a:p>
            <a:r>
              <a:rPr lang="en-US" dirty="0" err="1" smtClean="0">
                <a:sym typeface="Wingdings"/>
              </a:rPr>
              <a:t></a:t>
            </a:r>
            <a:r>
              <a:rPr lang="en-US" dirty="0" smtClean="0">
                <a:sym typeface="Wingdings"/>
              </a:rPr>
              <a:t> </a:t>
            </a:r>
            <a:endParaRPr lang="en-US" dirty="0"/>
          </a:p>
        </p:txBody>
      </p:sp>
      <p:sp>
        <p:nvSpPr>
          <p:cNvPr id="9" name="TextBox 8"/>
          <p:cNvSpPr txBox="1"/>
          <p:nvPr/>
        </p:nvSpPr>
        <p:spPr>
          <a:xfrm>
            <a:off x="5186103" y="5473005"/>
            <a:ext cx="3039639" cy="1661993"/>
          </a:xfrm>
          <a:prstGeom prst="rect">
            <a:avLst/>
          </a:prstGeom>
          <a:noFill/>
        </p:spPr>
        <p:txBody>
          <a:bodyPr wrap="none" rtlCol="0">
            <a:spAutoFit/>
          </a:bodyPr>
          <a:lstStyle/>
          <a:p>
            <a:pPr>
              <a:buNone/>
            </a:pPr>
            <a:r>
              <a:rPr lang="en-US" dirty="0" smtClean="0"/>
              <a:t>Hans Ulrich Franck  (1603-75),</a:t>
            </a:r>
          </a:p>
          <a:p>
            <a:pPr>
              <a:buNone/>
            </a:pPr>
            <a:r>
              <a:rPr lang="en-US" dirty="0" smtClean="0"/>
              <a:t>“</a:t>
            </a:r>
            <a:r>
              <a:rPr lang="en-US" dirty="0" err="1" smtClean="0"/>
              <a:t>Der</a:t>
            </a:r>
            <a:r>
              <a:rPr lang="en-US" dirty="0" smtClean="0"/>
              <a:t> </a:t>
            </a:r>
            <a:r>
              <a:rPr lang="en-US" dirty="0" err="1" smtClean="0"/>
              <a:t>Geharnischte</a:t>
            </a:r>
            <a:r>
              <a:rPr lang="en-US" dirty="0" smtClean="0"/>
              <a:t> Reiter” </a:t>
            </a:r>
          </a:p>
          <a:p>
            <a:pPr>
              <a:buNone/>
            </a:pPr>
            <a:r>
              <a:rPr lang="en-US" dirty="0" smtClean="0"/>
              <a:t>(Knight in Armor) / etching, </a:t>
            </a:r>
          </a:p>
          <a:p>
            <a:pPr>
              <a:buNone/>
            </a:pPr>
            <a:r>
              <a:rPr lang="en-US" dirty="0" smtClean="0"/>
              <a:t>11 </a:t>
            </a:r>
            <a:r>
              <a:rPr lang="en-US" dirty="0" err="1" smtClean="0"/>
              <a:t>x</a:t>
            </a:r>
            <a:r>
              <a:rPr lang="en-US" dirty="0" smtClean="0"/>
              <a:t> 13 cm.</a:t>
            </a:r>
          </a:p>
          <a:p>
            <a:endParaRPr lang="en-US" sz="1200" dirty="0" smtClean="0"/>
          </a:p>
          <a:p>
            <a:endParaRPr lang="en-US" dirty="0"/>
          </a:p>
        </p:txBody>
      </p:sp>
      <p:sp>
        <p:nvSpPr>
          <p:cNvPr id="10" name="TextBox 9"/>
          <p:cNvSpPr txBox="1"/>
          <p:nvPr/>
        </p:nvSpPr>
        <p:spPr>
          <a:xfrm>
            <a:off x="457200" y="5204937"/>
            <a:ext cx="4006225" cy="1477328"/>
          </a:xfrm>
          <a:prstGeom prst="rect">
            <a:avLst/>
          </a:prstGeom>
          <a:noFill/>
        </p:spPr>
        <p:txBody>
          <a:bodyPr wrap="none" rtlCol="0">
            <a:spAutoFit/>
          </a:bodyPr>
          <a:lstStyle/>
          <a:p>
            <a:r>
              <a:rPr lang="en-US" dirty="0" err="1" smtClean="0"/>
              <a:t>Donato</a:t>
            </a:r>
            <a:r>
              <a:rPr lang="en-US" dirty="0" smtClean="0"/>
              <a:t> </a:t>
            </a:r>
            <a:r>
              <a:rPr lang="en-US" dirty="0" err="1" smtClean="0"/>
              <a:t>Creti</a:t>
            </a:r>
            <a:r>
              <a:rPr lang="en-US" dirty="0" smtClean="0"/>
              <a:t> (1671-1749), “Achilles </a:t>
            </a:r>
          </a:p>
          <a:p>
            <a:r>
              <a:rPr lang="en-US" dirty="0" smtClean="0"/>
              <a:t>dragging </a:t>
            </a:r>
            <a:r>
              <a:rPr lang="en-US" dirty="0" err="1" smtClean="0"/>
              <a:t>Hektor’s</a:t>
            </a:r>
            <a:r>
              <a:rPr lang="en-US" dirty="0" smtClean="0"/>
              <a:t> Body around the Walls</a:t>
            </a:r>
          </a:p>
          <a:p>
            <a:r>
              <a:rPr lang="en-US" dirty="0" smtClean="0"/>
              <a:t>of Troy” (95 </a:t>
            </a:r>
            <a:r>
              <a:rPr lang="en-US" dirty="0" err="1" smtClean="0"/>
              <a:t>x</a:t>
            </a:r>
            <a:r>
              <a:rPr lang="en-US" dirty="0" smtClean="0"/>
              <a:t> 56 inches) = 8 feet </a:t>
            </a:r>
            <a:r>
              <a:rPr lang="en-US" dirty="0" err="1" smtClean="0"/>
              <a:t>x</a:t>
            </a:r>
            <a:r>
              <a:rPr lang="en-US" dirty="0" smtClean="0"/>
              <a:t> 4 and </a:t>
            </a:r>
          </a:p>
          <a:p>
            <a:r>
              <a:rPr lang="en-US" dirty="0" smtClean="0"/>
              <a:t>1/2 feet / “history painting” / oil</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5714"/>
            <a:ext cx="8229600" cy="1143000"/>
          </a:xfrm>
        </p:spPr>
        <p:txBody>
          <a:bodyPr>
            <a:normAutofit/>
          </a:bodyPr>
          <a:lstStyle/>
          <a:p>
            <a:endParaRPr lang="en-US" sz="2222" dirty="0"/>
          </a:p>
        </p:txBody>
      </p:sp>
      <p:sp>
        <p:nvSpPr>
          <p:cNvPr id="9" name="Content Placeholder 8"/>
          <p:cNvSpPr>
            <a:spLocks noGrp="1"/>
          </p:cNvSpPr>
          <p:nvPr>
            <p:ph idx="1"/>
          </p:nvPr>
        </p:nvSpPr>
        <p:spPr>
          <a:xfrm>
            <a:off x="457200" y="1034143"/>
            <a:ext cx="8229600" cy="5134428"/>
          </a:xfrm>
        </p:spPr>
        <p:txBody>
          <a:bodyPr>
            <a:normAutofit/>
          </a:bodyPr>
          <a:lstStyle/>
          <a:p>
            <a:pPr>
              <a:buNone/>
            </a:pPr>
            <a:r>
              <a:rPr lang="en-US" dirty="0" smtClean="0">
                <a:solidFill>
                  <a:srgbClr val="FF0000"/>
                </a:solidFill>
              </a:rPr>
              <a:t>Genre</a:t>
            </a:r>
            <a:r>
              <a:rPr lang="en-US" dirty="0" smtClean="0"/>
              <a:t> and </a:t>
            </a:r>
            <a:r>
              <a:rPr lang="en-US" dirty="0" smtClean="0">
                <a:solidFill>
                  <a:srgbClr val="FF0000"/>
                </a:solidFill>
              </a:rPr>
              <a:t>medium</a:t>
            </a:r>
            <a:r>
              <a:rPr lang="en-US" dirty="0" smtClean="0"/>
              <a:t> are thus </a:t>
            </a:r>
            <a:r>
              <a:rPr lang="en-US" dirty="0" smtClean="0">
                <a:solidFill>
                  <a:srgbClr val="FF0000"/>
                </a:solidFill>
              </a:rPr>
              <a:t>expressive</a:t>
            </a:r>
            <a:r>
              <a:rPr lang="en-US" dirty="0" smtClean="0"/>
              <a:t> “conditions of pre-determination” (different than political or economic “conditions of pre-determination”)…</a:t>
            </a:r>
          </a:p>
          <a:p>
            <a:pPr>
              <a:buNone/>
            </a:pPr>
            <a:r>
              <a:rPr lang="en-US" dirty="0" smtClean="0"/>
              <a:t>They give the author / playwright / film maker a </a:t>
            </a:r>
            <a:r>
              <a:rPr lang="en-US" dirty="0" smtClean="0">
                <a:solidFill>
                  <a:srgbClr val="FF0000"/>
                </a:solidFill>
              </a:rPr>
              <a:t>“vocabulary” of forms</a:t>
            </a:r>
            <a:r>
              <a:rPr lang="en-US" dirty="0" smtClean="0"/>
              <a:t> and </a:t>
            </a:r>
            <a:r>
              <a:rPr lang="en-US" dirty="0" smtClean="0">
                <a:solidFill>
                  <a:srgbClr val="FF0000"/>
                </a:solidFill>
              </a:rPr>
              <a:t>a set of material constraints</a:t>
            </a:r>
            <a:r>
              <a:rPr lang="en-US" dirty="0" smtClean="0"/>
              <a:t> (print / stage / film) within which he or she works to </a:t>
            </a:r>
            <a:r>
              <a:rPr lang="en-US" dirty="0" smtClean="0">
                <a:solidFill>
                  <a:srgbClr val="FF0000"/>
                </a:solidFill>
              </a:rPr>
              <a:t>express</a:t>
            </a:r>
            <a:r>
              <a:rPr lang="en-US" dirty="0" smtClean="0"/>
              <a:t> </a:t>
            </a:r>
            <a:r>
              <a:rPr lang="en-US" dirty="0" smtClean="0">
                <a:solidFill>
                  <a:srgbClr val="FF0000"/>
                </a:solidFill>
              </a:rPr>
              <a:t>/ communicate </a:t>
            </a:r>
            <a:r>
              <a:rPr lang="en-US" dirty="0" smtClean="0"/>
              <a:t>a certain version of (</a:t>
            </a:r>
            <a:r>
              <a:rPr lang="en-US" dirty="0" err="1" smtClean="0"/>
              <a:t>hi)story</a:t>
            </a:r>
            <a:r>
              <a:rPr lang="en-US" dirty="0" smtClean="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55110"/>
            <a:ext cx="8229600" cy="1143000"/>
          </a:xfrm>
        </p:spPr>
        <p:txBody>
          <a:bodyPr>
            <a:noAutofit/>
          </a:bodyPr>
          <a:lstStyle/>
          <a:p>
            <a:r>
              <a:rPr lang="en-US" sz="2000" dirty="0" smtClean="0"/>
              <a:t>At the same time, one of the main </a:t>
            </a:r>
            <a:r>
              <a:rPr lang="en-US" sz="2000" dirty="0" smtClean="0">
                <a:solidFill>
                  <a:srgbClr val="FF0000"/>
                </a:solidFill>
              </a:rPr>
              <a:t>themes </a:t>
            </a:r>
            <a:r>
              <a:rPr lang="en-US" sz="2000" dirty="0" smtClean="0"/>
              <a:t>in which I have been interested has </a:t>
            </a:r>
            <a:br>
              <a:rPr lang="en-US" sz="2000" dirty="0" smtClean="0"/>
            </a:br>
            <a:r>
              <a:rPr lang="en-US" sz="2000" dirty="0" smtClean="0"/>
              <a:t>been how we might think about </a:t>
            </a:r>
            <a:r>
              <a:rPr lang="en-US" sz="2000" dirty="0" smtClean="0">
                <a:solidFill>
                  <a:srgbClr val="FF0000"/>
                </a:solidFill>
              </a:rPr>
              <a:t>the “conditions” of both individual and collective “agency” and “self-determination” created by the rise of</a:t>
            </a:r>
            <a:r>
              <a:rPr lang="en-US" sz="2000" dirty="0" smtClean="0"/>
              <a:t> the </a:t>
            </a:r>
            <a:r>
              <a:rPr lang="en-US" sz="2000" u="sng" dirty="0" smtClean="0"/>
              <a:t>apparatus of territorial state sovereignty</a:t>
            </a:r>
            <a:r>
              <a:rPr lang="en-US" sz="2000" dirty="0" smtClean="0"/>
              <a:t> that in principle guarantees “peace” and “defense”…</a:t>
            </a:r>
            <a:br>
              <a:rPr lang="en-US" sz="2000" dirty="0" smtClean="0"/>
            </a:br>
            <a:r>
              <a:rPr lang="en-US" sz="2000" dirty="0" smtClean="0"/>
              <a:t> </a:t>
            </a:r>
            <a:r>
              <a:rPr lang="en-US" sz="2000" dirty="0" smtClean="0">
                <a:solidFill>
                  <a:srgbClr val="FF0000"/>
                </a:solidFill>
              </a:rPr>
              <a:t>as that form of the state began to emerge around 1648 </a:t>
            </a:r>
            <a:r>
              <a:rPr lang="en-US" sz="2000" dirty="0" smtClean="0"/>
              <a:t>– thus after the Thirty Years’ War and the Treaty of Westphalia – </a:t>
            </a:r>
            <a:r>
              <a:rPr lang="en-US" sz="2000" dirty="0" smtClean="0">
                <a:solidFill>
                  <a:srgbClr val="FF0000"/>
                </a:solidFill>
              </a:rPr>
              <a:t>and then travelled forward in time…</a:t>
            </a:r>
            <a:endParaRPr lang="en-US" sz="2000" dirty="0">
              <a:solidFill>
                <a:srgbClr val="FF0000"/>
              </a:solidFill>
            </a:endParaRPr>
          </a:p>
        </p:txBody>
      </p:sp>
      <p:sp>
        <p:nvSpPr>
          <p:cNvPr id="4" name="Content Placeholder 3"/>
          <p:cNvSpPr>
            <a:spLocks noGrp="1"/>
          </p:cNvSpPr>
          <p:nvPr>
            <p:ph sz="half" idx="1"/>
          </p:nvPr>
        </p:nvSpPr>
        <p:spPr>
          <a:xfrm>
            <a:off x="4648200" y="2556124"/>
            <a:ext cx="4038600" cy="4525963"/>
          </a:xfrm>
        </p:spPr>
        <p:txBody>
          <a:bodyPr>
            <a:normAutofit fontScale="92500"/>
          </a:bodyPr>
          <a:lstStyle/>
          <a:p>
            <a:pPr>
              <a:buNone/>
            </a:pPr>
            <a:endParaRPr lang="en-US" sz="2000" dirty="0" smtClean="0"/>
          </a:p>
          <a:p>
            <a:pPr>
              <a:buNone/>
            </a:pPr>
            <a:r>
              <a:rPr lang="en-US" sz="2400" dirty="0" smtClean="0"/>
              <a:t>The development of a full-fledged and nation-state identified “military-industrial complex” by means of which the state guarantees “defense”…</a:t>
            </a:r>
          </a:p>
          <a:p>
            <a:pPr>
              <a:buNone/>
            </a:pPr>
            <a:endParaRPr lang="en-US" sz="2400" dirty="0" smtClean="0"/>
          </a:p>
          <a:p>
            <a:pPr>
              <a:buNone/>
            </a:pPr>
            <a:r>
              <a:rPr lang="en-US" sz="2400" dirty="0" smtClean="0"/>
              <a:t>You will be hearing a lot more about  the “military-industrial complex” in the winter quarter (2014) from Professor </a:t>
            </a:r>
            <a:r>
              <a:rPr lang="en-US" sz="2400" dirty="0" err="1" smtClean="0"/>
              <a:t>Szalay</a:t>
            </a:r>
            <a:r>
              <a:rPr lang="en-US" sz="2400" dirty="0" smtClean="0"/>
              <a:t>!</a:t>
            </a:r>
            <a:endParaRPr lang="en-US" sz="2400" dirty="0"/>
          </a:p>
        </p:txBody>
      </p:sp>
      <p:sp>
        <p:nvSpPr>
          <p:cNvPr id="3" name="Content Placeholder 2"/>
          <p:cNvSpPr>
            <a:spLocks noGrp="1"/>
          </p:cNvSpPr>
          <p:nvPr>
            <p:ph sz="half" idx="2"/>
          </p:nvPr>
        </p:nvSpPr>
        <p:spPr>
          <a:xfrm>
            <a:off x="381000" y="2838437"/>
            <a:ext cx="4038600" cy="4525963"/>
          </a:xfrm>
        </p:spPr>
        <p:txBody>
          <a:bodyPr>
            <a:normAutofit fontScale="92500"/>
          </a:bodyPr>
          <a:lstStyle/>
          <a:p>
            <a:pPr>
              <a:buNone/>
            </a:pPr>
            <a:r>
              <a:rPr lang="en-US" sz="2400" dirty="0" smtClean="0"/>
              <a:t>In wartime, this “apparatus” includes the military…</a:t>
            </a:r>
          </a:p>
          <a:p>
            <a:pPr>
              <a:buNone/>
            </a:pPr>
            <a:r>
              <a:rPr lang="en-US" sz="2400" dirty="0" smtClean="0"/>
              <a:t>So we’ve been tracking the move from mercenary armies and mercenary warfare to the rise of the standing armies of the modern state on through to…</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latin typeface="+mj-lt"/>
              </a:rPr>
              <a:t/>
            </a:r>
            <a:br>
              <a:rPr lang="en-US" sz="2400" dirty="0" smtClean="0">
                <a:latin typeface="+mj-lt"/>
              </a:rPr>
            </a:br>
            <a:endParaRPr lang="en-US" sz="2400" dirty="0"/>
          </a:p>
        </p:txBody>
      </p:sp>
      <p:sp>
        <p:nvSpPr>
          <p:cNvPr id="6" name="Content Placeholder 5"/>
          <p:cNvSpPr>
            <a:spLocks noGrp="1"/>
          </p:cNvSpPr>
          <p:nvPr>
            <p:ph idx="1"/>
          </p:nvPr>
        </p:nvSpPr>
        <p:spPr>
          <a:xfrm>
            <a:off x="457200" y="274638"/>
            <a:ext cx="8229600" cy="6319174"/>
          </a:xfrm>
        </p:spPr>
        <p:txBody>
          <a:bodyPr>
            <a:normAutofit fontScale="85000" lnSpcReduction="20000"/>
          </a:bodyPr>
          <a:lstStyle/>
          <a:p>
            <a:pPr>
              <a:buNone/>
            </a:pPr>
            <a:r>
              <a:rPr lang="en-US" dirty="0" smtClean="0"/>
              <a:t>Finally: I’ve also been asking a second </a:t>
            </a:r>
            <a:r>
              <a:rPr lang="en-US" dirty="0" smtClean="0">
                <a:solidFill>
                  <a:srgbClr val="FF0000"/>
                </a:solidFill>
              </a:rPr>
              <a:t>thematic</a:t>
            </a:r>
            <a:r>
              <a:rPr lang="en-US" dirty="0" smtClean="0"/>
              <a:t> question…</a:t>
            </a:r>
          </a:p>
          <a:p>
            <a:pPr>
              <a:buNone/>
            </a:pPr>
            <a:endParaRPr lang="en-US" dirty="0" smtClean="0"/>
          </a:p>
          <a:p>
            <a:pPr>
              <a:buNone/>
            </a:pPr>
            <a:r>
              <a:rPr lang="en-US" dirty="0" smtClean="0"/>
              <a:t>Just how much are the </a:t>
            </a:r>
            <a:r>
              <a:rPr lang="en-US" dirty="0" smtClean="0">
                <a:solidFill>
                  <a:srgbClr val="FF0000"/>
                </a:solidFill>
              </a:rPr>
              <a:t>actions</a:t>
            </a:r>
            <a:r>
              <a:rPr lang="en-US" dirty="0" smtClean="0"/>
              <a:t> of early modern / modern / post-modern “small people” – </a:t>
            </a:r>
            <a:r>
              <a:rPr lang="en-US" dirty="0" err="1" smtClean="0"/>
              <a:t>Simplicius</a:t>
            </a:r>
            <a:r>
              <a:rPr lang="en-US" dirty="0" smtClean="0"/>
              <a:t>, Mother Courage, all of a state’s citizenry and population – </a:t>
            </a:r>
            <a:r>
              <a:rPr lang="en-US" dirty="0" smtClean="0">
                <a:solidFill>
                  <a:srgbClr val="FF0000"/>
                </a:solidFill>
              </a:rPr>
              <a:t>‘determined’ </a:t>
            </a:r>
            <a:r>
              <a:rPr lang="en-US" dirty="0" smtClean="0"/>
              <a:t>by these political structures and economic “conditions”?</a:t>
            </a:r>
            <a:br>
              <a:rPr lang="en-US" dirty="0" smtClean="0"/>
            </a:br>
            <a:endParaRPr lang="en-US" dirty="0" smtClean="0"/>
          </a:p>
          <a:p>
            <a:pPr>
              <a:buNone/>
            </a:pPr>
            <a:r>
              <a:rPr lang="en-US" dirty="0" smtClean="0"/>
              <a:t>There are, </a:t>
            </a:r>
            <a:r>
              <a:rPr lang="en-US" dirty="0"/>
              <a:t>of course, other</a:t>
            </a:r>
            <a:r>
              <a:rPr lang="en-US" dirty="0" smtClean="0"/>
              <a:t> ‘determining’ factors</a:t>
            </a:r>
            <a:r>
              <a:rPr lang="en-US" dirty="0"/>
              <a:t>, including</a:t>
            </a:r>
            <a:r>
              <a:rPr lang="en-US" dirty="0" smtClean="0"/>
              <a:t> one’s </a:t>
            </a:r>
            <a:r>
              <a:rPr lang="en-US" dirty="0"/>
              <a:t>age,</a:t>
            </a:r>
            <a:r>
              <a:rPr lang="en-US" dirty="0" smtClean="0"/>
              <a:t> ethnicity</a:t>
            </a:r>
            <a:r>
              <a:rPr lang="en-US" dirty="0"/>
              <a:t>, religious beliefs, and political </a:t>
            </a:r>
            <a:r>
              <a:rPr lang="en-US" dirty="0" smtClean="0"/>
              <a:t>convictions…</a:t>
            </a:r>
          </a:p>
          <a:p>
            <a:pPr>
              <a:buNone/>
            </a:pPr>
            <a:endParaRPr lang="en-US" dirty="0" smtClean="0"/>
          </a:p>
          <a:p>
            <a:pPr>
              <a:buNone/>
            </a:pPr>
            <a:r>
              <a:rPr lang="en-US" dirty="0"/>
              <a:t>T</a:t>
            </a:r>
            <a:r>
              <a:rPr lang="en-US" dirty="0" smtClean="0"/>
              <a:t>o what extent did </a:t>
            </a:r>
            <a:r>
              <a:rPr lang="en-US" dirty="0" smtClean="0">
                <a:solidFill>
                  <a:srgbClr val="FF0000"/>
                </a:solidFill>
              </a:rPr>
              <a:t>people of 1618-48 and during and after WWII</a:t>
            </a:r>
            <a:r>
              <a:rPr lang="en-US" dirty="0" smtClean="0"/>
              <a:t> / do people </a:t>
            </a:r>
            <a:r>
              <a:rPr lang="en-US" dirty="0" smtClean="0">
                <a:solidFill>
                  <a:srgbClr val="FF0000"/>
                </a:solidFill>
              </a:rPr>
              <a:t>today</a:t>
            </a:r>
            <a:r>
              <a:rPr lang="en-US" dirty="0" smtClean="0"/>
              <a:t> have </a:t>
            </a:r>
            <a:r>
              <a:rPr lang="en-US" dirty="0" smtClean="0">
                <a:solidFill>
                  <a:srgbClr val="FF0000"/>
                </a:solidFill>
              </a:rPr>
              <a:t>agency</a:t>
            </a:r>
            <a:r>
              <a:rPr lang="en-US" dirty="0" smtClean="0"/>
              <a:t> </a:t>
            </a:r>
            <a:r>
              <a:rPr lang="en-US" dirty="0" err="1" smtClean="0">
                <a:sym typeface="Wingdings"/>
              </a:rPr>
              <a:t></a:t>
            </a:r>
            <a:r>
              <a:rPr lang="en-US" dirty="0" smtClean="0">
                <a:sym typeface="Wingdings"/>
              </a:rPr>
              <a:t> the ability to </a:t>
            </a:r>
            <a:r>
              <a:rPr lang="en-US" dirty="0" smtClean="0">
                <a:solidFill>
                  <a:srgbClr val="FF0000"/>
                </a:solidFill>
                <a:sym typeface="Wingdings"/>
              </a:rPr>
              <a:t>resist</a:t>
            </a:r>
            <a:r>
              <a:rPr lang="en-US" dirty="0" smtClean="0">
                <a:sym typeface="Wingdings"/>
              </a:rPr>
              <a:t> such determinations / to </a:t>
            </a:r>
            <a:r>
              <a:rPr lang="en-US" dirty="0" smtClean="0">
                <a:solidFill>
                  <a:srgbClr val="FF0000"/>
                </a:solidFill>
                <a:sym typeface="Wingdings"/>
              </a:rPr>
              <a:t>shape</a:t>
            </a:r>
            <a:r>
              <a:rPr lang="en-US" dirty="0" smtClean="0">
                <a:sym typeface="Wingdings"/>
              </a:rPr>
              <a:t> their own lives?</a:t>
            </a:r>
          </a:p>
          <a:p>
            <a:pPr>
              <a:buNone/>
            </a:pPr>
            <a:endParaRPr lang="en-US" dirty="0" smtClean="0">
              <a:sym typeface="Wingding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0"/>
            <a:ext cx="8229600" cy="1143000"/>
          </a:xfrm>
        </p:spPr>
        <p:txBody>
          <a:bodyPr>
            <a:normAutofit/>
          </a:bodyPr>
          <a:lstStyle/>
          <a:p>
            <a:r>
              <a:rPr lang="en-US" sz="3600" dirty="0" smtClean="0"/>
              <a:t>Last time…</a:t>
            </a:r>
            <a:endParaRPr lang="en-US" sz="3600" dirty="0"/>
          </a:p>
        </p:txBody>
      </p:sp>
      <p:sp>
        <p:nvSpPr>
          <p:cNvPr id="8" name="Content Placeholder 7"/>
          <p:cNvSpPr>
            <a:spLocks noGrp="1"/>
          </p:cNvSpPr>
          <p:nvPr>
            <p:ph sz="half" idx="4294967295"/>
          </p:nvPr>
        </p:nvSpPr>
        <p:spPr>
          <a:xfrm>
            <a:off x="312057" y="1030061"/>
            <a:ext cx="4426857" cy="5827939"/>
          </a:xfrm>
        </p:spPr>
        <p:txBody>
          <a:bodyPr>
            <a:normAutofit fontScale="70000" lnSpcReduction="20000"/>
          </a:bodyPr>
          <a:lstStyle/>
          <a:p>
            <a:pPr>
              <a:buNone/>
            </a:pPr>
            <a:r>
              <a:rPr lang="en-US" dirty="0" smtClean="0"/>
              <a:t>I began to pose some of these questions to the film, “Theater of War” (dir. Walter) (2008)...</a:t>
            </a:r>
          </a:p>
          <a:p>
            <a:pPr>
              <a:buNone/>
            </a:pPr>
            <a:r>
              <a:rPr lang="en-US" dirty="0" smtClean="0"/>
              <a:t>And focused primarily on the conventions of the </a:t>
            </a:r>
            <a:r>
              <a:rPr lang="en-US" dirty="0" smtClean="0">
                <a:solidFill>
                  <a:srgbClr val="FF0000"/>
                </a:solidFill>
              </a:rPr>
              <a:t>“essay film” </a:t>
            </a:r>
            <a:r>
              <a:rPr lang="en-US" dirty="0" smtClean="0"/>
              <a:t>as a </a:t>
            </a:r>
            <a:r>
              <a:rPr lang="en-US" dirty="0" smtClean="0">
                <a:solidFill>
                  <a:srgbClr val="FF0000"/>
                </a:solidFill>
              </a:rPr>
              <a:t>film</a:t>
            </a:r>
            <a:r>
              <a:rPr lang="en-US" dirty="0" smtClean="0"/>
              <a:t> </a:t>
            </a:r>
            <a:r>
              <a:rPr lang="en-US" dirty="0" smtClean="0">
                <a:solidFill>
                  <a:srgbClr val="FF0000"/>
                </a:solidFill>
              </a:rPr>
              <a:t>genre</a:t>
            </a:r>
            <a:r>
              <a:rPr lang="en-US" dirty="0" smtClean="0"/>
              <a:t> – </a:t>
            </a:r>
            <a:r>
              <a:rPr lang="en-US" u="sng" dirty="0" smtClean="0"/>
              <a:t>as opposed to the stage play we see being produced </a:t>
            </a:r>
            <a:r>
              <a:rPr lang="en-US" i="1" u="sng" dirty="0" smtClean="0"/>
              <a:t>in the film</a:t>
            </a:r>
            <a:r>
              <a:rPr lang="en-US" dirty="0" smtClean="0"/>
              <a:t>…</a:t>
            </a:r>
          </a:p>
          <a:p>
            <a:pPr>
              <a:buNone/>
            </a:pPr>
            <a:r>
              <a:rPr lang="en-US" dirty="0" smtClean="0"/>
              <a:t>The film relies heavily on the technique of </a:t>
            </a:r>
            <a:r>
              <a:rPr lang="en-US" dirty="0" smtClean="0">
                <a:solidFill>
                  <a:srgbClr val="FF0000"/>
                </a:solidFill>
              </a:rPr>
              <a:t>montage / the  editing together of a series of short shots into a sequence</a:t>
            </a:r>
            <a:r>
              <a:rPr lang="en-US" dirty="0" smtClean="0"/>
              <a:t> to condense space, time, and information…</a:t>
            </a:r>
          </a:p>
          <a:p>
            <a:pPr>
              <a:buNone/>
            </a:pPr>
            <a:r>
              <a:rPr lang="en-US" dirty="0" smtClean="0"/>
              <a:t>In “Theater of War,” this </a:t>
            </a:r>
            <a:r>
              <a:rPr lang="en-US" dirty="0" smtClean="0">
                <a:solidFill>
                  <a:srgbClr val="FF0000"/>
                </a:solidFill>
              </a:rPr>
              <a:t>medium-specific</a:t>
            </a:r>
            <a:r>
              <a:rPr lang="en-US" dirty="0" smtClean="0"/>
              <a:t> </a:t>
            </a:r>
            <a:r>
              <a:rPr lang="en-US" dirty="0" smtClean="0">
                <a:solidFill>
                  <a:srgbClr val="FF0000"/>
                </a:solidFill>
              </a:rPr>
              <a:t>(film) technique</a:t>
            </a:r>
            <a:r>
              <a:rPr lang="en-US" dirty="0" smtClean="0"/>
              <a:t> is actually used to ask us to consider a </a:t>
            </a:r>
            <a:r>
              <a:rPr lang="en-US" dirty="0" smtClean="0">
                <a:solidFill>
                  <a:srgbClr val="FF0000"/>
                </a:solidFill>
              </a:rPr>
              <a:t>thematic</a:t>
            </a:r>
            <a:r>
              <a:rPr lang="en-US" dirty="0" smtClean="0"/>
              <a:t> question, namely: </a:t>
            </a:r>
            <a:r>
              <a:rPr lang="en-US" dirty="0" smtClean="0">
                <a:solidFill>
                  <a:srgbClr val="FF0000"/>
                </a:solidFill>
              </a:rPr>
              <a:t>Are all wars the same?</a:t>
            </a:r>
          </a:p>
          <a:p>
            <a:pPr>
              <a:buNone/>
            </a:pPr>
            <a:endParaRPr lang="en-US" dirty="0" smtClean="0"/>
          </a:p>
          <a:p>
            <a:endParaRPr lang="en-US" dirty="0"/>
          </a:p>
        </p:txBody>
      </p:sp>
      <p:pic>
        <p:nvPicPr>
          <p:cNvPr id="11" name="Picture 10"/>
          <p:cNvPicPr>
            <a:picLocks noChangeAspect="1"/>
          </p:cNvPicPr>
          <p:nvPr/>
        </p:nvPicPr>
        <p:blipFill>
          <a:blip r:embed="rId2"/>
          <a:stretch>
            <a:fillRect/>
          </a:stretch>
        </p:blipFill>
        <p:spPr>
          <a:xfrm>
            <a:off x="5212974" y="1247367"/>
            <a:ext cx="3473826" cy="487879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627" y="201364"/>
            <a:ext cx="8229600" cy="1143000"/>
          </a:xfrm>
        </p:spPr>
        <p:txBody>
          <a:bodyPr>
            <a:normAutofit/>
          </a:bodyPr>
          <a:lstStyle/>
          <a:p>
            <a:r>
              <a:rPr lang="en-US" sz="3200" dirty="0" smtClean="0"/>
              <a:t>A bit of a review…</a:t>
            </a:r>
            <a:br>
              <a:rPr lang="en-US" sz="3200" dirty="0" smtClean="0"/>
            </a:br>
            <a:r>
              <a:rPr lang="en-US" sz="3200" dirty="0" smtClean="0"/>
              <a:t>The “Essay Film”</a:t>
            </a:r>
            <a:endParaRPr lang="en-US" sz="3200" dirty="0"/>
          </a:p>
        </p:txBody>
      </p:sp>
      <p:sp>
        <p:nvSpPr>
          <p:cNvPr id="6" name="Content Placeholder 5"/>
          <p:cNvSpPr>
            <a:spLocks noGrp="1"/>
          </p:cNvSpPr>
          <p:nvPr>
            <p:ph sz="half" idx="1"/>
          </p:nvPr>
        </p:nvSpPr>
        <p:spPr>
          <a:xfrm>
            <a:off x="381000" y="201364"/>
            <a:ext cx="4038600" cy="6860779"/>
          </a:xfrm>
        </p:spPr>
        <p:txBody>
          <a:bodyPr>
            <a:normAutofit fontScale="85000" lnSpcReduction="20000"/>
          </a:bodyPr>
          <a:lstStyle/>
          <a:p>
            <a:pPr>
              <a:buNone/>
            </a:pPr>
            <a:r>
              <a:rPr lang="en-US" dirty="0" smtClean="0"/>
              <a:t>A newly ‘invented’ film genre...</a:t>
            </a:r>
          </a:p>
          <a:p>
            <a:pPr>
              <a:buNone/>
            </a:pPr>
            <a:r>
              <a:rPr lang="en-US" dirty="0" smtClean="0"/>
              <a:t>An “elastic” and “porous” genre that is “cheerfully impure” and “poaches on the territory of other…forms of film”</a:t>
            </a:r>
          </a:p>
          <a:p>
            <a:pPr>
              <a:buNone/>
            </a:pPr>
            <a:r>
              <a:rPr lang="en-US" dirty="0" smtClean="0">
                <a:solidFill>
                  <a:srgbClr val="FF0000"/>
                </a:solidFill>
              </a:rPr>
              <a:t>The essay film is usually “digressive” and “playful” and contains “multi-angled perspectives” </a:t>
            </a:r>
            <a:r>
              <a:rPr lang="en-US" dirty="0" smtClean="0"/>
              <a:t>(Andrew Tracy, “The Essay Film,” 2013)</a:t>
            </a:r>
          </a:p>
          <a:p>
            <a:pPr>
              <a:buNone/>
            </a:pPr>
            <a:r>
              <a:rPr lang="en-US" dirty="0" smtClean="0"/>
              <a:t>It is nevertheless usually guided by a </a:t>
            </a:r>
            <a:r>
              <a:rPr lang="en-US" dirty="0" smtClean="0">
                <a:solidFill>
                  <a:srgbClr val="FF0000"/>
                </a:solidFill>
              </a:rPr>
              <a:t>“directing intelligence” </a:t>
            </a:r>
            <a:r>
              <a:rPr lang="en-US" dirty="0" smtClean="0"/>
              <a:t>/ </a:t>
            </a:r>
            <a:r>
              <a:rPr lang="en-US" dirty="0" smtClean="0">
                <a:solidFill>
                  <a:srgbClr val="FF0000"/>
                </a:solidFill>
              </a:rPr>
              <a:t>a “meandering intelligence that tries to multiply the entries…into the material it has elected” </a:t>
            </a:r>
            <a:r>
              <a:rPr lang="en-US" dirty="0" smtClean="0"/>
              <a:t>(Jean-Pierre </a:t>
            </a:r>
            <a:r>
              <a:rPr lang="en-US" dirty="0" err="1" smtClean="0"/>
              <a:t>Gorin</a:t>
            </a:r>
            <a:r>
              <a:rPr lang="en-US" dirty="0" smtClean="0"/>
              <a:t>)</a:t>
            </a:r>
          </a:p>
          <a:p>
            <a:pPr>
              <a:buNone/>
            </a:pPr>
            <a:endParaRPr lang="en-US" dirty="0"/>
          </a:p>
        </p:txBody>
      </p:sp>
      <p:sp>
        <p:nvSpPr>
          <p:cNvPr id="7" name="Content Placeholder 6"/>
          <p:cNvSpPr>
            <a:spLocks noGrp="1"/>
          </p:cNvSpPr>
          <p:nvPr>
            <p:ph sz="half" idx="2"/>
          </p:nvPr>
        </p:nvSpPr>
        <p:spPr/>
        <p:txBody>
          <a:bodyPr>
            <a:normAutofit fontScale="85000" lnSpcReduction="20000"/>
          </a:bodyPr>
          <a:lstStyle/>
          <a:p>
            <a:endParaRPr lang="en-US"/>
          </a:p>
        </p:txBody>
      </p:sp>
      <p:pic>
        <p:nvPicPr>
          <p:cNvPr id="4" name="Picture 3"/>
          <p:cNvPicPr>
            <a:picLocks noChangeAspect="1"/>
          </p:cNvPicPr>
          <p:nvPr/>
        </p:nvPicPr>
        <p:blipFill>
          <a:blip r:embed="rId2"/>
          <a:stretch>
            <a:fillRect/>
          </a:stretch>
        </p:blipFill>
        <p:spPr>
          <a:xfrm>
            <a:off x="4648200" y="1600200"/>
            <a:ext cx="4288725" cy="3234716"/>
          </a:xfrm>
          <a:prstGeom prst="rect">
            <a:avLst/>
          </a:prstGeom>
        </p:spPr>
      </p:pic>
      <p:sp>
        <p:nvSpPr>
          <p:cNvPr id="5" name="TextBox 4"/>
          <p:cNvSpPr txBox="1"/>
          <p:nvPr/>
        </p:nvSpPr>
        <p:spPr>
          <a:xfrm>
            <a:off x="5326105" y="5158081"/>
            <a:ext cx="3369319" cy="646331"/>
          </a:xfrm>
          <a:prstGeom prst="rect">
            <a:avLst/>
          </a:prstGeom>
          <a:noFill/>
        </p:spPr>
        <p:txBody>
          <a:bodyPr wrap="none" rtlCol="0">
            <a:spAutoFit/>
          </a:bodyPr>
          <a:lstStyle/>
          <a:p>
            <a:r>
              <a:rPr lang="en-US" dirty="0" smtClean="0"/>
              <a:t>“Man with a Movie Camera” (still)</a:t>
            </a:r>
          </a:p>
          <a:p>
            <a:r>
              <a:rPr lang="en-US" dirty="0" smtClean="0"/>
              <a:t>(dir. </a:t>
            </a:r>
            <a:r>
              <a:rPr lang="en-US" dirty="0" err="1" smtClean="0"/>
              <a:t>Vertov</a:t>
            </a:r>
            <a:r>
              <a:rPr lang="en-US" dirty="0" smtClean="0"/>
              <a:t>) (1929)</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5875"/>
            <a:ext cx="8229600" cy="1143000"/>
          </a:xfrm>
        </p:spPr>
        <p:txBody>
          <a:bodyPr>
            <a:noAutofit/>
          </a:bodyPr>
          <a:lstStyle/>
          <a:p>
            <a:r>
              <a:rPr lang="en-US" sz="2400" dirty="0" smtClean="0"/>
              <a:t>Theme #1: Are all wars the same?</a:t>
            </a:r>
            <a:br>
              <a:rPr lang="en-US" sz="2400" dirty="0" smtClean="0"/>
            </a:br>
            <a:r>
              <a:rPr lang="en-US" sz="2400" dirty="0" smtClean="0"/>
              <a:t>Theme #2: The Visibility of the State in “Theater of War” / The State as a Determinant of Action</a:t>
            </a:r>
            <a:endParaRPr lang="en-US" sz="2400" dirty="0"/>
          </a:p>
        </p:txBody>
      </p:sp>
      <p:sp>
        <p:nvSpPr>
          <p:cNvPr id="4" name="Content Placeholder 3"/>
          <p:cNvSpPr>
            <a:spLocks noGrp="1"/>
          </p:cNvSpPr>
          <p:nvPr>
            <p:ph sz="half" idx="1"/>
          </p:nvPr>
        </p:nvSpPr>
        <p:spPr>
          <a:xfrm>
            <a:off x="533400" y="1670048"/>
            <a:ext cx="4038600" cy="6276496"/>
          </a:xfrm>
        </p:spPr>
        <p:txBody>
          <a:bodyPr>
            <a:normAutofit fontScale="40000" lnSpcReduction="20000"/>
          </a:bodyPr>
          <a:lstStyle/>
          <a:p>
            <a:pPr>
              <a:buNone/>
            </a:pPr>
            <a:r>
              <a:rPr lang="en-US" sz="5538" dirty="0" smtClean="0"/>
              <a:t>At first, it might seem difficult to see the “state” in this film…</a:t>
            </a:r>
          </a:p>
          <a:p>
            <a:pPr>
              <a:buNone/>
            </a:pPr>
            <a:r>
              <a:rPr lang="en-US" sz="5538" dirty="0" smtClean="0"/>
              <a:t>But the “state” </a:t>
            </a:r>
            <a:r>
              <a:rPr lang="en-US" sz="5538" i="1" dirty="0" smtClean="0"/>
              <a:t>is</a:t>
            </a:r>
            <a:r>
              <a:rPr lang="en-US" sz="5538" dirty="0" smtClean="0"/>
              <a:t> there</a:t>
            </a:r>
            <a:r>
              <a:rPr lang="en-US" sz="5538" dirty="0" smtClean="0">
                <a:solidFill>
                  <a:srgbClr val="FFFFFF"/>
                </a:solidFill>
              </a:rPr>
              <a:t> </a:t>
            </a:r>
            <a:r>
              <a:rPr lang="en-US" sz="5538" dirty="0" smtClean="0"/>
              <a:t>in the film…</a:t>
            </a:r>
          </a:p>
          <a:p>
            <a:pPr>
              <a:buNone/>
            </a:pPr>
            <a:r>
              <a:rPr lang="en-US" sz="5538" dirty="0" smtClean="0"/>
              <a:t>And is represented by </a:t>
            </a:r>
            <a:r>
              <a:rPr lang="en-US" sz="5538" dirty="0" smtClean="0">
                <a:solidFill>
                  <a:srgbClr val="FF0000"/>
                </a:solidFill>
              </a:rPr>
              <a:t>those agencies responsible for “defense” and the “peace” </a:t>
            </a:r>
            <a:r>
              <a:rPr lang="en-US" sz="5538" dirty="0" smtClean="0">
                <a:solidFill>
                  <a:srgbClr val="FFFFFF"/>
                </a:solidFill>
              </a:rPr>
              <a:t>(Hobbes)</a:t>
            </a:r>
          </a:p>
          <a:p>
            <a:pPr>
              <a:buNone/>
            </a:pPr>
            <a:r>
              <a:rPr lang="en-US" sz="5538" dirty="0" smtClean="0"/>
              <a:t>	- </a:t>
            </a:r>
            <a:r>
              <a:rPr lang="en-US" sz="5538" dirty="0" smtClean="0">
                <a:solidFill>
                  <a:srgbClr val="FF0000"/>
                </a:solidFill>
              </a:rPr>
              <a:t>Armies</a:t>
            </a:r>
            <a:r>
              <a:rPr lang="en-US" sz="5538" dirty="0" smtClean="0"/>
              <a:t> in “Theater of War”</a:t>
            </a:r>
          </a:p>
          <a:p>
            <a:pPr>
              <a:buNone/>
            </a:pPr>
            <a:r>
              <a:rPr lang="en-US" sz="5538" dirty="0" smtClean="0"/>
              <a:t>	- </a:t>
            </a:r>
            <a:r>
              <a:rPr lang="en-US" sz="5538" dirty="0" smtClean="0">
                <a:solidFill>
                  <a:srgbClr val="FF0000"/>
                </a:solidFill>
              </a:rPr>
              <a:t>Police</a:t>
            </a:r>
            <a:r>
              <a:rPr lang="en-US" sz="5538" dirty="0" smtClean="0"/>
              <a:t> in “Theater of War”</a:t>
            </a:r>
          </a:p>
          <a:p>
            <a:pPr>
              <a:buNone/>
            </a:pPr>
            <a:r>
              <a:rPr lang="en-US" sz="5538" dirty="0" smtClean="0"/>
              <a:t>	- And the additional internal </a:t>
            </a:r>
            <a:r>
              <a:rPr lang="en-US" sz="5538" dirty="0" smtClean="0">
                <a:solidFill>
                  <a:srgbClr val="FF0000"/>
                </a:solidFill>
              </a:rPr>
              <a:t>“security apparatus” of the state</a:t>
            </a:r>
            <a:r>
              <a:rPr lang="en-US" sz="5538" dirty="0" smtClean="0"/>
              <a:t> in “Theater of War” / Homeland Security / Helicopter fly-</a:t>
            </a:r>
            <a:r>
              <a:rPr lang="en-US" sz="5538" dirty="0" err="1" smtClean="0"/>
              <a:t>overs</a:t>
            </a:r>
            <a:r>
              <a:rPr lang="en-US" sz="5538" dirty="0" smtClean="0"/>
              <a:t> during the rehearsals</a:t>
            </a:r>
          </a:p>
        </p:txBody>
      </p:sp>
      <p:sp>
        <p:nvSpPr>
          <p:cNvPr id="5" name="Content Placeholder 4"/>
          <p:cNvSpPr>
            <a:spLocks noGrp="1"/>
          </p:cNvSpPr>
          <p:nvPr>
            <p:ph sz="half" idx="2"/>
          </p:nvPr>
        </p:nvSpPr>
        <p:spPr>
          <a:xfrm>
            <a:off x="4572000" y="1670048"/>
            <a:ext cx="4038600" cy="5715000"/>
          </a:xfrm>
        </p:spPr>
        <p:txBody>
          <a:bodyPr>
            <a:noAutofit/>
          </a:bodyPr>
          <a:lstStyle/>
          <a:p>
            <a:pPr>
              <a:buNone/>
            </a:pPr>
            <a:r>
              <a:rPr lang="en-US" dirty="0" smtClean="0">
                <a:solidFill>
                  <a:srgbClr val="FF0000"/>
                </a:solidFill>
              </a:rPr>
              <a:t>We also see some very problematic versions of the hand of the “state” in “Theater of War”:</a:t>
            </a:r>
          </a:p>
          <a:p>
            <a:pPr>
              <a:buNone/>
            </a:pPr>
            <a:r>
              <a:rPr lang="en-US" dirty="0" smtClean="0"/>
              <a:t>	  - Nuclear explosions (“defense”)</a:t>
            </a:r>
          </a:p>
          <a:p>
            <a:pPr>
              <a:buNone/>
            </a:pPr>
            <a:r>
              <a:rPr lang="en-US" dirty="0" smtClean="0"/>
              <a:t>	- Hitler’s death camps (“internal policing” / “keeping the peace”)</a:t>
            </a:r>
          </a:p>
          <a:p>
            <a:pPr>
              <a:buNone/>
            </a:pPr>
            <a:r>
              <a:rPr lang="en-US" dirty="0" smtClean="0"/>
              <a:t>	  </a:t>
            </a:r>
          </a:p>
          <a:p>
            <a:endParaRPr lang="en-US"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28" y="274638"/>
            <a:ext cx="8229600" cy="1143000"/>
          </a:xfrm>
        </p:spPr>
        <p:txBody>
          <a:bodyPr>
            <a:noAutofit/>
          </a:bodyPr>
          <a:lstStyle/>
          <a:p>
            <a:r>
              <a:rPr lang="en-US" sz="2000" dirty="0" smtClean="0"/>
              <a:t>In response to the hand of the state that we see in the world in the film, we are also invited to consider several forms of (collective) “agency” that </a:t>
            </a:r>
            <a:r>
              <a:rPr lang="en-US" sz="2000" dirty="0" smtClean="0">
                <a:solidFill>
                  <a:srgbClr val="FF0000"/>
                </a:solidFill>
              </a:rPr>
              <a:t>resist</a:t>
            </a:r>
            <a:r>
              <a:rPr lang="en-US" sz="2000" dirty="0" smtClean="0"/>
              <a:t> these “determining conditions” (as they are associated with the state)…</a:t>
            </a:r>
            <a:endParaRPr lang="en-US" sz="2000" dirty="0"/>
          </a:p>
        </p:txBody>
      </p:sp>
      <p:pic>
        <p:nvPicPr>
          <p:cNvPr id="5" name="Content Placeholder 4" descr="Screen Shot 2013-11-04 at 10.28.17 PM.png"/>
          <p:cNvPicPr>
            <a:picLocks noGrp="1" noChangeAspect="1"/>
          </p:cNvPicPr>
          <p:nvPr>
            <p:ph sz="half" idx="1"/>
          </p:nvPr>
        </p:nvPicPr>
        <p:blipFill>
          <a:blip r:embed="rId2"/>
          <a:srcRect l="10692" t="22874" r="22372" b="16743"/>
          <a:stretch>
            <a:fillRect/>
          </a:stretch>
        </p:blipFill>
        <p:spPr>
          <a:xfrm>
            <a:off x="4753428" y="1680960"/>
            <a:ext cx="3663936" cy="2065791"/>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Content Placeholder 2"/>
          <p:cNvSpPr>
            <a:spLocks noGrp="1"/>
          </p:cNvSpPr>
          <p:nvPr>
            <p:ph sz="half" idx="2"/>
          </p:nvPr>
        </p:nvSpPr>
        <p:spPr>
          <a:xfrm>
            <a:off x="457200" y="2104770"/>
            <a:ext cx="3733800" cy="5150076"/>
          </a:xfrm>
        </p:spPr>
        <p:txBody>
          <a:bodyPr>
            <a:normAutofit/>
          </a:bodyPr>
          <a:lstStyle/>
          <a:p>
            <a:pPr>
              <a:buNone/>
            </a:pPr>
            <a:r>
              <a:rPr lang="en-US" dirty="0" smtClean="0"/>
              <a:t>	</a:t>
            </a:r>
            <a:r>
              <a:rPr lang="en-US" sz="2162" dirty="0" smtClean="0"/>
              <a:t>- MIT labs / student protests against the implication of university lab-research in the Viet Nam War (1969) (1: 01: 04)</a:t>
            </a:r>
          </a:p>
          <a:p>
            <a:pPr>
              <a:buNone/>
            </a:pPr>
            <a:endParaRPr lang="en-US" sz="2162" dirty="0" smtClean="0"/>
          </a:p>
          <a:p>
            <a:pPr>
              <a:buNone/>
            </a:pPr>
            <a:r>
              <a:rPr lang="en-US" sz="2162" dirty="0" smtClean="0"/>
              <a:t>      - </a:t>
            </a:r>
            <a:r>
              <a:rPr lang="en-US" sz="2162" dirty="0" smtClean="0">
                <a:sym typeface="Wingdings"/>
              </a:rPr>
              <a:t>street</a:t>
            </a:r>
            <a:r>
              <a:rPr lang="en-US" sz="2162" dirty="0" smtClean="0"/>
              <a:t> protests against the politics of the War on Terror / Israeli-Lebanon (July) War / Iraq War (2006) (5: 05)</a:t>
            </a:r>
          </a:p>
          <a:p>
            <a:endParaRPr lang="en-US" sz="2162" dirty="0"/>
          </a:p>
        </p:txBody>
      </p:sp>
      <p:pic>
        <p:nvPicPr>
          <p:cNvPr id="16" name="Picture 15" descr="Screen Shot 2013-11-04 at 10.27.00 PM.png"/>
          <p:cNvPicPr>
            <a:picLocks noChangeAspect="1"/>
          </p:cNvPicPr>
          <p:nvPr/>
        </p:nvPicPr>
        <p:blipFill>
          <a:blip r:embed="rId3"/>
          <a:srcRect l="8532" t="6508" r="8929" b="18254"/>
          <a:stretch>
            <a:fillRect/>
          </a:stretch>
        </p:blipFill>
        <p:spPr>
          <a:xfrm>
            <a:off x="4753428" y="4044489"/>
            <a:ext cx="3663936" cy="2087386"/>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Via the juxtaposition of 1969 to 2006, Walter is asking us to </a:t>
            </a:r>
            <a:r>
              <a:rPr lang="en-US" sz="2000" dirty="0" smtClean="0">
                <a:solidFill>
                  <a:srgbClr val="FF0000"/>
                </a:solidFill>
              </a:rPr>
              <a:t>think </a:t>
            </a:r>
            <a:r>
              <a:rPr lang="en-US" sz="2000" dirty="0" smtClean="0"/>
              <a:t>about the </a:t>
            </a:r>
            <a:r>
              <a:rPr lang="en-US" sz="2000" dirty="0" smtClean="0">
                <a:solidFill>
                  <a:srgbClr val="FF0000"/>
                </a:solidFill>
              </a:rPr>
              <a:t>historical variation</a:t>
            </a:r>
            <a:r>
              <a:rPr lang="en-US" sz="2000" dirty="0" smtClean="0"/>
              <a:t> in the forms used to resist the state </a:t>
            </a:r>
            <a:r>
              <a:rPr lang="en-US" sz="2000" dirty="0" smtClean="0">
                <a:solidFill>
                  <a:srgbClr val="FF0000"/>
                </a:solidFill>
              </a:rPr>
              <a:t>and</a:t>
            </a:r>
            <a:r>
              <a:rPr lang="en-US" sz="2000" dirty="0" smtClean="0"/>
              <a:t> in the forms that the state’s response to such resistance takes! </a:t>
            </a:r>
            <a:endParaRPr lang="en-US" sz="2000" dirty="0"/>
          </a:p>
        </p:txBody>
      </p:sp>
      <p:pic>
        <p:nvPicPr>
          <p:cNvPr id="5" name="Theater_of_War 1969 protests.mov">
            <a:hlinkClick r:id="" action="ppaction://media"/>
          </p:cNvPr>
          <p:cNvPicPr>
            <a:picLocks noGrp="1"/>
          </p:cNvPicPr>
          <p:nvPr>
            <p:ph sz="half" idx="1"/>
            <a:videoFile r:link="rId1"/>
          </p:nvPr>
        </p:nvPicPr>
        <p:blipFill>
          <a:blip r:embed="rId4"/>
          <a:stretch>
            <a:fillRect/>
          </a:stretch>
        </p:blipFill>
        <p:spPr>
          <a:xfrm>
            <a:off x="239485" y="2109371"/>
            <a:ext cx="4563359" cy="2535200"/>
          </a:xfrm>
        </p:spPr>
      </p:pic>
      <p:pic>
        <p:nvPicPr>
          <p:cNvPr id="6" name="Theater_of_War protests 2006.mov">
            <a:hlinkClick r:id="" action="ppaction://media"/>
          </p:cNvPr>
          <p:cNvPicPr>
            <a:picLocks noGrp="1"/>
          </p:cNvPicPr>
          <p:nvPr>
            <p:ph sz="half" idx="2"/>
            <a:videoFile r:link="rId2"/>
          </p:nvPr>
        </p:nvPicPr>
        <p:blipFill>
          <a:blip r:embed="rId5"/>
          <a:stretch>
            <a:fillRect/>
          </a:stretch>
        </p:blipFill>
        <p:spPr>
          <a:xfrm>
            <a:off x="4802844" y="3770690"/>
            <a:ext cx="4341156" cy="2411754"/>
          </a:xfrm>
        </p:spPr>
      </p:pic>
      <p:sp>
        <p:nvSpPr>
          <p:cNvPr id="7" name="TextBox 6"/>
          <p:cNvSpPr txBox="1"/>
          <p:nvPr/>
        </p:nvSpPr>
        <p:spPr>
          <a:xfrm>
            <a:off x="5045028" y="2109371"/>
            <a:ext cx="3862055" cy="461665"/>
          </a:xfrm>
          <a:prstGeom prst="rect">
            <a:avLst/>
          </a:prstGeom>
          <a:noFill/>
        </p:spPr>
        <p:txBody>
          <a:bodyPr wrap="none" rtlCol="0">
            <a:spAutoFit/>
          </a:bodyPr>
          <a:lstStyle/>
          <a:p>
            <a:r>
              <a:rPr lang="en-US" sz="2400" dirty="0" smtClean="0"/>
              <a:t>Look for forms of resistance…</a:t>
            </a:r>
            <a:endParaRPr lang="en-US" sz="2400" dirty="0"/>
          </a:p>
        </p:txBody>
      </p:sp>
      <p:sp>
        <p:nvSpPr>
          <p:cNvPr id="8" name="TextBox 7"/>
          <p:cNvSpPr txBox="1"/>
          <p:nvPr/>
        </p:nvSpPr>
        <p:spPr>
          <a:xfrm>
            <a:off x="457200" y="5678714"/>
            <a:ext cx="3972512" cy="461665"/>
          </a:xfrm>
          <a:prstGeom prst="rect">
            <a:avLst/>
          </a:prstGeom>
          <a:noFill/>
        </p:spPr>
        <p:txBody>
          <a:bodyPr wrap="none" rtlCol="0">
            <a:spAutoFit/>
          </a:bodyPr>
          <a:lstStyle/>
          <a:p>
            <a:r>
              <a:rPr lang="en-US" sz="2400" dirty="0" smtClean="0"/>
              <a:t>Look for the state’s response…</a:t>
            </a:r>
            <a:endParaRPr lang="en-US" sz="24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p:cTn id="13"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From 1969  </a:t>
            </a:r>
            <a:r>
              <a:rPr lang="en-US" sz="2000" dirty="0" err="1" smtClean="0">
                <a:sym typeface="Wingdings"/>
              </a:rPr>
              <a:t></a:t>
            </a:r>
            <a:r>
              <a:rPr lang="en-US" sz="2000" dirty="0" smtClean="0">
                <a:sym typeface="Wingdings"/>
              </a:rPr>
              <a:t> 2006 / Two different kinds of “security,” right? / From police batons to traffic cops…</a:t>
            </a:r>
            <a:br>
              <a:rPr lang="en-US" sz="2000" dirty="0" smtClean="0">
                <a:sym typeface="Wingdings"/>
              </a:rPr>
            </a:br>
            <a:r>
              <a:rPr lang="en-US" sz="2000" dirty="0" smtClean="0"/>
              <a:t>Has the state actually just rolled over and played dead?</a:t>
            </a:r>
            <a:br>
              <a:rPr lang="en-US" sz="2000" dirty="0" smtClean="0"/>
            </a:br>
            <a:r>
              <a:rPr lang="en-US" sz="2000" dirty="0" smtClean="0"/>
              <a:t>Or is it just fulfilling its “duties” differently? / The War on Terror / The Homeland Security Helicopter Fly-</a:t>
            </a:r>
            <a:r>
              <a:rPr lang="en-US" sz="2000" dirty="0" err="1" smtClean="0"/>
              <a:t>overs</a:t>
            </a:r>
            <a:r>
              <a:rPr lang="en-US" sz="2000" dirty="0" smtClean="0"/>
              <a:t> / the crew and cast response…</a:t>
            </a:r>
            <a:endParaRPr lang="en-US" sz="2000" dirty="0"/>
          </a:p>
        </p:txBody>
      </p:sp>
      <p:pic>
        <p:nvPicPr>
          <p:cNvPr id="6" name="Theater_of_War Helicopters.mov">
            <a:hlinkClick r:id="" action="ppaction://media"/>
          </p:cNvPr>
          <p:cNvPicPr>
            <a:picLocks noGrp="1"/>
          </p:cNvPicPr>
          <p:nvPr>
            <p:ph idx="1"/>
            <a:videoFile r:link="rId1"/>
          </p:nvPr>
        </p:nvPicPr>
        <p:blipFill>
          <a:blip r:embed="rId3"/>
          <a:stretch>
            <a:fillRect/>
          </a:stretch>
        </p:blipFill>
        <p:spPr>
          <a:xfrm>
            <a:off x="505439" y="1817914"/>
            <a:ext cx="8133121" cy="452596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53323" y="1395412"/>
            <a:ext cx="7772400" cy="1470025"/>
          </a:xfrm>
        </p:spPr>
        <p:txBody>
          <a:bodyPr>
            <a:noAutofit/>
          </a:bodyPr>
          <a:lstStyle/>
          <a:p>
            <a:r>
              <a:rPr lang="en-US" sz="3200" dirty="0" smtClean="0"/>
              <a:t>Is Walter trying to get us to think about how the </a:t>
            </a:r>
            <a:r>
              <a:rPr lang="en-US" sz="3200" dirty="0" smtClean="0">
                <a:solidFill>
                  <a:srgbClr val="FF0000"/>
                </a:solidFill>
              </a:rPr>
              <a:t>“cultural work” </a:t>
            </a:r>
            <a:r>
              <a:rPr lang="en-US" sz="3200" dirty="0" smtClean="0"/>
              <a:t>of putting on a play (in 2006) – or making a film (in 2008) – could or could not be understood </a:t>
            </a:r>
            <a:r>
              <a:rPr lang="en-US" sz="3200" dirty="0" smtClean="0">
                <a:solidFill>
                  <a:srgbClr val="FF0000"/>
                </a:solidFill>
              </a:rPr>
              <a:t>as an act of resistance</a:t>
            </a:r>
            <a:r>
              <a:rPr lang="en-US" sz="3200" dirty="0" smtClean="0"/>
              <a:t> to the wars in which the state engages ‘in our names’ (wars of “defense” to the outside </a:t>
            </a:r>
            <a:r>
              <a:rPr lang="en-US" sz="3200" dirty="0" smtClean="0">
                <a:solidFill>
                  <a:srgbClr val="FF0000"/>
                </a:solidFill>
              </a:rPr>
              <a:t>and</a:t>
            </a:r>
            <a:r>
              <a:rPr lang="en-US" sz="3200" dirty="0" smtClean="0"/>
              <a:t> wars to guarantee the peace within)? </a:t>
            </a:r>
            <a:endParaRPr lang="en-US" sz="3200" dirty="0"/>
          </a:p>
        </p:txBody>
      </p:sp>
      <p:sp>
        <p:nvSpPr>
          <p:cNvPr id="6" name="Subtitle 5"/>
          <p:cNvSpPr>
            <a:spLocks noGrp="1"/>
          </p:cNvSpPr>
          <p:nvPr>
            <p:ph type="subTitle" idx="1"/>
          </p:nvPr>
        </p:nvSpPr>
        <p:spPr>
          <a:xfrm>
            <a:off x="1371600" y="4461627"/>
            <a:ext cx="6400800" cy="1752600"/>
          </a:xfrm>
        </p:spPr>
        <p:txBody>
          <a:bodyPr>
            <a:normAutofit fontScale="85000" lnSpcReduction="10000"/>
          </a:bodyPr>
          <a:lstStyle/>
          <a:p>
            <a:r>
              <a:rPr lang="en-US" dirty="0" smtClean="0"/>
              <a:t>REMEMBER: For Brecht, putting on a play </a:t>
            </a:r>
            <a:r>
              <a:rPr lang="en-US" i="1" dirty="0" smtClean="0"/>
              <a:t>was</a:t>
            </a:r>
            <a:r>
              <a:rPr lang="en-US" dirty="0" smtClean="0"/>
              <a:t> as act of resistance </a:t>
            </a:r>
            <a:r>
              <a:rPr lang="en-US" dirty="0" err="1" smtClean="0">
                <a:sym typeface="Wingdings"/>
              </a:rPr>
              <a:t></a:t>
            </a:r>
            <a:r>
              <a:rPr lang="en-US" dirty="0" smtClean="0">
                <a:sym typeface="Wingdings"/>
              </a:rPr>
              <a:t> resistance to unthinking compliance with / support of conditions that will ultimately destroy you!</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22" dirty="0" smtClean="0"/>
              <a:t>Kushner’s Take and Walter’s Take (</a:t>
            </a:r>
            <a:r>
              <a:rPr lang="en-US" sz="2222" dirty="0" smtClean="0">
                <a:solidFill>
                  <a:srgbClr val="FF0000"/>
                </a:solidFill>
              </a:rPr>
              <a:t>via montage</a:t>
            </a:r>
            <a:r>
              <a:rPr lang="en-US" sz="2222" dirty="0" smtClean="0"/>
              <a:t>) on the Cultural Work of the Playwright or Poet as Resistance / Theater and the Streets</a:t>
            </a:r>
            <a:endParaRPr lang="en-US" sz="1800" dirty="0"/>
          </a:p>
        </p:txBody>
      </p:sp>
      <p:pic>
        <p:nvPicPr>
          <p:cNvPr id="4" name="Theater_of_War Kushners despair 2.mov">
            <a:hlinkClick r:id="" action="ppaction://media"/>
          </p:cNvPr>
          <p:cNvPicPr>
            <a:picLocks noGrp="1"/>
          </p:cNvPicPr>
          <p:nvPr>
            <p:ph idx="1"/>
            <a:videoFile r:link="rId1"/>
          </p:nvPr>
        </p:nvPicPr>
        <p:blipFill>
          <a:blip r:embed="rId3"/>
          <a:stretch>
            <a:fillRect/>
          </a:stretch>
        </p:blipFill>
        <p:spPr>
          <a:xfrm>
            <a:off x="498633" y="1600200"/>
            <a:ext cx="8146733" cy="452596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2457"/>
            <a:ext cx="8229600" cy="1143000"/>
          </a:xfrm>
        </p:spPr>
        <p:txBody>
          <a:bodyPr>
            <a:noAutofit/>
          </a:bodyPr>
          <a:lstStyle/>
          <a:p>
            <a:r>
              <a:rPr lang="en-US" sz="2000" dirty="0" smtClean="0"/>
              <a:t>Thus:  Just as  Walter’s “Theater of War” almost relentlessly asks us – via cross-cutting and editing – to compare the two productions of </a:t>
            </a:r>
            <a:r>
              <a:rPr lang="en-US" sz="2000" u="sng" dirty="0" smtClean="0"/>
              <a:t>Mother Courage and her Children</a:t>
            </a:r>
            <a:r>
              <a:rPr lang="en-US" sz="2000" dirty="0" smtClean="0"/>
              <a:t> in 1949 and 2006, so too does it ask us (via the same techniques) to compare the </a:t>
            </a:r>
            <a:r>
              <a:rPr lang="en-US" sz="2000" dirty="0" smtClean="0">
                <a:solidFill>
                  <a:srgbClr val="FF0000"/>
                </a:solidFill>
              </a:rPr>
              <a:t>presence of the state </a:t>
            </a:r>
            <a:r>
              <a:rPr lang="en-US" sz="2000" dirty="0" smtClean="0"/>
              <a:t>and </a:t>
            </a:r>
            <a:r>
              <a:rPr lang="en-US" sz="2000" dirty="0" smtClean="0">
                <a:solidFill>
                  <a:srgbClr val="FF0000"/>
                </a:solidFill>
              </a:rPr>
              <a:t>collective vs. individual</a:t>
            </a:r>
            <a:r>
              <a:rPr lang="en-US" sz="2000" dirty="0" smtClean="0"/>
              <a:t> </a:t>
            </a:r>
            <a:r>
              <a:rPr lang="en-US" sz="2000" dirty="0" smtClean="0">
                <a:solidFill>
                  <a:srgbClr val="FF0000"/>
                </a:solidFill>
              </a:rPr>
              <a:t>complicity with or resistance to that state</a:t>
            </a:r>
            <a:r>
              <a:rPr lang="en-US" sz="2000" dirty="0" smtClean="0"/>
              <a:t> in 1939 / 1949 </a:t>
            </a:r>
            <a:r>
              <a:rPr lang="en-US" sz="2000" dirty="0" err="1" smtClean="0">
                <a:sym typeface="Wingdings"/>
              </a:rPr>
              <a:t></a:t>
            </a:r>
            <a:r>
              <a:rPr lang="en-US" sz="2000" dirty="0" smtClean="0">
                <a:sym typeface="Wingdings"/>
              </a:rPr>
              <a:t> </a:t>
            </a:r>
            <a:r>
              <a:rPr lang="en-US" sz="2000" dirty="0" smtClean="0"/>
              <a:t>1969 </a:t>
            </a:r>
            <a:r>
              <a:rPr lang="en-US" sz="2000" dirty="0" err="1" smtClean="0">
                <a:sym typeface="Wingdings"/>
              </a:rPr>
              <a:t></a:t>
            </a:r>
            <a:r>
              <a:rPr lang="en-US" sz="2000" dirty="0" smtClean="0">
                <a:sym typeface="Wingdings"/>
              </a:rPr>
              <a:t> 2006 </a:t>
            </a:r>
            <a:r>
              <a:rPr lang="en-US" sz="2000" dirty="0" err="1" smtClean="0">
                <a:sym typeface="Wingdings"/>
              </a:rPr>
              <a:t></a:t>
            </a:r>
            <a:r>
              <a:rPr lang="en-US" sz="2000" dirty="0" smtClean="0">
                <a:sym typeface="Wingdings"/>
              </a:rPr>
              <a:t> 2008 (the time of the film…)</a:t>
            </a:r>
            <a:endParaRPr lang="en-US" sz="2000" dirty="0"/>
          </a:p>
        </p:txBody>
      </p:sp>
      <p:pic>
        <p:nvPicPr>
          <p:cNvPr id="5"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6237"/>
          <a:stretch/>
        </p:blipFill>
        <p:spPr bwMode="auto">
          <a:xfrm>
            <a:off x="457200" y="3099872"/>
            <a:ext cx="3837201" cy="2937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100136" y="3099872"/>
            <a:ext cx="184666" cy="369332"/>
          </a:xfrm>
          <a:prstGeom prst="rect">
            <a:avLst/>
          </a:prstGeom>
          <a:noFill/>
        </p:spPr>
        <p:txBody>
          <a:bodyPr wrap="none" rtlCol="0">
            <a:spAutoFit/>
          </a:bodyPr>
          <a:lstStyle/>
          <a:p>
            <a:endParaRPr lang="en-US" dirty="0"/>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1254" y="2591117"/>
            <a:ext cx="3465546" cy="4266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4669" y="457200"/>
            <a:ext cx="8229600" cy="1143000"/>
          </a:xfrm>
        </p:spPr>
        <p:txBody>
          <a:bodyPr>
            <a:normAutofit/>
          </a:bodyPr>
          <a:lstStyle/>
          <a:p>
            <a:r>
              <a:rPr lang="en-US" sz="2000" dirty="0" smtClean="0"/>
              <a:t>And it asks us to think whether, and if so, how </a:t>
            </a:r>
            <a:br>
              <a:rPr lang="en-US" sz="2000" dirty="0" smtClean="0"/>
            </a:br>
            <a:r>
              <a:rPr lang="en-US" sz="2000" dirty="0" smtClean="0"/>
              <a:t>forms of the state – and of resistance to it – </a:t>
            </a:r>
            <a:br>
              <a:rPr lang="en-US" sz="2000" dirty="0" smtClean="0"/>
            </a:br>
            <a:r>
              <a:rPr lang="en-US" sz="2000" dirty="0" smtClean="0"/>
              <a:t>have </a:t>
            </a:r>
            <a:r>
              <a:rPr lang="en-US" sz="2000" dirty="0" smtClean="0">
                <a:solidFill>
                  <a:srgbClr val="FF0000"/>
                </a:solidFill>
              </a:rPr>
              <a:t>changed</a:t>
            </a:r>
            <a:r>
              <a:rPr lang="en-US" sz="2000" dirty="0" smtClean="0"/>
              <a:t>…</a:t>
            </a:r>
            <a:endParaRPr lang="en-US" sz="2000" dirty="0"/>
          </a:p>
        </p:txBody>
      </p:sp>
      <p:sp>
        <p:nvSpPr>
          <p:cNvPr id="3" name="Content Placeholder 2"/>
          <p:cNvSpPr>
            <a:spLocks noGrp="1"/>
          </p:cNvSpPr>
          <p:nvPr>
            <p:ph sz="half" idx="1"/>
          </p:nvPr>
        </p:nvSpPr>
        <p:spPr>
          <a:xfrm>
            <a:off x="233094" y="503394"/>
            <a:ext cx="3240552" cy="6354606"/>
          </a:xfrm>
        </p:spPr>
        <p:txBody>
          <a:bodyPr>
            <a:noAutofit/>
          </a:bodyPr>
          <a:lstStyle/>
          <a:p>
            <a:pPr>
              <a:buNone/>
            </a:pPr>
            <a:r>
              <a:rPr lang="en-US" sz="1800" dirty="0" smtClean="0">
                <a:solidFill>
                  <a:srgbClr val="FF0000"/>
                </a:solidFill>
              </a:rPr>
              <a:t>History as Repetition vs. History as Change…</a:t>
            </a:r>
          </a:p>
          <a:p>
            <a:pPr>
              <a:buNone/>
            </a:pPr>
            <a:r>
              <a:rPr lang="en-US" sz="1800" dirty="0" smtClean="0">
                <a:solidFill>
                  <a:srgbClr val="FF0000"/>
                </a:solidFill>
              </a:rPr>
              <a:t>Showing change has a “de-naturalizing” effect…</a:t>
            </a:r>
          </a:p>
          <a:p>
            <a:pPr>
              <a:buNone/>
            </a:pPr>
            <a:r>
              <a:rPr lang="en-US" sz="1800" dirty="0" smtClean="0"/>
              <a:t>By showing how the ways the state “provides defense” and “secures the peace” change, </a:t>
            </a:r>
            <a:r>
              <a:rPr lang="en-US" sz="1800" dirty="0" smtClean="0">
                <a:solidFill>
                  <a:srgbClr val="FF0000"/>
                </a:solidFill>
              </a:rPr>
              <a:t>Walter shows us that these ways can also </a:t>
            </a:r>
            <a:r>
              <a:rPr lang="en-US" sz="1800" i="1" dirty="0" smtClean="0">
                <a:solidFill>
                  <a:srgbClr val="FF0000"/>
                </a:solidFill>
              </a:rPr>
              <a:t>be changed</a:t>
            </a:r>
            <a:r>
              <a:rPr lang="en-US" sz="1800" dirty="0">
                <a:solidFill>
                  <a:srgbClr val="FF0000"/>
                </a:solidFill>
              </a:rPr>
              <a:t>!</a:t>
            </a:r>
            <a:endParaRPr lang="en-US" sz="1800" dirty="0" smtClean="0">
              <a:solidFill>
                <a:srgbClr val="FF0000"/>
              </a:solidFill>
            </a:endParaRPr>
          </a:p>
          <a:p>
            <a:pPr>
              <a:buNone/>
            </a:pPr>
            <a:r>
              <a:rPr lang="en-US" sz="1800" dirty="0" smtClean="0"/>
              <a:t>Again, this de-naturalization often occurs in the film by means of the technique of montage</a:t>
            </a:r>
          </a:p>
          <a:p>
            <a:pPr>
              <a:buNone/>
            </a:pPr>
            <a:r>
              <a:rPr lang="en-US" sz="1800" dirty="0" smtClean="0"/>
              <a:t>“The Bomb and the Holocaust” sequence / One of the oddest montage sequences in the film…/ Analyze the sequence of images…</a:t>
            </a:r>
          </a:p>
          <a:p>
            <a:pPr>
              <a:buNone/>
            </a:pPr>
            <a:r>
              <a:rPr lang="en-US" sz="1800" dirty="0" smtClean="0"/>
              <a:t>What do the Bomb and the Holocaust have to do with one another? </a:t>
            </a:r>
            <a:r>
              <a:rPr lang="en-US" sz="1800" dirty="0" err="1" smtClean="0">
                <a:sym typeface="Wingdings"/>
              </a:rPr>
              <a:t></a:t>
            </a:r>
            <a:endParaRPr lang="en-US" sz="1800" dirty="0" smtClean="0"/>
          </a:p>
          <a:p>
            <a:pPr>
              <a:buNone/>
            </a:pPr>
            <a:endParaRPr lang="en-US" sz="1800" dirty="0" smtClean="0"/>
          </a:p>
        </p:txBody>
      </p:sp>
      <p:sp>
        <p:nvSpPr>
          <p:cNvPr id="4" name="Content Placeholder 3"/>
          <p:cNvSpPr>
            <a:spLocks noGrp="1"/>
          </p:cNvSpPr>
          <p:nvPr>
            <p:ph sz="half" idx="2"/>
          </p:nvPr>
        </p:nvSpPr>
        <p:spPr/>
        <p:txBody>
          <a:bodyPr>
            <a:normAutofit/>
          </a:bodyPr>
          <a:lstStyle/>
          <a:p>
            <a:endParaRPr lang="en-US" smtClean="0"/>
          </a:p>
          <a:p>
            <a:endParaRPr lang="en-US" dirty="0"/>
          </a:p>
        </p:txBody>
      </p:sp>
      <p:pic>
        <p:nvPicPr>
          <p:cNvPr id="5" name="Theater_of_War Montage 2.mov">
            <a:hlinkClick r:id="" action="ppaction://media"/>
          </p:cNvPr>
          <p:cNvPicPr/>
          <p:nvPr>
            <a:videoFile r:link="rId1"/>
          </p:nvPr>
        </p:nvPicPr>
        <p:blipFill>
          <a:blip r:embed="rId3"/>
          <a:stretch>
            <a:fillRect/>
          </a:stretch>
        </p:blipFill>
        <p:spPr>
          <a:xfrm>
            <a:off x="3697752" y="1942089"/>
            <a:ext cx="5411212" cy="364141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2800" dirty="0" smtClean="0"/>
              <a:t>The Bomb and the Holocaust and the State</a:t>
            </a:r>
            <a:endParaRPr lang="en-US" sz="2800" dirty="0"/>
          </a:p>
        </p:txBody>
      </p:sp>
      <p:sp>
        <p:nvSpPr>
          <p:cNvPr id="6" name="Content Placeholder 5"/>
          <p:cNvSpPr>
            <a:spLocks noGrp="1"/>
          </p:cNvSpPr>
          <p:nvPr>
            <p:ph sz="half" idx="4294967295"/>
          </p:nvPr>
        </p:nvSpPr>
        <p:spPr>
          <a:xfrm>
            <a:off x="457200" y="1417638"/>
            <a:ext cx="4038600" cy="5440362"/>
          </a:xfrm>
        </p:spPr>
        <p:txBody>
          <a:bodyPr>
            <a:noAutofit/>
          </a:bodyPr>
          <a:lstStyle/>
          <a:p>
            <a:pPr>
              <a:buNone/>
            </a:pPr>
            <a:r>
              <a:rPr lang="en-US" sz="2000" dirty="0" smtClean="0"/>
              <a:t>What I am </a:t>
            </a:r>
            <a:r>
              <a:rPr lang="en-US" sz="2000" dirty="0" smtClean="0">
                <a:solidFill>
                  <a:srgbClr val="FF0000"/>
                </a:solidFill>
              </a:rPr>
              <a:t>not</a:t>
            </a:r>
            <a:r>
              <a:rPr lang="en-US" sz="2000" dirty="0" smtClean="0"/>
              <a:t> suggesting….</a:t>
            </a:r>
          </a:p>
          <a:p>
            <a:pPr>
              <a:buNone/>
            </a:pPr>
            <a:endParaRPr lang="en-US" sz="2000" dirty="0" smtClean="0"/>
          </a:p>
          <a:p>
            <a:pPr>
              <a:buNone/>
            </a:pPr>
            <a:r>
              <a:rPr lang="en-US" sz="2000" dirty="0" smtClean="0"/>
              <a:t>That Walter’s film thinks the state that detonates an atom bomb in the interest of “self defense” is the same as the state that relies on death camps to “keep the peace”…</a:t>
            </a:r>
          </a:p>
          <a:p>
            <a:pPr>
              <a:buNone/>
            </a:pPr>
            <a:endParaRPr lang="en-US" sz="2000" dirty="0" smtClean="0"/>
          </a:p>
          <a:p>
            <a:pPr>
              <a:buNone/>
            </a:pPr>
            <a:r>
              <a:rPr lang="en-US" sz="2000" dirty="0" smtClean="0"/>
              <a:t>Nor that the film might be advocating resistance to either one of these states (although it might be…).</a:t>
            </a:r>
          </a:p>
          <a:p>
            <a:pPr>
              <a:buNone/>
            </a:pPr>
            <a:endParaRPr lang="en-US" sz="2000" dirty="0" smtClean="0"/>
          </a:p>
        </p:txBody>
      </p:sp>
      <p:sp>
        <p:nvSpPr>
          <p:cNvPr id="10" name="Content Placeholder 9"/>
          <p:cNvSpPr>
            <a:spLocks noGrp="1"/>
          </p:cNvSpPr>
          <p:nvPr>
            <p:ph sz="half" idx="4294967295"/>
          </p:nvPr>
        </p:nvSpPr>
        <p:spPr>
          <a:xfrm>
            <a:off x="4648200" y="1417638"/>
            <a:ext cx="4038600" cy="5440362"/>
          </a:xfrm>
        </p:spPr>
        <p:txBody>
          <a:bodyPr>
            <a:normAutofit fontScale="62500" lnSpcReduction="20000"/>
          </a:bodyPr>
          <a:lstStyle/>
          <a:p>
            <a:pPr>
              <a:buNone/>
            </a:pPr>
            <a:r>
              <a:rPr lang="en-US" dirty="0" smtClean="0"/>
              <a:t>But the film definitely </a:t>
            </a:r>
            <a:r>
              <a:rPr lang="en-US" dirty="0" smtClean="0">
                <a:solidFill>
                  <a:srgbClr val="FF0000"/>
                </a:solidFill>
              </a:rPr>
              <a:t>is </a:t>
            </a:r>
            <a:r>
              <a:rPr lang="en-US" dirty="0" smtClean="0"/>
              <a:t>asking its viewer to take a step back and consider the different forms that state power can take…</a:t>
            </a:r>
          </a:p>
          <a:p>
            <a:pPr>
              <a:buNone/>
            </a:pPr>
            <a:endParaRPr lang="en-US" dirty="0" smtClean="0"/>
          </a:p>
          <a:p>
            <a:pPr>
              <a:buNone/>
            </a:pPr>
            <a:r>
              <a:rPr lang="en-US" dirty="0" smtClean="0"/>
              <a:t> It thus asks that the viewer become a </a:t>
            </a:r>
            <a:r>
              <a:rPr lang="en-US" dirty="0" smtClean="0">
                <a:solidFill>
                  <a:srgbClr val="FF0000"/>
                </a:solidFill>
              </a:rPr>
              <a:t>“thinking human being” </a:t>
            </a:r>
            <a:r>
              <a:rPr lang="en-US" dirty="0" smtClean="0"/>
              <a:t>(Helene </a:t>
            </a:r>
            <a:r>
              <a:rPr lang="en-US" dirty="0" err="1" smtClean="0"/>
              <a:t>Weigel</a:t>
            </a:r>
            <a:r>
              <a:rPr lang="en-US" dirty="0" smtClean="0"/>
              <a:t>)! </a:t>
            </a:r>
          </a:p>
          <a:p>
            <a:pPr>
              <a:buNone/>
            </a:pPr>
            <a:endParaRPr lang="en-US" dirty="0" smtClean="0"/>
          </a:p>
          <a:p>
            <a:pPr>
              <a:buNone/>
            </a:pPr>
            <a:r>
              <a:rPr lang="en-US" dirty="0" smtClean="0"/>
              <a:t>When read as a film that </a:t>
            </a:r>
            <a:r>
              <a:rPr lang="en-US" dirty="0" smtClean="0">
                <a:solidFill>
                  <a:srgbClr val="FF0000"/>
                </a:solidFill>
              </a:rPr>
              <a:t>de-naturalizes the ways the state keeps control both within and to the outside</a:t>
            </a:r>
            <a:r>
              <a:rPr lang="en-US" dirty="0" smtClean="0"/>
              <a:t>, Walter’s “Theater of War” can be read as an “epic” essay film…</a:t>
            </a:r>
            <a:br>
              <a:rPr lang="en-US" dirty="0" smtClean="0"/>
            </a:br>
            <a:r>
              <a:rPr lang="en-US" dirty="0" smtClean="0"/>
              <a:t/>
            </a:r>
            <a:br>
              <a:rPr lang="en-US" dirty="0" smtClean="0"/>
            </a:br>
            <a:r>
              <a:rPr lang="en-US" dirty="0" smtClean="0"/>
              <a:t>NB: “Epic” here refers to Brecht’s “epic theater,” NOT to Homer’s epic, the </a:t>
            </a:r>
            <a:r>
              <a:rPr lang="en-US" u="sng" dirty="0" smtClean="0"/>
              <a:t>Iliad</a:t>
            </a:r>
            <a:br>
              <a:rPr lang="en-US" u="sng" dirty="0" smtClean="0"/>
            </a:b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r>
              <a:rPr lang="en-US" sz="3200" dirty="0" smtClean="0"/>
              <a:t>Thinking vs. Feeling?</a:t>
            </a:r>
            <a:endParaRPr lang="en-US" sz="3200" dirty="0"/>
          </a:p>
        </p:txBody>
      </p:sp>
      <p:sp>
        <p:nvSpPr>
          <p:cNvPr id="4" name="Content Placeholder 3"/>
          <p:cNvSpPr>
            <a:spLocks noGrp="1"/>
          </p:cNvSpPr>
          <p:nvPr>
            <p:ph sz="half" idx="1"/>
          </p:nvPr>
        </p:nvSpPr>
        <p:spPr>
          <a:xfrm>
            <a:off x="457200" y="1143000"/>
            <a:ext cx="4038600" cy="5021249"/>
          </a:xfrm>
        </p:spPr>
        <p:txBody>
          <a:bodyPr>
            <a:normAutofit fontScale="85000" lnSpcReduction="20000"/>
          </a:bodyPr>
          <a:lstStyle/>
          <a:p>
            <a:pPr>
              <a:buNone/>
            </a:pPr>
            <a:r>
              <a:rPr lang="en-US" dirty="0" smtClean="0"/>
              <a:t>The essay film nevertheless also shows people feeling (</a:t>
            </a:r>
            <a:r>
              <a:rPr lang="en-US" dirty="0" err="1" smtClean="0"/>
              <a:t>Streep’s</a:t>
            </a:r>
            <a:r>
              <a:rPr lang="en-US" dirty="0" smtClean="0"/>
              <a:t> final speech: “Why? Why?”)</a:t>
            </a:r>
          </a:p>
          <a:p>
            <a:pPr>
              <a:buNone/>
            </a:pPr>
            <a:r>
              <a:rPr lang="en-US" dirty="0" smtClean="0"/>
              <a:t>And it is difficult not to feel pity when we watch </a:t>
            </a:r>
            <a:r>
              <a:rPr lang="en-US" dirty="0" err="1" smtClean="0"/>
              <a:t>Streep</a:t>
            </a:r>
            <a:r>
              <a:rPr lang="en-US" dirty="0" smtClean="0"/>
              <a:t> as Mother Courage deny Swiss Cheese and sing “The Lullaby” </a:t>
            </a:r>
            <a:r>
              <a:rPr lang="en-US" dirty="0" err="1" smtClean="0">
                <a:sym typeface="Wingdings"/>
              </a:rPr>
              <a:t></a:t>
            </a:r>
            <a:endParaRPr lang="en-US" dirty="0" smtClean="0"/>
          </a:p>
          <a:p>
            <a:pPr>
              <a:buNone/>
            </a:pPr>
            <a:r>
              <a:rPr lang="en-US" dirty="0" smtClean="0"/>
              <a:t>But the film also repeatedly juxtaposes </a:t>
            </a:r>
            <a:r>
              <a:rPr lang="en-US" dirty="0" err="1" smtClean="0">
                <a:solidFill>
                  <a:srgbClr val="FF0000"/>
                </a:solidFill>
              </a:rPr>
              <a:t>Streep’s</a:t>
            </a:r>
            <a:r>
              <a:rPr lang="en-US" dirty="0" smtClean="0">
                <a:solidFill>
                  <a:srgbClr val="FF0000"/>
                </a:solidFill>
              </a:rPr>
              <a:t> feelings </a:t>
            </a:r>
            <a:r>
              <a:rPr lang="en-US" dirty="0" smtClean="0"/>
              <a:t>(on stage and off stage…) and</a:t>
            </a:r>
            <a:r>
              <a:rPr lang="en-US" dirty="0" smtClean="0">
                <a:solidFill>
                  <a:srgbClr val="FF0000"/>
                </a:solidFill>
              </a:rPr>
              <a:t> our feelings</a:t>
            </a:r>
            <a:r>
              <a:rPr lang="en-US" dirty="0" smtClean="0"/>
              <a:t> (responding to her acting) to </a:t>
            </a:r>
            <a:r>
              <a:rPr lang="en-US" dirty="0" smtClean="0">
                <a:solidFill>
                  <a:srgbClr val="FF0000"/>
                </a:solidFill>
              </a:rPr>
              <a:t>a welter of people whom we see thinking </a:t>
            </a:r>
            <a:r>
              <a:rPr lang="en-US" i="1" dirty="0" smtClean="0">
                <a:solidFill>
                  <a:srgbClr val="FF0000"/>
                </a:solidFill>
              </a:rPr>
              <a:t>in the film</a:t>
            </a:r>
            <a:r>
              <a:rPr lang="en-US" dirty="0" smtClean="0"/>
              <a:t>…</a:t>
            </a:r>
            <a:endParaRPr lang="en-US" dirty="0"/>
          </a:p>
        </p:txBody>
      </p:sp>
      <p:pic>
        <p:nvPicPr>
          <p:cNvPr id="6" name="Content Placeholder 5" descr="Screen Shot 2013-11-03 at 12.34.08 PM.png"/>
          <p:cNvPicPr>
            <a:picLocks noGrp="1" noChangeAspect="1"/>
          </p:cNvPicPr>
          <p:nvPr>
            <p:ph sz="half" idx="2"/>
          </p:nvPr>
        </p:nvPicPr>
        <p:blipFill>
          <a:blip r:embed="rId2"/>
          <a:srcRect l="3895" t="9990" r="30713" b="33374"/>
          <a:stretch>
            <a:fillRect/>
          </a:stretch>
        </p:blipFill>
        <p:spPr>
          <a:xfrm>
            <a:off x="4971143" y="1417638"/>
            <a:ext cx="3715657" cy="2011362"/>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descr="Screen Shot 2013-11-03 at 12.33.50 PM.png"/>
          <p:cNvPicPr>
            <a:picLocks noChangeAspect="1"/>
          </p:cNvPicPr>
          <p:nvPr/>
        </p:nvPicPr>
        <p:blipFill>
          <a:blip r:embed="rId3"/>
          <a:srcRect l="3865" t="7712" r="28793" b="28576"/>
          <a:stretch>
            <a:fillRect/>
          </a:stretch>
        </p:blipFill>
        <p:spPr>
          <a:xfrm>
            <a:off x="4971143" y="3967165"/>
            <a:ext cx="3715657" cy="2197084"/>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5729" y="274638"/>
            <a:ext cx="8229600" cy="1143000"/>
          </a:xfrm>
        </p:spPr>
        <p:txBody>
          <a:bodyPr>
            <a:noAutofit/>
          </a:bodyPr>
          <a:lstStyle/>
          <a:p>
            <a:r>
              <a:rPr lang="en-US" sz="2000" dirty="0" smtClean="0"/>
              <a:t>Thinking </a:t>
            </a:r>
            <a:r>
              <a:rPr lang="en-US" sz="2000" i="1" dirty="0" smtClean="0"/>
              <a:t>in the Film</a:t>
            </a:r>
            <a:r>
              <a:rPr lang="en-US" sz="2000" dirty="0" smtClean="0"/>
              <a:t>, “Theater of War” vs.</a:t>
            </a:r>
            <a:br>
              <a:rPr lang="en-US" sz="2000" dirty="0" smtClean="0"/>
            </a:br>
            <a:r>
              <a:rPr lang="en-US" sz="2000" dirty="0" smtClean="0"/>
              <a:t>the Thinking </a:t>
            </a:r>
            <a:r>
              <a:rPr lang="en-US" sz="2000" i="1" dirty="0" smtClean="0"/>
              <a:t>of the Film</a:t>
            </a:r>
            <a:r>
              <a:rPr lang="en-US" sz="2000" dirty="0" smtClean="0"/>
              <a:t>, “Theater of War” /</a:t>
            </a:r>
            <a:br>
              <a:rPr lang="en-US" sz="2000" dirty="0" smtClean="0"/>
            </a:br>
            <a:r>
              <a:rPr lang="en-US" sz="2000" dirty="0" smtClean="0"/>
              <a:t>Whose History and the Question of Talking Heads </a:t>
            </a:r>
            <a:endParaRPr lang="en-US" sz="2000" dirty="0"/>
          </a:p>
        </p:txBody>
      </p:sp>
      <p:sp>
        <p:nvSpPr>
          <p:cNvPr id="13" name="Content Placeholder 12"/>
          <p:cNvSpPr>
            <a:spLocks noGrp="1"/>
          </p:cNvSpPr>
          <p:nvPr>
            <p:ph sz="half" idx="1"/>
          </p:nvPr>
        </p:nvSpPr>
        <p:spPr>
          <a:xfrm>
            <a:off x="256429" y="274638"/>
            <a:ext cx="3646754" cy="4525963"/>
          </a:xfrm>
        </p:spPr>
        <p:txBody>
          <a:bodyPr>
            <a:noAutofit/>
          </a:bodyPr>
          <a:lstStyle/>
          <a:p>
            <a:pPr>
              <a:buNone/>
            </a:pPr>
            <a:r>
              <a:rPr lang="en-US" sz="1800" dirty="0" smtClean="0"/>
              <a:t>In Walter’s film, there are </a:t>
            </a:r>
            <a:r>
              <a:rPr lang="en-US" sz="1800" dirty="0" smtClean="0">
                <a:solidFill>
                  <a:srgbClr val="FF0000"/>
                </a:solidFill>
              </a:rPr>
              <a:t>lots of “talking heads” / the “witnesses” who “think out loud” about Brecht and his play (both the 1949 and the 2006 production)…</a:t>
            </a:r>
            <a:endParaRPr lang="en-US" sz="1800" dirty="0" smtClean="0"/>
          </a:p>
          <a:p>
            <a:pPr>
              <a:buNone/>
            </a:pPr>
            <a:r>
              <a:rPr lang="en-US" sz="1800" dirty="0" smtClean="0"/>
              <a:t>By juxtaposing these “talking heads” to one another, Walter asks us to think about what kind of “authority” each of these individuals has to tell his or her version of the “story” of Brecht and his play AND OF THE TWO PRODUCTIONS!</a:t>
            </a:r>
          </a:p>
          <a:p>
            <a:pPr>
              <a:buNone/>
            </a:pPr>
            <a:r>
              <a:rPr lang="en-US" sz="1800" dirty="0" smtClean="0"/>
              <a:t>Oskar Eustis: Artistic Director / NY Public Theater / </a:t>
            </a:r>
            <a:r>
              <a:rPr lang="en-US" sz="1800" dirty="0" smtClean="0">
                <a:solidFill>
                  <a:srgbClr val="FF0000"/>
                </a:solidFill>
              </a:rPr>
              <a:t>Tony Kushner: Playwright / </a:t>
            </a:r>
            <a:r>
              <a:rPr lang="en-US" sz="1800" dirty="0" smtClean="0"/>
              <a:t>George C. Wolfe: Stage Director / Jay Cantor: Professor and novelist / </a:t>
            </a:r>
            <a:r>
              <a:rPr lang="en-US" sz="1800" dirty="0" smtClean="0">
                <a:solidFill>
                  <a:srgbClr val="FF0000"/>
                </a:solidFill>
              </a:rPr>
              <a:t>Carl Weber: Brecht collaborator / “Historical witness” / </a:t>
            </a:r>
            <a:r>
              <a:rPr lang="en-US" sz="1800" dirty="0" smtClean="0"/>
              <a:t>Meryl </a:t>
            </a:r>
            <a:r>
              <a:rPr lang="en-US" sz="1800" dirty="0" err="1" smtClean="0"/>
              <a:t>Streep</a:t>
            </a:r>
            <a:r>
              <a:rPr lang="en-US" sz="1800" dirty="0" smtClean="0"/>
              <a:t>: Actress / Marina </a:t>
            </a:r>
            <a:r>
              <a:rPr lang="en-US" sz="1800" dirty="0" err="1" smtClean="0"/>
              <a:t>Draghici</a:t>
            </a:r>
            <a:r>
              <a:rPr lang="en-US" sz="1800" dirty="0" smtClean="0"/>
              <a:t>: Costume Designer / Jeanine </a:t>
            </a:r>
            <a:r>
              <a:rPr lang="en-US" sz="1800" dirty="0" err="1" smtClean="0"/>
              <a:t>Tesori</a:t>
            </a:r>
            <a:r>
              <a:rPr lang="en-US" sz="1800" dirty="0" smtClean="0"/>
              <a:t>: Composer</a:t>
            </a:r>
          </a:p>
          <a:p>
            <a:pPr>
              <a:buNone/>
            </a:pPr>
            <a:endParaRPr lang="en-US" sz="1800" dirty="0"/>
          </a:p>
        </p:txBody>
      </p:sp>
      <p:pic>
        <p:nvPicPr>
          <p:cNvPr id="15" name="Content Placeholder 6" descr="Screen Shot 2013-05-27 at 9.28.31 PM.png"/>
          <p:cNvPicPr>
            <a:picLocks noChangeAspect="1"/>
          </p:cNvPicPr>
          <p:nvPr/>
        </p:nvPicPr>
        <p:blipFill>
          <a:blip r:embed="rId2"/>
          <a:srcRect t="5629" r="24528" b="21918"/>
          <a:stretch>
            <a:fillRect/>
          </a:stretch>
        </p:blipFill>
        <p:spPr>
          <a:xfrm>
            <a:off x="4534248" y="1792697"/>
            <a:ext cx="4089036" cy="22489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Content Placeholder 19" descr="Screen Shot 2013-11-02 at 10.39.32 PM.png"/>
          <p:cNvPicPr>
            <a:picLocks noGrp="1" noChangeAspect="1"/>
          </p:cNvPicPr>
          <p:nvPr>
            <p:ph sz="half" idx="2"/>
          </p:nvPr>
        </p:nvPicPr>
        <p:blipFill>
          <a:blip r:embed="rId3"/>
          <a:srcRect l="9434" t="4508" r="29877" b="39673"/>
          <a:stretch>
            <a:fillRect/>
          </a:stretch>
        </p:blipFill>
        <p:spPr>
          <a:xfrm>
            <a:off x="4534248" y="4290334"/>
            <a:ext cx="4089036" cy="23960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p:txBody>
          <a:bodyPr>
            <a:normAutofit fontScale="92500" lnSpcReduction="20000"/>
          </a:bodyPr>
          <a:lstStyle/>
          <a:p>
            <a:pPr>
              <a:buNone/>
            </a:pPr>
            <a:r>
              <a:rPr lang="en-US" dirty="0" smtClean="0"/>
              <a:t>The proliferation of “talking heads” and – through them – the proliferation of versions of Brecht and his play suggest that the film itself is “thinking through” what the “truth” of Brecht’s play might be from a number of different points of view…</a:t>
            </a:r>
          </a:p>
          <a:p>
            <a:endParaRPr lang="en-US" dirty="0" smtClean="0"/>
          </a:p>
          <a:p>
            <a:pPr>
              <a:buNone/>
            </a:pPr>
            <a:r>
              <a:rPr lang="en-US" dirty="0" smtClean="0"/>
              <a:t>Remember…</a:t>
            </a:r>
          </a:p>
          <a:p>
            <a:pPr>
              <a:buNone/>
            </a:pPr>
            <a:r>
              <a:rPr lang="en-US" dirty="0" smtClean="0"/>
              <a:t>The Essay Film “tries to multiply the entries…into the material it has elected” </a:t>
            </a:r>
          </a:p>
          <a:p>
            <a:pPr>
              <a:buNone/>
            </a:pPr>
            <a:r>
              <a:rPr lang="en-US" dirty="0" smtClean="0"/>
              <a:t>							 - Jean-Pierre </a:t>
            </a:r>
            <a:r>
              <a:rPr lang="en-US" dirty="0" err="1" smtClean="0"/>
              <a:t>Gorin</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5019" y="457200"/>
            <a:ext cx="8229600" cy="1143000"/>
          </a:xfrm>
        </p:spPr>
        <p:txBody>
          <a:bodyPr>
            <a:noAutofit/>
          </a:bodyPr>
          <a:lstStyle/>
          <a:p>
            <a:r>
              <a:rPr lang="en-US" sz="2400" dirty="0" smtClean="0"/>
              <a:t>How Many “Entries”? </a:t>
            </a:r>
            <a:br>
              <a:rPr lang="en-US" sz="2400" dirty="0" smtClean="0"/>
            </a:br>
            <a:r>
              <a:rPr lang="en-US" sz="2400" dirty="0" smtClean="0"/>
              <a:t>How many truths…?</a:t>
            </a:r>
            <a:br>
              <a:rPr lang="en-US" sz="2400" dirty="0" smtClean="0"/>
            </a:br>
            <a:r>
              <a:rPr lang="en-US" sz="2400" dirty="0" smtClean="0"/>
              <a:t>#1: “Truth” in Black-and-White</a:t>
            </a:r>
            <a:br>
              <a:rPr lang="en-US" sz="2400" dirty="0" smtClean="0"/>
            </a:br>
            <a:endParaRPr lang="en-US" sz="2400" dirty="0"/>
          </a:p>
        </p:txBody>
      </p:sp>
      <p:sp>
        <p:nvSpPr>
          <p:cNvPr id="3" name="Content Placeholder 2"/>
          <p:cNvSpPr>
            <a:spLocks noGrp="1"/>
          </p:cNvSpPr>
          <p:nvPr>
            <p:ph sz="half" idx="1"/>
          </p:nvPr>
        </p:nvSpPr>
        <p:spPr>
          <a:xfrm>
            <a:off x="315140" y="457200"/>
            <a:ext cx="4038600" cy="6400800"/>
          </a:xfrm>
        </p:spPr>
        <p:txBody>
          <a:bodyPr>
            <a:normAutofit fontScale="70000" lnSpcReduction="20000"/>
          </a:bodyPr>
          <a:lstStyle/>
          <a:p>
            <a:pPr>
              <a:buNone/>
            </a:pPr>
            <a:r>
              <a:rPr lang="en-US" dirty="0"/>
              <a:t>I</a:t>
            </a:r>
            <a:r>
              <a:rPr lang="en-US" dirty="0" smtClean="0"/>
              <a:t>s the “truth” of the play its historical origin – and Brecht’s “intention”?</a:t>
            </a:r>
          </a:p>
          <a:p>
            <a:pPr>
              <a:buNone/>
            </a:pPr>
            <a:r>
              <a:rPr lang="en-US" dirty="0" smtClean="0"/>
              <a:t>As this (complex) origin is visible in the historical war footage / post-1945 Berlin / the 1949 production / the Brecht family’s “home movies” / the HUAC hearings…</a:t>
            </a:r>
          </a:p>
          <a:p>
            <a:pPr>
              <a:buNone/>
            </a:pPr>
            <a:r>
              <a:rPr lang="en-US" dirty="0" smtClean="0"/>
              <a:t>When the “talking heads” are filmed primarily in black-and-white, </a:t>
            </a:r>
            <a:r>
              <a:rPr lang="en-US" dirty="0" smtClean="0">
                <a:solidFill>
                  <a:srgbClr val="FF0000"/>
                </a:solidFill>
              </a:rPr>
              <a:t>they appear to be channeling these “origins”...</a:t>
            </a:r>
          </a:p>
          <a:p>
            <a:pPr>
              <a:buNone/>
            </a:pPr>
            <a:r>
              <a:rPr lang="en-US" dirty="0" smtClean="0"/>
              <a:t>The authority of the ‘modern’ “talking heads” </a:t>
            </a:r>
            <a:r>
              <a:rPr lang="en-US" dirty="0" smtClean="0">
                <a:solidFill>
                  <a:srgbClr val="FF0000"/>
                </a:solidFill>
              </a:rPr>
              <a:t>thus appears to be enhanced </a:t>
            </a:r>
            <a:r>
              <a:rPr lang="en-US" dirty="0" smtClean="0"/>
              <a:t>and their statements </a:t>
            </a:r>
            <a:r>
              <a:rPr lang="en-US" dirty="0" smtClean="0">
                <a:solidFill>
                  <a:srgbClr val="FF0000"/>
                </a:solidFill>
              </a:rPr>
              <a:t>appear to become more “authentic”/ “truer” </a:t>
            </a:r>
            <a:r>
              <a:rPr lang="en-US" dirty="0" smtClean="0"/>
              <a:t>by being filmed in </a:t>
            </a:r>
            <a:r>
              <a:rPr lang="en-US" dirty="0" smtClean="0">
                <a:solidFill>
                  <a:srgbClr val="FF0000"/>
                </a:solidFill>
              </a:rPr>
              <a:t>black-and-white…</a:t>
            </a:r>
          </a:p>
          <a:p>
            <a:pPr>
              <a:buNone/>
            </a:pPr>
            <a:r>
              <a:rPr lang="en-US" dirty="0" smtClean="0"/>
              <a:t>But the juxtaposition may also allow us to compare them (the ‘moderns’) to their “originals” as cultural workers </a:t>
            </a:r>
            <a:r>
              <a:rPr lang="en-US" dirty="0" smtClean="0">
                <a:solidFill>
                  <a:srgbClr val="FF0000"/>
                </a:solidFill>
              </a:rPr>
              <a:t>and as “thinking human beings”…</a:t>
            </a:r>
            <a:endParaRPr lang="en-US" dirty="0">
              <a:solidFill>
                <a:srgbClr val="FF0000"/>
              </a:solidFill>
            </a:endParaRPr>
          </a:p>
        </p:txBody>
      </p:sp>
      <p:sp>
        <p:nvSpPr>
          <p:cNvPr id="10" name="Content Placeholder 9"/>
          <p:cNvSpPr>
            <a:spLocks noGrp="1"/>
          </p:cNvSpPr>
          <p:nvPr>
            <p:ph sz="half" idx="2"/>
          </p:nvPr>
        </p:nvSpPr>
        <p:spPr/>
        <p:txBody>
          <a:bodyPr>
            <a:normAutofit fontScale="70000" lnSpcReduction="20000"/>
          </a:bodyPr>
          <a:lstStyle/>
          <a:p>
            <a:endParaRPr lang="en-US"/>
          </a:p>
        </p:txBody>
      </p:sp>
      <p:pic>
        <p:nvPicPr>
          <p:cNvPr id="8" name="Content Placeholder 4" descr="Screen Shot 2013-05-27 at 9.23.04 PM.png"/>
          <p:cNvPicPr>
            <a:picLocks noChangeAspect="1"/>
          </p:cNvPicPr>
          <p:nvPr/>
        </p:nvPicPr>
        <p:blipFill>
          <a:blip r:embed="rId2"/>
          <a:srcRect l="8962" t="5629" r="15094" b="18900"/>
          <a:stretch>
            <a:fillRect/>
          </a:stretch>
        </p:blipFill>
        <p:spPr>
          <a:xfrm>
            <a:off x="4815968" y="1600200"/>
            <a:ext cx="3589084" cy="2028613"/>
          </a:xfrm>
          <a:prstGeom prst="rect">
            <a:avLst/>
          </a:prstGeom>
        </p:spPr>
      </p:pic>
      <p:pic>
        <p:nvPicPr>
          <p:cNvPr id="9" name="Picture 8" descr="Screen Shot 2013-05-27 at 9.29.46 PM.png"/>
          <p:cNvPicPr>
            <a:picLocks noChangeAspect="1"/>
          </p:cNvPicPr>
          <p:nvPr/>
        </p:nvPicPr>
        <p:blipFill>
          <a:blip r:embed="rId3"/>
          <a:srcRect l="3160" t="6028" r="15174" b="17972"/>
          <a:stretch>
            <a:fillRect/>
          </a:stretch>
        </p:blipFill>
        <p:spPr>
          <a:xfrm>
            <a:off x="4815968" y="3744321"/>
            <a:ext cx="3581400" cy="2083059"/>
          </a:xfrm>
          <a:prstGeom prst="rect">
            <a:avLst/>
          </a:prstGeom>
        </p:spPr>
      </p:pic>
      <p:sp>
        <p:nvSpPr>
          <p:cNvPr id="11" name="TextBox 10"/>
          <p:cNvSpPr txBox="1"/>
          <p:nvPr/>
        </p:nvSpPr>
        <p:spPr>
          <a:xfrm>
            <a:off x="4353740" y="6091847"/>
            <a:ext cx="4724370" cy="646331"/>
          </a:xfrm>
          <a:prstGeom prst="rect">
            <a:avLst/>
          </a:prstGeom>
          <a:noFill/>
        </p:spPr>
        <p:txBody>
          <a:bodyPr wrap="none" rtlCol="0">
            <a:spAutoFit/>
          </a:bodyPr>
          <a:lstStyle/>
          <a:p>
            <a:r>
              <a:rPr lang="en-US" dirty="0" smtClean="0"/>
              <a:t>Two Mother </a:t>
            </a:r>
            <a:r>
              <a:rPr lang="en-US" dirty="0" err="1" smtClean="0"/>
              <a:t>Courages</a:t>
            </a:r>
            <a:r>
              <a:rPr lang="en-US" dirty="0" smtClean="0"/>
              <a:t> / Two amazing actresses /</a:t>
            </a:r>
          </a:p>
          <a:p>
            <a:r>
              <a:rPr lang="en-US" dirty="0" err="1" smtClean="0"/>
              <a:t>Weigel’s</a:t>
            </a:r>
            <a:r>
              <a:rPr lang="en-US" dirty="0" smtClean="0"/>
              <a:t> activism / </a:t>
            </a:r>
            <a:r>
              <a:rPr lang="en-US" dirty="0" err="1" smtClean="0"/>
              <a:t>Streep’s</a:t>
            </a:r>
            <a:r>
              <a:rPr lang="en-US" dirty="0" smtClean="0"/>
              <a:t> pathos…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177067" y="274638"/>
            <a:ext cx="8229600" cy="1143000"/>
          </a:xfrm>
        </p:spPr>
        <p:txBody>
          <a:bodyPr>
            <a:normAutofit/>
          </a:bodyPr>
          <a:lstStyle/>
          <a:p>
            <a:r>
              <a:rPr lang="en-US" sz="2000" dirty="0" smtClean="0"/>
              <a:t>More doubles / the playwrights (Brecht and Kushner) / the directors (Brecht and Wolfe) </a:t>
            </a:r>
            <a:r>
              <a:rPr lang="en-US" sz="2000" dirty="0" err="1" smtClean="0">
                <a:sym typeface="Wingdings"/>
              </a:rPr>
              <a:t></a:t>
            </a:r>
            <a:r>
              <a:rPr lang="en-US" sz="2000" dirty="0" smtClean="0">
                <a:sym typeface="Wingdings"/>
              </a:rPr>
              <a:t> Are the ‘moderns’ doing the same kind of cultural work that their “</a:t>
            </a:r>
            <a:r>
              <a:rPr lang="en-US" sz="2000" dirty="0" err="1" smtClean="0">
                <a:sym typeface="Wingdings"/>
              </a:rPr>
              <a:t>original(s</a:t>
            </a:r>
            <a:r>
              <a:rPr lang="en-US" sz="2000" dirty="0" smtClean="0">
                <a:sym typeface="Wingdings"/>
              </a:rPr>
              <a:t>)” did?</a:t>
            </a:r>
            <a:endParaRPr lang="en-US" sz="2000" dirty="0"/>
          </a:p>
        </p:txBody>
      </p:sp>
      <p:pic>
        <p:nvPicPr>
          <p:cNvPr id="7" name="Content Placeholder 6" descr="Screen Shot 2013-05-27 at 9.28.31 PM.png"/>
          <p:cNvPicPr>
            <a:picLocks noGrp="1" noChangeAspect="1"/>
          </p:cNvPicPr>
          <p:nvPr>
            <p:ph sz="half" idx="1"/>
          </p:nvPr>
        </p:nvPicPr>
        <p:blipFill>
          <a:blip r:embed="rId2"/>
          <a:srcRect t="6443" r="26495" b="27714"/>
          <a:stretch>
            <a:fillRect/>
          </a:stretch>
        </p:blipFill>
        <p:spPr>
          <a:xfrm>
            <a:off x="457200" y="1699327"/>
            <a:ext cx="3552032" cy="1988636"/>
          </a:xfrm>
        </p:spPr>
      </p:pic>
      <p:pic>
        <p:nvPicPr>
          <p:cNvPr id="19" name="Content Placeholder 18" descr="Screen Shot 2013-11-02 at 10.36.26 PM.png"/>
          <p:cNvPicPr>
            <a:picLocks noGrp="1" noChangeAspect="1"/>
          </p:cNvPicPr>
          <p:nvPr>
            <p:ph sz="half" idx="2"/>
          </p:nvPr>
        </p:nvPicPr>
        <p:blipFill>
          <a:blip r:embed="rId3"/>
          <a:srcRect l="15722" t="5629" r="6038" b="17367"/>
          <a:stretch>
            <a:fillRect/>
          </a:stretch>
        </p:blipFill>
        <p:spPr>
          <a:xfrm>
            <a:off x="4964023" y="1417638"/>
            <a:ext cx="3442644" cy="2117635"/>
          </a:xfrm>
        </p:spPr>
      </p:pic>
      <p:pic>
        <p:nvPicPr>
          <p:cNvPr id="15" name="Picture 14"/>
          <p:cNvPicPr>
            <a:picLocks noChangeAspect="1"/>
          </p:cNvPicPr>
          <p:nvPr/>
        </p:nvPicPr>
        <p:blipFill>
          <a:blip r:embed="rId4"/>
          <a:srcRect b="12745"/>
          <a:stretch>
            <a:fillRect/>
          </a:stretch>
        </p:blipFill>
        <p:spPr>
          <a:xfrm>
            <a:off x="693058" y="3875269"/>
            <a:ext cx="3552032" cy="2270945"/>
          </a:xfrm>
          <a:prstGeom prst="rect">
            <a:avLst/>
          </a:prstGeom>
        </p:spPr>
      </p:pic>
      <p:pic>
        <p:nvPicPr>
          <p:cNvPr id="8" name="Picture 7" descr="Screen Shot 2013-11-04 at 10.04.18 PM.png"/>
          <p:cNvPicPr>
            <a:picLocks noChangeAspect="1"/>
          </p:cNvPicPr>
          <p:nvPr/>
        </p:nvPicPr>
        <p:blipFill>
          <a:blip r:embed="rId5"/>
          <a:srcRect l="9127" t="6190" r="8064" b="18254"/>
          <a:stretch>
            <a:fillRect/>
          </a:stretch>
        </p:blipFill>
        <p:spPr>
          <a:xfrm>
            <a:off x="4964023" y="3875269"/>
            <a:ext cx="3982357" cy="227094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sz="2400" dirty="0" smtClean="0"/>
              <a:t>NB: There are also other forms of (both literal and figurative) black-and-white representation in “Theater of War” / Barbara Brecht-</a:t>
            </a:r>
            <a:r>
              <a:rPr lang="en-US" sz="2400" dirty="0" err="1" smtClean="0"/>
              <a:t>Schall’s</a:t>
            </a:r>
            <a:r>
              <a:rPr lang="en-US" sz="2400" dirty="0" smtClean="0"/>
              <a:t> </a:t>
            </a:r>
            <a:r>
              <a:rPr lang="en-US" sz="2400" dirty="0" err="1" smtClean="0"/>
              <a:t>Bertolt</a:t>
            </a:r>
            <a:r>
              <a:rPr lang="en-US" sz="2400" dirty="0" smtClean="0"/>
              <a:t> Brecht</a:t>
            </a:r>
            <a:endParaRPr lang="en-US" sz="2400" dirty="0"/>
          </a:p>
        </p:txBody>
      </p:sp>
      <p:pic>
        <p:nvPicPr>
          <p:cNvPr id="12" name="Content Placeholder 11" descr="Screen Shot 2013-11-02 at 10.51.02 PM.png"/>
          <p:cNvPicPr>
            <a:picLocks noGrp="1" noChangeAspect="1"/>
          </p:cNvPicPr>
          <p:nvPr>
            <p:ph sz="half" idx="1"/>
          </p:nvPr>
        </p:nvPicPr>
        <p:blipFill>
          <a:blip r:embed="rId2"/>
          <a:srcRect l="7226" t="8516" r="31734" b="34513"/>
          <a:stretch>
            <a:fillRect/>
          </a:stretch>
        </p:blipFill>
        <p:spPr>
          <a:xfrm>
            <a:off x="5138451" y="1867392"/>
            <a:ext cx="3553386" cy="2072807"/>
          </a:xfrm>
        </p:spPr>
      </p:pic>
      <p:sp>
        <p:nvSpPr>
          <p:cNvPr id="3" name="Content Placeholder 2"/>
          <p:cNvSpPr>
            <a:spLocks noGrp="1"/>
          </p:cNvSpPr>
          <p:nvPr>
            <p:ph sz="half" idx="2"/>
          </p:nvPr>
        </p:nvSpPr>
        <p:spPr>
          <a:xfrm>
            <a:off x="457200" y="1526715"/>
            <a:ext cx="4038600" cy="5360041"/>
          </a:xfrm>
        </p:spPr>
        <p:txBody>
          <a:bodyPr>
            <a:normAutofit fontScale="62500" lnSpcReduction="20000"/>
          </a:bodyPr>
          <a:lstStyle/>
          <a:p>
            <a:pPr>
              <a:buNone/>
            </a:pPr>
            <a:r>
              <a:rPr lang="en-US" dirty="0" smtClean="0"/>
              <a:t>Barbara Brecht-</a:t>
            </a:r>
            <a:r>
              <a:rPr lang="en-US" dirty="0" err="1" smtClean="0"/>
              <a:t>Schall’s</a:t>
            </a:r>
            <a:r>
              <a:rPr lang="en-US" dirty="0" smtClean="0"/>
              <a:t> account of her father, her mother, and their lives is pretty one-sided…</a:t>
            </a:r>
          </a:p>
          <a:p>
            <a:pPr>
              <a:buNone/>
            </a:pPr>
            <a:r>
              <a:rPr lang="en-US" dirty="0" smtClean="0"/>
              <a:t>No Elisabeth Hauptmann or </a:t>
            </a:r>
            <a:r>
              <a:rPr lang="en-US" dirty="0" err="1" smtClean="0"/>
              <a:t>Margarete</a:t>
            </a:r>
            <a:r>
              <a:rPr lang="en-US" dirty="0" smtClean="0"/>
              <a:t> </a:t>
            </a:r>
            <a:r>
              <a:rPr lang="en-US" dirty="0" err="1" smtClean="0"/>
              <a:t>Steffin</a:t>
            </a:r>
            <a:r>
              <a:rPr lang="en-US" dirty="0" smtClean="0"/>
              <a:t>, for example..</a:t>
            </a:r>
          </a:p>
          <a:p>
            <a:pPr>
              <a:buNone/>
            </a:pPr>
            <a:r>
              <a:rPr lang="en-US" dirty="0" smtClean="0"/>
              <a:t>No 1953 editorial endorsing the crackdown of the East German state on the workers…</a:t>
            </a:r>
          </a:p>
          <a:p>
            <a:pPr>
              <a:buNone/>
            </a:pPr>
            <a:r>
              <a:rPr lang="en-US" dirty="0" smtClean="0"/>
              <a:t>No “borrowings” or “plagiarism”…</a:t>
            </a:r>
          </a:p>
          <a:p>
            <a:pPr>
              <a:buNone/>
            </a:pPr>
            <a:r>
              <a:rPr lang="en-US" dirty="0" smtClean="0"/>
              <a:t>Such a re-presentation is to be expected when a daughter is talking about her father…</a:t>
            </a:r>
          </a:p>
          <a:p>
            <a:pPr>
              <a:buNone/>
            </a:pPr>
            <a:r>
              <a:rPr lang="en-US" dirty="0" smtClean="0"/>
              <a:t>But again…</a:t>
            </a:r>
          </a:p>
          <a:p>
            <a:pPr>
              <a:buNone/>
            </a:pPr>
            <a:r>
              <a:rPr lang="en-US" dirty="0" smtClean="0"/>
              <a:t>We know better!</a:t>
            </a:r>
          </a:p>
          <a:p>
            <a:pPr>
              <a:buNone/>
            </a:pPr>
            <a:r>
              <a:rPr lang="en-US" dirty="0" smtClean="0"/>
              <a:t>Hagiography </a:t>
            </a:r>
            <a:r>
              <a:rPr lang="en-US" dirty="0" err="1" smtClean="0">
                <a:sym typeface="Wingdings"/>
              </a:rPr>
              <a:t></a:t>
            </a:r>
            <a:r>
              <a:rPr lang="en-US" dirty="0" smtClean="0">
                <a:sym typeface="Wingdings"/>
              </a:rPr>
              <a:t> </a:t>
            </a:r>
            <a:r>
              <a:rPr lang="en-US" dirty="0" smtClean="0"/>
              <a:t>A biography of saints or venerated persons / thus: an idealizing or idolizing biography /a biography that praises someone too much</a:t>
            </a:r>
          </a:p>
          <a:p>
            <a:pPr>
              <a:buNone/>
            </a:pPr>
            <a:r>
              <a:rPr lang="en-US" dirty="0" smtClean="0">
                <a:solidFill>
                  <a:srgbClr val="FF0000"/>
                </a:solidFill>
              </a:rPr>
              <a:t>DOES WALTER ALSO KNOW BETTER?</a:t>
            </a:r>
          </a:p>
          <a:p>
            <a:endParaRPr lang="en-US" dirty="0"/>
          </a:p>
        </p:txBody>
      </p:sp>
      <p:pic>
        <p:nvPicPr>
          <p:cNvPr id="33" name="Picture 32" descr="Screen Shot 2013-11-02 at 10.54.57 PM.png"/>
          <p:cNvPicPr>
            <a:picLocks noChangeAspect="1"/>
          </p:cNvPicPr>
          <p:nvPr/>
        </p:nvPicPr>
        <p:blipFill>
          <a:blip r:embed="rId3"/>
          <a:srcRect l="7761" t="7082" r="25657" b="34064"/>
          <a:stretch>
            <a:fillRect/>
          </a:stretch>
        </p:blipFill>
        <p:spPr>
          <a:xfrm>
            <a:off x="5143488" y="4206736"/>
            <a:ext cx="3548349" cy="1960329"/>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379" y="0"/>
            <a:ext cx="8229600" cy="1143000"/>
          </a:xfrm>
        </p:spPr>
        <p:txBody>
          <a:bodyPr>
            <a:normAutofit/>
          </a:bodyPr>
          <a:lstStyle/>
          <a:p>
            <a:r>
              <a:rPr lang="en-US" sz="3200" dirty="0" smtClean="0"/>
              <a:t>“Entry” #2: </a:t>
            </a:r>
            <a:br>
              <a:rPr lang="en-US" sz="3200" dirty="0" smtClean="0"/>
            </a:br>
            <a:r>
              <a:rPr lang="en-US" sz="3200" dirty="0" smtClean="0"/>
              <a:t>“Truth” (#2) in Color?</a:t>
            </a:r>
            <a:endParaRPr lang="en-US" sz="3200" dirty="0"/>
          </a:p>
        </p:txBody>
      </p:sp>
      <p:pic>
        <p:nvPicPr>
          <p:cNvPr id="5" name="Content Placeholder 4" descr="Screen Shot 2013-05-27 at 9.33.53 PM.png"/>
          <p:cNvPicPr>
            <a:picLocks noGrp="1" noChangeAspect="1"/>
          </p:cNvPicPr>
          <p:nvPr>
            <p:ph sz="half" idx="4294967295"/>
          </p:nvPr>
        </p:nvPicPr>
        <p:blipFill>
          <a:blip r:embed="rId2"/>
          <a:srcRect l="10173" t="3318" b="17556"/>
          <a:stretch>
            <a:fillRect/>
          </a:stretch>
        </p:blipFill>
        <p:spPr>
          <a:xfrm>
            <a:off x="457200" y="1437784"/>
            <a:ext cx="4191000" cy="2307333"/>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descr="Screen Shot 2013-05-27 at 9.43.19 PM.png"/>
          <p:cNvPicPr>
            <a:picLocks noChangeAspect="1"/>
          </p:cNvPicPr>
          <p:nvPr/>
        </p:nvPicPr>
        <p:blipFill>
          <a:blip r:embed="rId3">
            <a:alphaModFix amt="92000"/>
            <a:lum bright="-2000" contrast="-11000"/>
          </a:blip>
          <a:srcRect l="7813" t="7194" r="11354" b="24806"/>
          <a:stretch>
            <a:fillRect/>
          </a:stretch>
        </p:blipFill>
        <p:spPr>
          <a:xfrm>
            <a:off x="5231119" y="4516049"/>
            <a:ext cx="3745753" cy="1969416"/>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Picture 8" descr="Screen Shot 2013-05-27 at 9.48.11 PM.png"/>
          <p:cNvPicPr>
            <a:picLocks noChangeAspect="1"/>
          </p:cNvPicPr>
          <p:nvPr/>
        </p:nvPicPr>
        <p:blipFill>
          <a:blip r:embed="rId4"/>
          <a:srcRect l="8385" t="6194" r="9114" b="20473"/>
          <a:stretch>
            <a:fillRect/>
          </a:stretch>
        </p:blipFill>
        <p:spPr>
          <a:xfrm>
            <a:off x="457200" y="4157132"/>
            <a:ext cx="4191000" cy="2328333"/>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p:cNvPicPr>
            <a:picLocks noChangeAspect="1"/>
          </p:cNvPicPr>
          <p:nvPr/>
        </p:nvPicPr>
        <p:blipFill>
          <a:blip r:embed="rId5"/>
          <a:stretch>
            <a:fillRect/>
          </a:stretch>
        </p:blipFill>
        <p:spPr>
          <a:xfrm>
            <a:off x="5231119" y="2073071"/>
            <a:ext cx="3745753" cy="2084061"/>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2" name="TextBox 11"/>
          <p:cNvSpPr txBox="1"/>
          <p:nvPr/>
        </p:nvSpPr>
        <p:spPr>
          <a:xfrm>
            <a:off x="4865851" y="481280"/>
            <a:ext cx="4111021" cy="1323439"/>
          </a:xfrm>
          <a:prstGeom prst="rect">
            <a:avLst/>
          </a:prstGeom>
          <a:noFill/>
        </p:spPr>
        <p:txBody>
          <a:bodyPr wrap="none" rtlCol="0">
            <a:spAutoFit/>
          </a:bodyPr>
          <a:lstStyle/>
          <a:p>
            <a:r>
              <a:rPr lang="en-US" sz="2000" dirty="0" smtClean="0"/>
              <a:t>Here, the “real” truth of Brecht’s play </a:t>
            </a:r>
          </a:p>
          <a:p>
            <a:r>
              <a:rPr lang="en-US" sz="2000" dirty="0"/>
              <a:t>w</a:t>
            </a:r>
            <a:r>
              <a:rPr lang="en-US" sz="2000" dirty="0" smtClean="0"/>
              <a:t>ould lie in its reception / the ideas it</a:t>
            </a:r>
          </a:p>
          <a:p>
            <a:r>
              <a:rPr lang="en-US" sz="2000" dirty="0" smtClean="0"/>
              <a:t>generates, but also the feelings it </a:t>
            </a:r>
          </a:p>
          <a:p>
            <a:r>
              <a:rPr lang="en-US" sz="2000" dirty="0" smtClean="0"/>
              <a:t>provokes…</a:t>
            </a: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Or (“entry” #3): Is the “truth” of Brecht’s ideas to be found on the streets?</a:t>
            </a:r>
            <a:endParaRPr lang="en-US" sz="3200" dirty="0"/>
          </a:p>
        </p:txBody>
      </p:sp>
      <p:pic>
        <p:nvPicPr>
          <p:cNvPr id="5" name="Content Placeholder 5" descr="Screen Shot 2013-05-27 at 9.35.00 PM.png"/>
          <p:cNvPicPr>
            <a:picLocks noChangeAspect="1"/>
          </p:cNvPicPr>
          <p:nvPr/>
        </p:nvPicPr>
        <p:blipFill>
          <a:blip r:embed="rId2"/>
          <a:srcRect l="3774" t="5629" r="7547" b="18899"/>
          <a:stretch>
            <a:fillRect/>
          </a:stretch>
        </p:blipFill>
        <p:spPr>
          <a:xfrm>
            <a:off x="936265" y="1880438"/>
            <a:ext cx="7031979" cy="3740414"/>
          </a:xfrm>
          <a:prstGeom prst="rect">
            <a:avLst/>
          </a:prstGeom>
        </p:spPr>
      </p:pic>
      <p:sp>
        <p:nvSpPr>
          <p:cNvPr id="6" name="TextBox 5"/>
          <p:cNvSpPr txBox="1"/>
          <p:nvPr/>
        </p:nvSpPr>
        <p:spPr>
          <a:xfrm>
            <a:off x="3523471" y="5720617"/>
            <a:ext cx="4444773" cy="584776"/>
          </a:xfrm>
          <a:prstGeom prst="rect">
            <a:avLst/>
          </a:prstGeom>
          <a:noFill/>
        </p:spPr>
        <p:txBody>
          <a:bodyPr wrap="square" rtlCol="0">
            <a:spAutoFit/>
          </a:bodyPr>
          <a:lstStyle/>
          <a:p>
            <a:r>
              <a:rPr lang="en-US" sz="3200" dirty="0" smtClean="0"/>
              <a:t>Also in color…</a:t>
            </a:r>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48518"/>
            <a:ext cx="7772400" cy="1470025"/>
          </a:xfrm>
        </p:spPr>
        <p:txBody>
          <a:bodyPr>
            <a:noAutofit/>
          </a:bodyPr>
          <a:lstStyle/>
          <a:p>
            <a:r>
              <a:rPr lang="en-US" sz="3200" dirty="0" smtClean="0"/>
              <a:t>The film, “Theater of War” (dir. Walter) (2008) makes the viewer aware of the </a:t>
            </a:r>
            <a:r>
              <a:rPr lang="en-US" sz="3200" i="1" dirty="0" smtClean="0">
                <a:solidFill>
                  <a:srgbClr val="FF0000"/>
                </a:solidFill>
              </a:rPr>
              <a:t>mediated</a:t>
            </a:r>
            <a:r>
              <a:rPr lang="en-US" sz="3200" i="1" dirty="0" smtClean="0"/>
              <a:t> </a:t>
            </a:r>
            <a:r>
              <a:rPr lang="en-US" sz="3200" dirty="0" smtClean="0"/>
              <a:t>nature of “truth” in history – who was Brecht really, and what did he really believe? – by juxtaposing  black-and-white scenes to scenes in color…</a:t>
            </a:r>
            <a:br>
              <a:rPr lang="en-US" sz="3200" dirty="0" smtClean="0"/>
            </a:br>
            <a:r>
              <a:rPr lang="en-US" sz="3200" dirty="0" smtClean="0"/>
              <a:t/>
            </a:r>
            <a:br>
              <a:rPr lang="en-US" sz="3200" dirty="0" smtClean="0"/>
            </a:br>
            <a:r>
              <a:rPr lang="en-US" sz="3200" dirty="0" smtClean="0"/>
              <a:t>It thus uses its </a:t>
            </a:r>
            <a:r>
              <a:rPr lang="en-US" sz="3200" dirty="0" err="1" smtClean="0">
                <a:solidFill>
                  <a:srgbClr val="FF0000"/>
                </a:solidFill>
              </a:rPr>
              <a:t>mediality</a:t>
            </a:r>
            <a:r>
              <a:rPr lang="en-US" sz="3200" dirty="0" smtClean="0"/>
              <a:t> to create a pattern of black-and-white vs. color shots so that the audience can </a:t>
            </a:r>
            <a:r>
              <a:rPr lang="en-US" sz="3200" dirty="0" smtClean="0">
                <a:solidFill>
                  <a:srgbClr val="FF0000"/>
                </a:solidFill>
              </a:rPr>
              <a:t>think about </a:t>
            </a:r>
            <a:r>
              <a:rPr lang="en-US" sz="3200" dirty="0" smtClean="0"/>
              <a:t>what is considered “true” in this movie – and </a:t>
            </a:r>
            <a:r>
              <a:rPr lang="en-US" sz="3200" dirty="0"/>
              <a:t>i</a:t>
            </a:r>
            <a:r>
              <a:rPr lang="en-US" sz="3200" dirty="0" smtClean="0"/>
              <a:t>n (</a:t>
            </a:r>
            <a:r>
              <a:rPr lang="en-US" sz="3200" dirty="0" err="1" smtClean="0"/>
              <a:t>hi)story</a:t>
            </a:r>
            <a:r>
              <a:rPr lang="en-US" sz="3200" dirty="0" smtClean="0"/>
              <a:t> in general…</a:t>
            </a:r>
            <a:endParaRPr lang="en-US" sz="3200" dirty="0"/>
          </a:p>
        </p:txBody>
      </p:sp>
      <p:sp>
        <p:nvSpPr>
          <p:cNvPr id="5" name="Subtitle 4"/>
          <p:cNvSpPr>
            <a:spLocks noGrp="1"/>
          </p:cNvSpPr>
          <p:nvPr>
            <p:ph type="subTitle" idx="1"/>
          </p:nvPr>
        </p:nvSpPr>
        <p:spPr>
          <a:xfrm>
            <a:off x="1371600" y="2365943"/>
            <a:ext cx="6400800" cy="1752600"/>
          </a:xfrm>
        </p:spPr>
        <p:txBody>
          <a:bodyPr/>
          <a:lstStyle/>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8893"/>
            <a:ext cx="8229600" cy="1143000"/>
          </a:xfrm>
        </p:spPr>
        <p:txBody>
          <a:bodyPr>
            <a:normAutofit fontScale="90000"/>
          </a:bodyPr>
          <a:lstStyle/>
          <a:p>
            <a:r>
              <a:rPr lang="en-US" sz="3200" dirty="0" smtClean="0"/>
              <a:t>“Theater of War” relies not only on its “medium,” however, to do this work – the work of making the viewer think – but also on its </a:t>
            </a:r>
            <a:r>
              <a:rPr lang="en-US" sz="3200" dirty="0" smtClean="0">
                <a:solidFill>
                  <a:srgbClr val="FF0000"/>
                </a:solidFill>
              </a:rPr>
              <a:t>genre…</a:t>
            </a:r>
            <a:endParaRPr lang="en-US" sz="3200" dirty="0"/>
          </a:p>
        </p:txBody>
      </p:sp>
      <p:sp>
        <p:nvSpPr>
          <p:cNvPr id="4" name="Content Placeholder 3"/>
          <p:cNvSpPr>
            <a:spLocks noGrp="1"/>
          </p:cNvSpPr>
          <p:nvPr>
            <p:ph idx="1"/>
          </p:nvPr>
        </p:nvSpPr>
        <p:spPr>
          <a:xfrm>
            <a:off x="457200" y="1989138"/>
            <a:ext cx="8229600" cy="4098257"/>
          </a:xfrm>
        </p:spPr>
        <p:txBody>
          <a:bodyPr>
            <a:normAutofit fontScale="85000" lnSpcReduction="20000"/>
          </a:bodyPr>
          <a:lstStyle/>
          <a:p>
            <a:pPr>
              <a:buNone/>
            </a:pPr>
            <a:r>
              <a:rPr lang="en-US" dirty="0" smtClean="0"/>
              <a:t>The Essay Film…</a:t>
            </a:r>
          </a:p>
          <a:p>
            <a:pPr>
              <a:buNone/>
            </a:pPr>
            <a:endParaRPr lang="en-US" dirty="0" smtClean="0"/>
          </a:p>
          <a:p>
            <a:pPr>
              <a:buNone/>
            </a:pPr>
            <a:r>
              <a:rPr lang="en-US" dirty="0" smtClean="0"/>
              <a:t>Again:</a:t>
            </a:r>
          </a:p>
          <a:p>
            <a:pPr>
              <a:buNone/>
            </a:pPr>
            <a:endParaRPr lang="en-US" dirty="0" smtClean="0"/>
          </a:p>
          <a:p>
            <a:pPr>
              <a:buNone/>
            </a:pPr>
            <a:r>
              <a:rPr lang="en-US" dirty="0" smtClean="0"/>
              <a:t> “Elastic” and “porous” genre that is “cheerfully impure” and “poaches on the territory of other…forms of film”</a:t>
            </a:r>
          </a:p>
          <a:p>
            <a:pPr>
              <a:buNone/>
            </a:pPr>
            <a:r>
              <a:rPr lang="en-US" dirty="0" smtClean="0"/>
              <a:t>A “digressive” and “playful” genre that contains “multi-angled perspectives”…</a:t>
            </a:r>
          </a:p>
          <a:p>
            <a:pPr>
              <a:buNone/>
            </a:pPr>
            <a:r>
              <a:rPr lang="en-US" dirty="0" smtClean="0"/>
              <a:t>And guided by a “meandering intelligence that tries to multiply the entries…into the material it has elected”…</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800" dirty="0" smtClean="0"/>
              <a:t>MY THESIS: John Walter’s essay film, “Theater of War” (2008), asks </a:t>
            </a:r>
            <a:r>
              <a:rPr lang="en-US" sz="2800" dirty="0" smtClean="0">
                <a:solidFill>
                  <a:srgbClr val="FF0000"/>
                </a:solidFill>
              </a:rPr>
              <a:t>each of its viewers </a:t>
            </a:r>
            <a:r>
              <a:rPr lang="en-US" sz="2800" dirty="0" smtClean="0"/>
              <a:t>to be his / her own “directing intelligence” as he or she engages the “material elected” – here, the “theater of war” (both the 2006 production and in general) – by modeling for us how </a:t>
            </a:r>
            <a:r>
              <a:rPr lang="en-US" sz="2800" dirty="0" smtClean="0">
                <a:solidFill>
                  <a:srgbClr val="FF0000"/>
                </a:solidFill>
              </a:rPr>
              <a:t>one individual (Walter) </a:t>
            </a:r>
            <a:r>
              <a:rPr lang="en-US" sz="2800" dirty="0" smtClean="0"/>
              <a:t>has sorted through / selected / organized / shaped a number of different “stories” about that “theater”…</a:t>
            </a:r>
            <a:endParaRPr lang="en-US" sz="2800" dirty="0"/>
          </a:p>
        </p:txBody>
      </p:sp>
      <p:sp>
        <p:nvSpPr>
          <p:cNvPr id="5" name="Subtitle 4"/>
          <p:cNvSpPr>
            <a:spLocks noGrp="1"/>
          </p:cNvSpPr>
          <p:nvPr>
            <p:ph type="subTitle" idx="1"/>
          </p:nvPr>
        </p:nvSpPr>
        <p:spPr>
          <a:xfrm>
            <a:off x="1371600" y="2130425"/>
            <a:ext cx="6400800" cy="1752600"/>
          </a:xfrm>
        </p:spPr>
        <p:txBody>
          <a:bodyPr/>
          <a:lstStyle/>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2400" dirty="0" smtClean="0"/>
              <a:t>From: Collective Action </a:t>
            </a:r>
            <a:r>
              <a:rPr lang="en-US" sz="2400" dirty="0" err="1" smtClean="0">
                <a:sym typeface="Wingdings"/>
              </a:rPr>
              <a:t></a:t>
            </a:r>
            <a:r>
              <a:rPr lang="en-US" sz="2400" dirty="0" smtClean="0">
                <a:sym typeface="Wingdings"/>
              </a:rPr>
              <a:t> Promoting the Agency of Each </a:t>
            </a:r>
            <a:r>
              <a:rPr lang="en-US" sz="2400" dirty="0" smtClean="0"/>
              <a:t>Individual’s Directing Intelligence / From “Epic Theater” to the “Essay Film”</a:t>
            </a:r>
            <a:endParaRPr lang="en-US" sz="2400" dirty="0"/>
          </a:p>
        </p:txBody>
      </p:sp>
      <p:pic>
        <p:nvPicPr>
          <p:cNvPr id="6" name="Picture 5"/>
          <p:cNvPicPr>
            <a:picLocks noChangeAspect="1"/>
          </p:cNvPicPr>
          <p:nvPr/>
        </p:nvPicPr>
        <p:blipFill>
          <a:blip r:embed="rId2"/>
          <a:stretch>
            <a:fillRect/>
          </a:stretch>
        </p:blipFill>
        <p:spPr>
          <a:xfrm>
            <a:off x="457200" y="1753453"/>
            <a:ext cx="2794000" cy="4076700"/>
          </a:xfrm>
          <a:prstGeom prst="rect">
            <a:avLst/>
          </a:prstGeom>
        </p:spPr>
      </p:pic>
      <p:pic>
        <p:nvPicPr>
          <p:cNvPr id="7" name="Picture 6"/>
          <p:cNvPicPr>
            <a:picLocks noChangeAspect="1"/>
          </p:cNvPicPr>
          <p:nvPr/>
        </p:nvPicPr>
        <p:blipFill>
          <a:blip r:embed="rId3"/>
          <a:stretch>
            <a:fillRect/>
          </a:stretch>
        </p:blipFill>
        <p:spPr>
          <a:xfrm>
            <a:off x="4664187" y="1828880"/>
            <a:ext cx="4022613" cy="4001273"/>
          </a:xfrm>
          <a:prstGeom prst="rect">
            <a:avLst/>
          </a:prstGeom>
        </p:spPr>
      </p:pic>
      <p:sp>
        <p:nvSpPr>
          <p:cNvPr id="8" name="TextBox 7"/>
          <p:cNvSpPr txBox="1"/>
          <p:nvPr/>
        </p:nvSpPr>
        <p:spPr>
          <a:xfrm>
            <a:off x="3684955" y="3406325"/>
            <a:ext cx="652821" cy="523220"/>
          </a:xfrm>
          <a:prstGeom prst="rect">
            <a:avLst/>
          </a:prstGeom>
          <a:noFill/>
        </p:spPr>
        <p:txBody>
          <a:bodyPr wrap="square" rtlCol="0">
            <a:spAutoFit/>
          </a:bodyPr>
          <a:lstStyle/>
          <a:p>
            <a:r>
              <a:rPr lang="en-US" sz="2800" dirty="0" err="1" smtClean="0">
                <a:sym typeface="Wingdings"/>
              </a:rPr>
              <a:t></a:t>
            </a:r>
            <a:endParaRPr lang="en-US" sz="2800" dirty="0"/>
          </a:p>
        </p:txBody>
      </p:sp>
      <p:sp>
        <p:nvSpPr>
          <p:cNvPr id="9" name="TextBox 8"/>
          <p:cNvSpPr txBox="1"/>
          <p:nvPr/>
        </p:nvSpPr>
        <p:spPr>
          <a:xfrm>
            <a:off x="457200" y="6003155"/>
            <a:ext cx="2695532" cy="369332"/>
          </a:xfrm>
          <a:prstGeom prst="rect">
            <a:avLst/>
          </a:prstGeom>
          <a:noFill/>
        </p:spPr>
        <p:txBody>
          <a:bodyPr wrap="none" rtlCol="0">
            <a:spAutoFit/>
          </a:bodyPr>
          <a:lstStyle/>
          <a:p>
            <a:r>
              <a:rPr lang="en-US" dirty="0" err="1" smtClean="0"/>
              <a:t>Bertolt</a:t>
            </a:r>
            <a:r>
              <a:rPr lang="en-US" dirty="0" smtClean="0"/>
              <a:t> Brecht (1898-1956)</a:t>
            </a:r>
            <a:endParaRPr lang="en-US" dirty="0"/>
          </a:p>
        </p:txBody>
      </p:sp>
      <p:sp>
        <p:nvSpPr>
          <p:cNvPr id="10" name="TextBox 9"/>
          <p:cNvSpPr txBox="1"/>
          <p:nvPr/>
        </p:nvSpPr>
        <p:spPr>
          <a:xfrm>
            <a:off x="5543346" y="6003155"/>
            <a:ext cx="2197687" cy="369332"/>
          </a:xfrm>
          <a:prstGeom prst="rect">
            <a:avLst/>
          </a:prstGeom>
          <a:noFill/>
        </p:spPr>
        <p:txBody>
          <a:bodyPr wrap="none" rtlCol="0">
            <a:spAutoFit/>
          </a:bodyPr>
          <a:lstStyle/>
          <a:p>
            <a:r>
              <a:rPr lang="en-US" dirty="0" smtClean="0"/>
              <a:t>John Walter (</a:t>
            </a:r>
            <a:r>
              <a:rPr lang="en-US" dirty="0" err="1" smtClean="0"/>
              <a:t>b</a:t>
            </a:r>
            <a:r>
              <a:rPr lang="en-US" dirty="0" smtClean="0"/>
              <a:t>. 1961)</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700" y="274638"/>
            <a:ext cx="8229600" cy="1143000"/>
          </a:xfrm>
        </p:spPr>
        <p:txBody>
          <a:bodyPr>
            <a:normAutofit/>
          </a:bodyPr>
          <a:lstStyle/>
          <a:p>
            <a:r>
              <a:rPr lang="en-US" sz="2400" dirty="0" smtClean="0"/>
              <a:t>The Essay Film as a Model </a:t>
            </a:r>
            <a:br>
              <a:rPr lang="en-US" sz="2400" dirty="0" smtClean="0"/>
            </a:br>
            <a:r>
              <a:rPr lang="en-US" sz="2400" dirty="0" smtClean="0"/>
              <a:t>for Thinking about War…</a:t>
            </a:r>
            <a:endParaRPr lang="en-US" sz="2400" dirty="0"/>
          </a:p>
        </p:txBody>
      </p:sp>
      <p:sp>
        <p:nvSpPr>
          <p:cNvPr id="3" name="Content Placeholder 2"/>
          <p:cNvSpPr>
            <a:spLocks noGrp="1"/>
          </p:cNvSpPr>
          <p:nvPr>
            <p:ph sz="half" idx="1"/>
          </p:nvPr>
        </p:nvSpPr>
        <p:spPr>
          <a:xfrm>
            <a:off x="457200" y="274638"/>
            <a:ext cx="3694209" cy="6583362"/>
          </a:xfrm>
        </p:spPr>
        <p:txBody>
          <a:bodyPr>
            <a:noAutofit/>
          </a:bodyPr>
          <a:lstStyle/>
          <a:p>
            <a:pPr>
              <a:buNone/>
            </a:pPr>
            <a:r>
              <a:rPr lang="en-US" sz="1800" dirty="0" smtClean="0"/>
              <a:t>Rather than espousing a particular “ideological affiliation,” </a:t>
            </a:r>
            <a:r>
              <a:rPr lang="en-US" sz="1800" dirty="0" smtClean="0">
                <a:solidFill>
                  <a:srgbClr val="FF0000"/>
                </a:solidFill>
              </a:rPr>
              <a:t>the essay film performs “humanistic inquiry” </a:t>
            </a:r>
            <a:r>
              <a:rPr lang="en-US" sz="1800" dirty="0" smtClean="0"/>
              <a:t>(Andrew Tracy)</a:t>
            </a:r>
          </a:p>
          <a:p>
            <a:pPr>
              <a:buNone/>
            </a:pPr>
            <a:r>
              <a:rPr lang="en-US" sz="1800" dirty="0" smtClean="0"/>
              <a:t>It represents itself inquiring into its “material,” “entering” that material from a variety of different directions and at a number of different levels…</a:t>
            </a:r>
          </a:p>
          <a:p>
            <a:pPr>
              <a:buNone/>
            </a:pPr>
            <a:r>
              <a:rPr lang="en-US" sz="1800" dirty="0" smtClean="0"/>
              <a:t>What would you have to understand to understand the 2006 production (with </a:t>
            </a:r>
            <a:r>
              <a:rPr lang="en-US" sz="1800" dirty="0" err="1" smtClean="0"/>
              <a:t>Streep</a:t>
            </a:r>
            <a:r>
              <a:rPr lang="en-US" sz="1800" dirty="0" smtClean="0"/>
              <a:t> starring) of Brecht’s 1939 play, that was produced in 1949, in a city (Berlin) brought to its knees by a rogue sovereign state (Nazi Germany), in a city (NYC) paralyzed by anti-war demonstrations that themselves had precedents in another wartime era (Viet Nam War / 1969) when the state security apparatus looked different…?</a:t>
            </a:r>
          </a:p>
          <a:p>
            <a:endParaRPr lang="en-US" sz="1800" dirty="0" smtClean="0"/>
          </a:p>
          <a:p>
            <a:endParaRPr lang="en-US" sz="1800" dirty="0" smtClean="0"/>
          </a:p>
          <a:p>
            <a:endParaRPr lang="en-US" sz="1800" dirty="0" smtClean="0"/>
          </a:p>
        </p:txBody>
      </p:sp>
      <p:graphicFrame>
        <p:nvGraphicFramePr>
          <p:cNvPr id="13" name="Content Placeholder 12"/>
          <p:cNvGraphicFramePr>
            <a:graphicFrameLocks noGrp="1"/>
          </p:cNvGraphicFramePr>
          <p:nvPr>
            <p:ph sz="half" idx="2"/>
          </p:nvPr>
        </p:nvGraphicFramePr>
        <p:xfrm>
          <a:off x="4648200" y="1417636"/>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648200" y="5802997"/>
            <a:ext cx="4104083" cy="646331"/>
          </a:xfrm>
          <a:prstGeom prst="rect">
            <a:avLst/>
          </a:prstGeom>
          <a:noFill/>
        </p:spPr>
        <p:txBody>
          <a:bodyPr wrap="none" rtlCol="0">
            <a:spAutoFit/>
          </a:bodyPr>
          <a:lstStyle/>
          <a:p>
            <a:r>
              <a:rPr lang="en-US" dirty="0" smtClean="0"/>
              <a:t>And its multiple “determinations” and the </a:t>
            </a:r>
          </a:p>
          <a:p>
            <a:r>
              <a:rPr lang="en-US" dirty="0" smtClean="0"/>
              <a:t>possibility of agency…</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424" y="158417"/>
            <a:ext cx="8229600" cy="1143000"/>
          </a:xfrm>
        </p:spPr>
        <p:txBody>
          <a:bodyPr>
            <a:normAutofit fontScale="90000"/>
          </a:bodyPr>
          <a:lstStyle/>
          <a:p>
            <a:r>
              <a:rPr lang="en-US" dirty="0" smtClean="0"/>
              <a:t>HCC (Fall, 2013): </a:t>
            </a:r>
            <a:br>
              <a:rPr lang="en-US" dirty="0" smtClean="0"/>
            </a:br>
            <a:r>
              <a:rPr lang="en-US" dirty="0" smtClean="0"/>
              <a:t>Weeks 4-6</a:t>
            </a:r>
            <a:endParaRPr lang="en-US" dirty="0"/>
          </a:p>
        </p:txBody>
      </p:sp>
      <p:sp>
        <p:nvSpPr>
          <p:cNvPr id="3" name="Content Placeholder 2"/>
          <p:cNvSpPr>
            <a:spLocks noGrp="1"/>
          </p:cNvSpPr>
          <p:nvPr>
            <p:ph sz="half" idx="1"/>
          </p:nvPr>
        </p:nvSpPr>
        <p:spPr>
          <a:xfrm>
            <a:off x="419849" y="1301417"/>
            <a:ext cx="3353865" cy="5402523"/>
          </a:xfrm>
        </p:spPr>
        <p:txBody>
          <a:bodyPr>
            <a:normAutofit/>
          </a:bodyPr>
          <a:lstStyle/>
          <a:p>
            <a:pPr>
              <a:buNone/>
            </a:pPr>
            <a:endParaRPr lang="en-US" dirty="0" smtClean="0"/>
          </a:p>
          <a:p>
            <a:endParaRPr lang="en-US" dirty="0" smtClean="0"/>
          </a:p>
          <a:p>
            <a:endParaRPr lang="en-US" dirty="0" smtClean="0"/>
          </a:p>
        </p:txBody>
      </p:sp>
      <p:graphicFrame>
        <p:nvGraphicFramePr>
          <p:cNvPr id="9" name="Diagram 8"/>
          <p:cNvGraphicFramePr/>
          <p:nvPr/>
        </p:nvGraphicFramePr>
        <p:xfrm>
          <a:off x="3188448" y="1744211"/>
          <a:ext cx="5955552" cy="395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419849" y="227270"/>
            <a:ext cx="3353865" cy="7232751"/>
          </a:xfrm>
          <a:prstGeom prst="rect">
            <a:avLst/>
          </a:prstGeom>
        </p:spPr>
        <p:txBody>
          <a:bodyPr wrap="square">
            <a:spAutoFit/>
          </a:bodyPr>
          <a:lstStyle/>
          <a:p>
            <a:pPr>
              <a:buNone/>
            </a:pPr>
            <a:r>
              <a:rPr lang="en-US" sz="1600" dirty="0" smtClean="0"/>
              <a:t>- We started with </a:t>
            </a:r>
            <a:r>
              <a:rPr lang="en-US" sz="1600" dirty="0" smtClean="0">
                <a:solidFill>
                  <a:srgbClr val="FF0000"/>
                </a:solidFill>
              </a:rPr>
              <a:t>the Thirty Years’ War</a:t>
            </a:r>
            <a:r>
              <a:rPr lang="en-US" sz="1600" dirty="0" smtClean="0"/>
              <a:t> / then we looked at several re-presentations of that war </a:t>
            </a:r>
            <a:r>
              <a:rPr lang="en-US" sz="1600" dirty="0" smtClean="0">
                <a:solidFill>
                  <a:srgbClr val="FF0000"/>
                </a:solidFill>
              </a:rPr>
              <a:t>(1668 </a:t>
            </a:r>
            <a:r>
              <a:rPr lang="en-US" sz="1600" dirty="0" err="1" smtClean="0">
                <a:solidFill>
                  <a:srgbClr val="FF0000"/>
                </a:solidFill>
                <a:sym typeface="Wingdings"/>
              </a:rPr>
              <a:t></a:t>
            </a:r>
            <a:r>
              <a:rPr lang="en-US" sz="1600" dirty="0" smtClean="0">
                <a:solidFill>
                  <a:srgbClr val="FF0000"/>
                </a:solidFill>
                <a:sym typeface="Wingdings"/>
              </a:rPr>
              <a:t> 1939/1949 </a:t>
            </a:r>
            <a:r>
              <a:rPr lang="en-US" sz="1600" dirty="0" err="1" smtClean="0">
                <a:solidFill>
                  <a:srgbClr val="FF0000"/>
                </a:solidFill>
                <a:sym typeface="Wingdings"/>
              </a:rPr>
              <a:t></a:t>
            </a:r>
            <a:r>
              <a:rPr lang="en-US" sz="1600" dirty="0" smtClean="0">
                <a:solidFill>
                  <a:srgbClr val="FF0000"/>
                </a:solidFill>
                <a:sym typeface="Wingdings"/>
              </a:rPr>
              <a:t> 2006 </a:t>
            </a:r>
            <a:r>
              <a:rPr lang="en-US" sz="1600" dirty="0" err="1" smtClean="0">
                <a:solidFill>
                  <a:srgbClr val="FF0000"/>
                </a:solidFill>
                <a:sym typeface="Wingdings"/>
              </a:rPr>
              <a:t></a:t>
            </a:r>
            <a:r>
              <a:rPr lang="en-US" sz="1600" dirty="0" smtClean="0">
                <a:solidFill>
                  <a:srgbClr val="FF0000"/>
                </a:solidFill>
                <a:sym typeface="Wingdings"/>
              </a:rPr>
              <a:t> 2008)</a:t>
            </a:r>
            <a:r>
              <a:rPr lang="en-US" sz="1600" dirty="0" smtClean="0">
                <a:sym typeface="Wingdings"/>
              </a:rPr>
              <a:t>…</a:t>
            </a:r>
          </a:p>
          <a:p>
            <a:pPr>
              <a:buNone/>
            </a:pPr>
            <a:r>
              <a:rPr lang="en-US" sz="1600" dirty="0" smtClean="0">
                <a:sym typeface="Wingdings"/>
              </a:rPr>
              <a:t>- Each re-presentation embedded in a dense set of “determining” networks that we have to “essay” (from French: “essayer,” to try) to understand…</a:t>
            </a:r>
            <a:endParaRPr lang="en-US" sz="1600" dirty="0" smtClean="0"/>
          </a:p>
          <a:p>
            <a:pPr>
              <a:buFontTx/>
              <a:buChar char="-"/>
            </a:pPr>
            <a:r>
              <a:rPr lang="en-US" sz="1600" dirty="0" smtClean="0"/>
              <a:t> MY HYPOTHESIS: You may look differently at the Thirty Years’ War now after you’ve thought about Brecht’s and Walter’s re-presentations…</a:t>
            </a:r>
          </a:p>
          <a:p>
            <a:pPr>
              <a:buFontTx/>
              <a:buChar char="-"/>
            </a:pPr>
            <a:r>
              <a:rPr lang="en-US" sz="1600" dirty="0" smtClean="0">
                <a:solidFill>
                  <a:srgbClr val="FF0000"/>
                </a:solidFill>
              </a:rPr>
              <a:t> Was it a “war of state-building” that led to the totalitarian state? </a:t>
            </a:r>
          </a:p>
          <a:p>
            <a:r>
              <a:rPr lang="en-US" sz="1600" dirty="0" smtClean="0"/>
              <a:t>- Maybe we should look for forms of </a:t>
            </a:r>
            <a:r>
              <a:rPr lang="en-US" sz="1600" dirty="0" smtClean="0">
                <a:solidFill>
                  <a:srgbClr val="FF0000"/>
                </a:solidFill>
              </a:rPr>
              <a:t>resistance</a:t>
            </a:r>
            <a:r>
              <a:rPr lang="en-US" sz="1600" dirty="0" smtClean="0"/>
              <a:t> to that state back then / HINT: In religion (the hermit)…</a:t>
            </a:r>
          </a:p>
          <a:p>
            <a:pPr>
              <a:buFontTx/>
              <a:buChar char="-"/>
            </a:pPr>
            <a:r>
              <a:rPr lang="en-US" sz="1600" dirty="0" smtClean="0"/>
              <a:t>Brecht and Walter pay scant attention to the role of religion as an act of resistance to – or as fomenting -- war…</a:t>
            </a:r>
          </a:p>
          <a:p>
            <a:pPr>
              <a:buNone/>
            </a:pPr>
            <a:r>
              <a:rPr lang="en-US" sz="1600" dirty="0" smtClean="0"/>
              <a:t>- We do…So maybe we should actually </a:t>
            </a:r>
            <a:r>
              <a:rPr lang="en-US" sz="1600" dirty="0" smtClean="0">
                <a:solidFill>
                  <a:srgbClr val="FF0000"/>
                </a:solidFill>
              </a:rPr>
              <a:t>start again </a:t>
            </a:r>
            <a:r>
              <a:rPr lang="en-US" sz="1600" dirty="0" smtClean="0"/>
              <a:t>and take another look at the role of religion in the Thirty Years’ War and the Peace…</a:t>
            </a:r>
          </a:p>
          <a:p>
            <a:pPr>
              <a:buNone/>
            </a:pPr>
            <a:endParaRPr lang="en-US" sz="1600" dirty="0" smtClean="0"/>
          </a:p>
          <a:p>
            <a:pPr>
              <a:buNone/>
            </a:pPr>
            <a:endParaRPr lang="en-US" sz="16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we – and you – have to move on…</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Remember: There is NO LECTURE next week on Monday or Tuesday!</a:t>
            </a:r>
          </a:p>
          <a:p>
            <a:pPr>
              <a:buNone/>
            </a:pPr>
            <a:endParaRPr lang="en-US" dirty="0" smtClean="0"/>
          </a:p>
          <a:p>
            <a:pPr>
              <a:buNone/>
            </a:pPr>
            <a:r>
              <a:rPr lang="en-US" dirty="0" smtClean="0"/>
              <a:t>Beginning on Wednesday / Thursday, you will be in the good hands of Prof. Georges van den </a:t>
            </a:r>
            <a:r>
              <a:rPr lang="en-US" dirty="0" err="1" smtClean="0"/>
              <a:t>Abbeele</a:t>
            </a:r>
            <a:r>
              <a:rPr lang="en-US" dirty="0" smtClean="0"/>
              <a:t>, reading Sun Tzu, Machiavelli, and Michael </a:t>
            </a:r>
            <a:r>
              <a:rPr lang="en-US" dirty="0" err="1" smtClean="0"/>
              <a:t>Walzer</a:t>
            </a:r>
            <a:r>
              <a:rPr lang="en-US" dirty="0" smtClean="0"/>
              <a:t>…</a:t>
            </a:r>
          </a:p>
          <a:p>
            <a:pPr>
              <a:buNone/>
            </a:pPr>
            <a:endParaRPr lang="en-US" dirty="0" smtClean="0"/>
          </a:p>
          <a:p>
            <a:pPr>
              <a:buNone/>
            </a:pPr>
            <a:r>
              <a:rPr lang="en-US" dirty="0" smtClean="0"/>
              <a:t>These will be more theoretical texts about leadership in war, war’s strategies and means, and definitions of “just” and “unjust war”…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But I’ll be there – here! – listening with you!</a:t>
            </a:r>
          </a:p>
          <a:p>
            <a:pPr>
              <a:buNone/>
            </a:pPr>
            <a:endParaRPr lang="en-US" dirty="0" smtClean="0"/>
          </a:p>
          <a:p>
            <a:pPr>
              <a:buNone/>
            </a:pPr>
            <a:r>
              <a:rPr lang="en-US" dirty="0" smtClean="0"/>
              <a:t>So we can talk!</a:t>
            </a:r>
          </a:p>
          <a:p>
            <a:pPr>
              <a:buNone/>
            </a:pPr>
            <a:endParaRPr lang="en-US" dirty="0" smtClean="0"/>
          </a:p>
          <a:p>
            <a:pPr>
              <a:buNone/>
            </a:pPr>
            <a:r>
              <a:rPr lang="en-US" dirty="0" smtClean="0"/>
              <a:t>Thanks for listening…</a:t>
            </a:r>
          </a:p>
          <a:p>
            <a:pPr>
              <a:buNone/>
            </a:pPr>
            <a:endParaRPr lang="en-US" dirty="0" smtClean="0"/>
          </a:p>
          <a:p>
            <a:pPr>
              <a:buNone/>
            </a:pPr>
            <a:r>
              <a:rPr lang="en-US" dirty="0" smtClean="0"/>
              <a:t>And thanks for thinking!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1906</TotalTime>
  <Words>3204</Words>
  <Application>Microsoft Office PowerPoint</Application>
  <PresentationFormat>On-screen Show (4:3)</PresentationFormat>
  <Paragraphs>198</Paragraphs>
  <Slides>34</Slides>
  <Notes>0</Notes>
  <HiddenSlides>0</HiddenSlides>
  <MMClips>5</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HCC: Weeks 4 – 6 /  Re-Presenting History /  Re-Presenting the Thirty Years’ War</vt:lpstr>
      <vt:lpstr>Point of View / Genre / Medium</vt:lpstr>
      <vt:lpstr>Sometimes the point of view from which the res gestae of the past are seen and re-presented as (hi)story is actually the message!</vt:lpstr>
      <vt:lpstr>Likewise, medium and genre are also often part of the message because of the way they “shape” the story / Remember this juxtaposition from week 4?</vt:lpstr>
      <vt:lpstr>PowerPoint Presentation</vt:lpstr>
      <vt:lpstr>At the same time, one of the main themes in which I have been interested has  been how we might think about the “conditions” of both individual and collective “agency” and “self-determination” created by the rise of the apparatus of territorial state sovereignty that in principle guarantees “peace” and “defense”…  as that form of the state began to emerge around 1648 – thus after the Thirty Years’ War and the Treaty of Westphalia – and then travelled forward in time…</vt:lpstr>
      <vt:lpstr> </vt:lpstr>
      <vt:lpstr>Last time…</vt:lpstr>
      <vt:lpstr>A bit of a review… The “Essay Film”</vt:lpstr>
      <vt:lpstr>Theme #1: Are all wars the same? Theme #2: The Visibility of the State in “Theater of War” / The State as a Determinant of Action</vt:lpstr>
      <vt:lpstr>In response to the hand of the state that we see in the world in the film, we are also invited to consider several forms of (collective) “agency” that resist these “determining conditions” (as they are associated with the state)…</vt:lpstr>
      <vt:lpstr>Via the juxtaposition of 1969 to 2006, Walter is asking us to think about the historical variation in the forms used to resist the state and in the forms that the state’s response to such resistance takes! </vt:lpstr>
      <vt:lpstr>From 1969   2006 / Two different kinds of “security,” right? / From police batons to traffic cops… Has the state actually just rolled over and played dead? Or is it just fulfilling its “duties” differently? / The War on Terror / The Homeland Security Helicopter Fly-overs / the crew and cast response…</vt:lpstr>
      <vt:lpstr>Is Walter trying to get us to think about how the “cultural work” of putting on a play (in 2006) – or making a film (in 2008) – could or could not be understood as an act of resistance to the wars in which the state engages ‘in our names’ (wars of “defense” to the outside and wars to guarantee the peace within)? </vt:lpstr>
      <vt:lpstr>Kushner’s Take and Walter’s Take (via montage) on the Cultural Work of the Playwright or Poet as Resistance / Theater and the Streets</vt:lpstr>
      <vt:lpstr>Thus:  Just as  Walter’s “Theater of War” almost relentlessly asks us – via cross-cutting and editing – to compare the two productions of Mother Courage and her Children in 1949 and 2006, so too does it ask us (via the same techniques) to compare the presence of the state and collective vs. individual complicity with or resistance to that state in 1939 / 1949  1969  2006  2008 (the time of the film…)</vt:lpstr>
      <vt:lpstr>And it asks us to think whether, and if so, how  forms of the state – and of resistance to it –  have changed…</vt:lpstr>
      <vt:lpstr>The Bomb and the Holocaust and the State</vt:lpstr>
      <vt:lpstr>Thinking vs. Feeling?</vt:lpstr>
      <vt:lpstr>Thinking in the Film, “Theater of War” vs. the Thinking of the Film, “Theater of War” / Whose History and the Question of Talking Heads </vt:lpstr>
      <vt:lpstr>PowerPoint Presentation</vt:lpstr>
      <vt:lpstr>How Many “Entries”?  How many truths…? #1: “Truth” in Black-and-White </vt:lpstr>
      <vt:lpstr>More doubles / the playwrights (Brecht and Kushner) / the directors (Brecht and Wolfe)  Are the ‘moderns’ doing the same kind of cultural work that their “original(s)” did?</vt:lpstr>
      <vt:lpstr>NB: There are also other forms of (both literal and figurative) black-and-white representation in “Theater of War” / Barbara Brecht-Schall’s Bertolt Brecht</vt:lpstr>
      <vt:lpstr>“Entry” #2:  “Truth” (#2) in Color?</vt:lpstr>
      <vt:lpstr>Or (“entry” #3): Is the “truth” of Brecht’s ideas to be found on the streets?</vt:lpstr>
      <vt:lpstr>The film, “Theater of War” (dir. Walter) (2008) makes the viewer aware of the mediated nature of “truth” in history – who was Brecht really, and what did he really believe? – by juxtaposing  black-and-white scenes to scenes in color…  It thus uses its mediality to create a pattern of black-and-white vs. color shots so that the audience can think about what is considered “true” in this movie – and in (hi)story in general…</vt:lpstr>
      <vt:lpstr>“Theater of War” relies not only on its “medium,” however, to do this work – the work of making the viewer think – but also on its genre…</vt:lpstr>
      <vt:lpstr>MY THESIS: John Walter’s essay film, “Theater of War” (2008), asks each of its viewers to be his / her own “directing intelligence” as he or she engages the “material elected” – here, the “theater of war” (both the 2006 production and in general) – by modeling for us how one individual (Walter) has sorted through / selected / organized / shaped a number of different “stories” about that “theater”…</vt:lpstr>
      <vt:lpstr>From: Collective Action  Promoting the Agency of Each Individual’s Directing Intelligence / From “Epic Theater” to the “Essay Film”</vt:lpstr>
      <vt:lpstr>The Essay Film as a Model  for Thinking about War…</vt:lpstr>
      <vt:lpstr>HCC (Fall, 2013):  Weeks 4-6</vt:lpstr>
      <vt:lpstr>But we – and you – have to move 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core</cp:lastModifiedBy>
  <cp:revision>78</cp:revision>
  <dcterms:created xsi:type="dcterms:W3CDTF">2013-11-06T02:36:33Z</dcterms:created>
  <dcterms:modified xsi:type="dcterms:W3CDTF">2013-11-06T23:57:54Z</dcterms:modified>
</cp:coreProperties>
</file>