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81" r:id="rId3"/>
    <p:sldId id="261" r:id="rId4"/>
    <p:sldId id="260" r:id="rId5"/>
    <p:sldId id="258" r:id="rId6"/>
    <p:sldId id="262" r:id="rId7"/>
    <p:sldId id="263" r:id="rId8"/>
    <p:sldId id="259" r:id="rId9"/>
    <p:sldId id="257" r:id="rId10"/>
    <p:sldId id="273" r:id="rId11"/>
    <p:sldId id="275" r:id="rId12"/>
    <p:sldId id="276" r:id="rId13"/>
    <p:sldId id="278" r:id="rId14"/>
    <p:sldId id="279" r:id="rId15"/>
    <p:sldId id="282" r:id="rId16"/>
    <p:sldId id="280" r:id="rId17"/>
    <p:sldId id="283" r:id="rId18"/>
    <p:sldId id="284" r:id="rId19"/>
    <p:sldId id="285" r:id="rId20"/>
    <p:sldId id="286" r:id="rId21"/>
    <p:sldId id="289" r:id="rId22"/>
    <p:sldId id="288" r:id="rId23"/>
    <p:sldId id="290" r:id="rId24"/>
    <p:sldId id="291" r:id="rId25"/>
    <p:sldId id="29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1" d="100"/>
          <a:sy n="51" d="100"/>
        </p:scale>
        <p:origin x="-103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11/13/2013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err="1" smtClean="0">
                <a:solidFill>
                  <a:schemeClr val="tx1"/>
                </a:solidFill>
                <a:latin typeface="+mn-lt"/>
                <a:ea typeface="+mn-ea"/>
                <a:cs typeface="+mn-cs"/>
              </a:rPr>
              <a:t>Sūnzǐ</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Bīngfǎ</a:t>
            </a:r>
            <a:r>
              <a:rPr lang="en-US" sz="1200" i="1" kern="1200" dirty="0" smtClean="0">
                <a:solidFill>
                  <a:schemeClr val="tx1"/>
                </a:solidFill>
                <a:latin typeface="+mn-lt"/>
                <a:ea typeface="+mn-ea"/>
                <a:cs typeface="+mn-cs"/>
              </a:rPr>
              <a:t>, military methods</a:t>
            </a:r>
            <a:r>
              <a:rPr lang="en-US" sz="1200" i="1" kern="1200" baseline="0" dirty="0" smtClean="0">
                <a:solidFill>
                  <a:schemeClr val="tx1"/>
                </a:solidFill>
                <a:latin typeface="+mn-lt"/>
                <a:ea typeface="+mn-ea"/>
                <a:cs typeface="+mn-cs"/>
              </a:rPr>
              <a:t> or rules for soldiers</a:t>
            </a:r>
            <a:endParaRPr lang="en-US" sz="1200" i="1"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Terracotta Army, Emperor Qin Shi</a:t>
            </a:r>
            <a:r>
              <a:rPr lang="en-US" sz="1200" i="1" kern="1200" baseline="0" dirty="0" smtClean="0">
                <a:solidFill>
                  <a:schemeClr val="tx1"/>
                </a:solidFill>
                <a:latin typeface="+mn-lt"/>
                <a:ea typeface="+mn-ea"/>
                <a:cs typeface="+mn-cs"/>
              </a:rPr>
              <a:t> Huang,  259-210 BCE</a:t>
            </a:r>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3</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err="1" smtClean="0">
                <a:solidFill>
                  <a:schemeClr val="tx1"/>
                </a:solidFill>
                <a:latin typeface="+mn-lt"/>
                <a:ea typeface="+mn-ea"/>
                <a:cs typeface="+mn-cs"/>
              </a:rPr>
              <a:t>Sūnzǐ</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Bīngfǎ</a:t>
            </a:r>
            <a:r>
              <a:rPr lang="en-US" sz="1200" i="1" kern="1200" dirty="0" smtClean="0">
                <a:solidFill>
                  <a:schemeClr val="tx1"/>
                </a:solidFill>
                <a:latin typeface="+mn-lt"/>
                <a:ea typeface="+mn-ea"/>
                <a:cs typeface="+mn-cs"/>
              </a:rPr>
              <a:t>, military methods</a:t>
            </a:r>
            <a:r>
              <a:rPr lang="en-US" sz="1200" i="1" kern="1200" baseline="0" dirty="0" smtClean="0">
                <a:solidFill>
                  <a:schemeClr val="tx1"/>
                </a:solidFill>
                <a:latin typeface="+mn-lt"/>
                <a:ea typeface="+mn-ea"/>
                <a:cs typeface="+mn-cs"/>
              </a:rPr>
              <a:t> or rules for soldiers</a:t>
            </a:r>
            <a:endParaRPr lang="en-US" sz="1200" i="1"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Terracotta Army, Emperor Qin Shi</a:t>
            </a:r>
            <a:r>
              <a:rPr lang="en-US" sz="1200" i="1" kern="1200" baseline="0" dirty="0" smtClean="0">
                <a:solidFill>
                  <a:schemeClr val="tx1"/>
                </a:solidFill>
                <a:latin typeface="+mn-lt"/>
                <a:ea typeface="+mn-ea"/>
                <a:cs typeface="+mn-cs"/>
              </a:rPr>
              <a:t> Huang,  259-210 BCE</a:t>
            </a:r>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4</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err="1" smtClean="0">
                <a:solidFill>
                  <a:schemeClr val="tx1"/>
                </a:solidFill>
                <a:latin typeface="+mn-lt"/>
                <a:ea typeface="+mn-ea"/>
                <a:cs typeface="+mn-cs"/>
              </a:rPr>
              <a:t>Sūnzǐ</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Bīngfǎ</a:t>
            </a:r>
            <a:r>
              <a:rPr lang="en-US" sz="1200" i="1" kern="1200" dirty="0" smtClean="0">
                <a:solidFill>
                  <a:schemeClr val="tx1"/>
                </a:solidFill>
                <a:latin typeface="+mn-lt"/>
                <a:ea typeface="+mn-ea"/>
                <a:cs typeface="+mn-cs"/>
              </a:rPr>
              <a:t>, military methods</a:t>
            </a:r>
            <a:r>
              <a:rPr lang="en-US" sz="1200" i="1" kern="1200" baseline="0" dirty="0" smtClean="0">
                <a:solidFill>
                  <a:schemeClr val="tx1"/>
                </a:solidFill>
                <a:latin typeface="+mn-lt"/>
                <a:ea typeface="+mn-ea"/>
                <a:cs typeface="+mn-cs"/>
              </a:rPr>
              <a:t> or rules for soldiers</a:t>
            </a:r>
            <a:endParaRPr lang="en-US" sz="1200" i="1"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Terracotta Army, Emperor Qin Shi</a:t>
            </a:r>
            <a:r>
              <a:rPr lang="en-US" sz="1200" i="1" kern="1200" baseline="0" dirty="0" smtClean="0">
                <a:solidFill>
                  <a:schemeClr val="tx1"/>
                </a:solidFill>
                <a:latin typeface="+mn-lt"/>
                <a:ea typeface="+mn-ea"/>
                <a:cs typeface="+mn-cs"/>
              </a:rPr>
              <a:t> Huang,  259-210 BCE</a:t>
            </a:r>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5</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err="1" smtClean="0">
                <a:solidFill>
                  <a:schemeClr val="tx1"/>
                </a:solidFill>
                <a:latin typeface="+mn-lt"/>
                <a:ea typeface="+mn-ea"/>
                <a:cs typeface="+mn-cs"/>
              </a:rPr>
              <a:t>Sūnzǐ</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Bīngfǎ</a:t>
            </a:r>
            <a:r>
              <a:rPr lang="en-US" sz="1200" i="1" kern="1200" dirty="0" smtClean="0">
                <a:solidFill>
                  <a:schemeClr val="tx1"/>
                </a:solidFill>
                <a:latin typeface="+mn-lt"/>
                <a:ea typeface="+mn-ea"/>
                <a:cs typeface="+mn-cs"/>
              </a:rPr>
              <a:t>, military methods</a:t>
            </a:r>
            <a:r>
              <a:rPr lang="en-US" sz="1200" i="1" kern="1200" baseline="0" dirty="0" smtClean="0">
                <a:solidFill>
                  <a:schemeClr val="tx1"/>
                </a:solidFill>
                <a:latin typeface="+mn-lt"/>
                <a:ea typeface="+mn-ea"/>
                <a:cs typeface="+mn-cs"/>
              </a:rPr>
              <a:t> or rules for soldiers</a:t>
            </a:r>
            <a:endParaRPr lang="en-US" sz="1200" i="1"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Terracotta Army, Emperor Qin Shi</a:t>
            </a:r>
            <a:r>
              <a:rPr lang="en-US" sz="1200" i="1" kern="1200" baseline="0" dirty="0" smtClean="0">
                <a:solidFill>
                  <a:schemeClr val="tx1"/>
                </a:solidFill>
                <a:latin typeface="+mn-lt"/>
                <a:ea typeface="+mn-ea"/>
                <a:cs typeface="+mn-cs"/>
              </a:rPr>
              <a:t> Huang,  259-210 BCE</a:t>
            </a:r>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6</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err="1" smtClean="0">
                <a:solidFill>
                  <a:schemeClr val="tx1"/>
                </a:solidFill>
                <a:latin typeface="+mn-lt"/>
                <a:ea typeface="+mn-ea"/>
                <a:cs typeface="+mn-cs"/>
              </a:rPr>
              <a:t>Sūnzǐ</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Bīngfǎ</a:t>
            </a:r>
            <a:r>
              <a:rPr lang="en-US" sz="1200" i="1" kern="1200" dirty="0" smtClean="0">
                <a:solidFill>
                  <a:schemeClr val="tx1"/>
                </a:solidFill>
                <a:latin typeface="+mn-lt"/>
                <a:ea typeface="+mn-ea"/>
                <a:cs typeface="+mn-cs"/>
              </a:rPr>
              <a:t>, military methods</a:t>
            </a:r>
            <a:r>
              <a:rPr lang="en-US" sz="1200" i="1" kern="1200" baseline="0" dirty="0" smtClean="0">
                <a:solidFill>
                  <a:schemeClr val="tx1"/>
                </a:solidFill>
                <a:latin typeface="+mn-lt"/>
                <a:ea typeface="+mn-ea"/>
                <a:cs typeface="+mn-cs"/>
              </a:rPr>
              <a:t> or rules for soldiers</a:t>
            </a:r>
            <a:endParaRPr lang="en-US" sz="1200" i="1"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Terracotta Army, Emperor Qin Shi</a:t>
            </a:r>
            <a:r>
              <a:rPr lang="en-US" sz="1200" i="1" kern="1200" baseline="0" dirty="0" smtClean="0">
                <a:solidFill>
                  <a:schemeClr val="tx1"/>
                </a:solidFill>
                <a:latin typeface="+mn-lt"/>
                <a:ea typeface="+mn-ea"/>
                <a:cs typeface="+mn-cs"/>
              </a:rPr>
              <a:t> Huang,  259-210 BCE</a:t>
            </a:r>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7</a:t>
            </a:fld>
            <a:endParaRPr lang="en-US"/>
          </a:p>
        </p:txBody>
      </p:sp>
    </p:spTree>
    <p:extLst>
      <p:ext uri="{BB962C8B-B14F-4D97-AF65-F5344CB8AC3E}">
        <p14:creationId xmlns:p14="http://schemas.microsoft.com/office/powerpoint/2010/main" val="413849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613266"/>
          </a:xfrm>
        </p:spPr>
        <p:txBody>
          <a:bodyPr/>
          <a:lstStyle/>
          <a:p>
            <a:r>
              <a:rPr lang="en-US" dirty="0" smtClean="0"/>
              <a:t>Humanities Core Course</a:t>
            </a:r>
            <a:br>
              <a:rPr lang="en-US" dirty="0" smtClean="0"/>
            </a:br>
            <a:r>
              <a:rPr lang="en-US" sz="2800" dirty="0" smtClean="0"/>
              <a:t>Fall 2013:  Section 3</a:t>
            </a:r>
            <a:endParaRPr lang="en-US" dirty="0"/>
          </a:p>
        </p:txBody>
      </p:sp>
      <p:sp>
        <p:nvSpPr>
          <p:cNvPr id="3" name="Subtitle 2"/>
          <p:cNvSpPr>
            <a:spLocks noGrp="1"/>
          </p:cNvSpPr>
          <p:nvPr>
            <p:ph type="subTitle" idx="1"/>
          </p:nvPr>
        </p:nvSpPr>
        <p:spPr>
          <a:xfrm>
            <a:off x="1371600" y="2335881"/>
            <a:ext cx="6400800" cy="3941799"/>
          </a:xfrm>
        </p:spPr>
        <p:txBody>
          <a:bodyPr>
            <a:normAutofit lnSpcReduction="10000"/>
          </a:bodyPr>
          <a:lstStyle/>
          <a:p>
            <a:endParaRPr lang="en-US" dirty="0" smtClean="0"/>
          </a:p>
          <a:p>
            <a:r>
              <a:rPr lang="en-US" dirty="0" smtClean="0"/>
              <a:t>Forms of Representing War</a:t>
            </a:r>
          </a:p>
          <a:p>
            <a:r>
              <a:rPr lang="en-US" sz="2000" dirty="0" smtClean="0"/>
              <a:t>(Epic, Lyric, Novel ,</a:t>
            </a:r>
            <a:r>
              <a:rPr lang="en-US" sz="2000" dirty="0"/>
              <a:t> </a:t>
            </a:r>
            <a:r>
              <a:rPr lang="en-US" sz="2000" dirty="0" smtClean="0"/>
              <a:t>Painting, Theatre, Cinema)</a:t>
            </a:r>
          </a:p>
          <a:p>
            <a:r>
              <a:rPr lang="en-US" sz="2000" dirty="0" smtClean="0"/>
              <a:t>Art as Depiction</a:t>
            </a:r>
          </a:p>
          <a:p>
            <a:endParaRPr lang="en-US" sz="2000" dirty="0"/>
          </a:p>
          <a:p>
            <a:r>
              <a:rPr lang="en-US" dirty="0" smtClean="0"/>
              <a:t>Ways to Think the Fact of War</a:t>
            </a:r>
          </a:p>
          <a:p>
            <a:r>
              <a:rPr lang="en-US" sz="2000" dirty="0" smtClean="0"/>
              <a:t>(Strategy, Political Philosophy, Ethics, </a:t>
            </a:r>
          </a:p>
          <a:p>
            <a:r>
              <a:rPr lang="en-US" sz="2000" dirty="0" smtClean="0"/>
              <a:t>Use and Abuse of Power)</a:t>
            </a:r>
          </a:p>
          <a:p>
            <a:r>
              <a:rPr lang="en-US" sz="2000" dirty="0" smtClean="0"/>
              <a:t>Art as Craft</a:t>
            </a:r>
            <a:endParaRPr lang="en-US" sz="2000" dirty="0"/>
          </a:p>
        </p:txBody>
      </p:sp>
    </p:spTree>
    <p:extLst>
      <p:ext uri="{BB962C8B-B14F-4D97-AF65-F5344CB8AC3E}">
        <p14:creationId xmlns:p14="http://schemas.microsoft.com/office/powerpoint/2010/main" val="14680993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613266"/>
          </a:xfrm>
        </p:spPr>
        <p:txBody>
          <a:bodyPr/>
          <a:lstStyle/>
          <a:p>
            <a:r>
              <a:rPr lang="en-US" dirty="0" smtClean="0"/>
              <a:t>Humanities Core Course</a:t>
            </a:r>
            <a:br>
              <a:rPr lang="en-US" dirty="0" smtClean="0"/>
            </a:br>
            <a:r>
              <a:rPr lang="en-US" sz="2800" dirty="0" smtClean="0"/>
              <a:t>Fall 2013:  Section 3</a:t>
            </a:r>
            <a:endParaRPr lang="en-US" dirty="0"/>
          </a:p>
        </p:txBody>
      </p:sp>
      <p:sp>
        <p:nvSpPr>
          <p:cNvPr id="3" name="Subtitle 2"/>
          <p:cNvSpPr>
            <a:spLocks noGrp="1"/>
          </p:cNvSpPr>
          <p:nvPr>
            <p:ph type="subTitle" idx="1"/>
          </p:nvPr>
        </p:nvSpPr>
        <p:spPr>
          <a:xfrm>
            <a:off x="1371600" y="2335881"/>
            <a:ext cx="6400800" cy="3941799"/>
          </a:xfrm>
        </p:spPr>
        <p:txBody>
          <a:bodyPr>
            <a:normAutofit/>
          </a:bodyPr>
          <a:lstStyle/>
          <a:p>
            <a:endParaRPr lang="en-US" sz="2800" dirty="0" smtClean="0"/>
          </a:p>
          <a:p>
            <a:r>
              <a:rPr lang="en-US" sz="2800" dirty="0" smtClean="0"/>
              <a:t>Art as Depiction</a:t>
            </a:r>
          </a:p>
          <a:p>
            <a:r>
              <a:rPr lang="en-US" sz="2800" dirty="0" smtClean="0"/>
              <a:t>Examples from which to deduct principles</a:t>
            </a:r>
          </a:p>
          <a:p>
            <a:endParaRPr lang="en-US" sz="2800" dirty="0"/>
          </a:p>
          <a:p>
            <a:r>
              <a:rPr lang="en-US" sz="2800" dirty="0" smtClean="0"/>
              <a:t>Art as Craft</a:t>
            </a:r>
          </a:p>
          <a:p>
            <a:r>
              <a:rPr lang="en-US" sz="2800" dirty="0" smtClean="0"/>
              <a:t>Abstract principles to be tested against examples</a:t>
            </a:r>
            <a:endParaRPr lang="en-US" sz="2800" dirty="0"/>
          </a:p>
        </p:txBody>
      </p:sp>
    </p:spTree>
    <p:extLst>
      <p:ext uri="{BB962C8B-B14F-4D97-AF65-F5344CB8AC3E}">
        <p14:creationId xmlns:p14="http://schemas.microsoft.com/office/powerpoint/2010/main" val="22007044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孫子兵法</a:t>
            </a:r>
            <a:endParaRPr lang="en-US" dirty="0"/>
          </a:p>
        </p:txBody>
      </p:sp>
      <p:sp>
        <p:nvSpPr>
          <p:cNvPr id="3" name="Content Placeholder 2"/>
          <p:cNvSpPr>
            <a:spLocks noGrp="1"/>
          </p:cNvSpPr>
          <p:nvPr>
            <p:ph sz="half" idx="1"/>
          </p:nvPr>
        </p:nvSpPr>
        <p:spPr/>
        <p:txBody>
          <a:bodyPr>
            <a:normAutofit fontScale="92500"/>
          </a:bodyPr>
          <a:lstStyle/>
          <a:p>
            <a:r>
              <a:rPr lang="en-US" dirty="0"/>
              <a:t>Sun Tzu, </a:t>
            </a:r>
            <a:r>
              <a:rPr lang="en-US" i="1" dirty="0"/>
              <a:t>Art of War</a:t>
            </a:r>
            <a:endParaRPr lang="en-US" dirty="0"/>
          </a:p>
          <a:p>
            <a:pPr marL="0" indent="0">
              <a:buNone/>
            </a:pPr>
            <a:r>
              <a:rPr lang="en-US" i="1" dirty="0"/>
              <a:t>	Historical Existence?</a:t>
            </a:r>
          </a:p>
          <a:p>
            <a:pPr marL="0" indent="0">
              <a:buNone/>
            </a:pPr>
            <a:r>
              <a:rPr lang="en-US" i="1" dirty="0"/>
              <a:t>	Inconclusive, but probably</a:t>
            </a:r>
          </a:p>
          <a:p>
            <a:pPr marL="0" indent="0">
              <a:buNone/>
            </a:pPr>
            <a:r>
              <a:rPr lang="en-US" i="1" dirty="0"/>
              <a:t>	6</a:t>
            </a:r>
            <a:r>
              <a:rPr lang="en-US" i="1" baseline="30000" dirty="0"/>
              <a:t>th</a:t>
            </a:r>
            <a:r>
              <a:rPr lang="en-US" i="1" dirty="0"/>
              <a:t> century BCE</a:t>
            </a:r>
          </a:p>
          <a:p>
            <a:pPr marL="0" indent="0">
              <a:buNone/>
            </a:pPr>
            <a:endParaRPr lang="en-US" i="1" dirty="0"/>
          </a:p>
          <a:p>
            <a:pPr marL="0" indent="0">
              <a:buNone/>
            </a:pPr>
            <a:r>
              <a:rPr lang="en-US" sz="3200" i="1" dirty="0"/>
              <a:t>Contemporary of</a:t>
            </a:r>
          </a:p>
          <a:p>
            <a:pPr marL="0" indent="0">
              <a:buNone/>
            </a:pPr>
            <a:r>
              <a:rPr lang="en-US" sz="3200" i="1" dirty="0" smtClean="0"/>
              <a:t>	</a:t>
            </a:r>
            <a:r>
              <a:rPr lang="en-US" sz="2600" i="1" dirty="0" smtClean="0"/>
              <a:t>Confucius</a:t>
            </a:r>
            <a:r>
              <a:rPr lang="en-US" sz="2600" i="1" dirty="0"/>
              <a:t>, 551-479 BCE</a:t>
            </a:r>
          </a:p>
          <a:p>
            <a:pPr marL="0" indent="0">
              <a:buNone/>
            </a:pPr>
            <a:endParaRPr lang="en-US" sz="2600" i="1" dirty="0"/>
          </a:p>
          <a:p>
            <a:pPr marL="0" indent="0">
              <a:buNone/>
            </a:pPr>
            <a:r>
              <a:rPr lang="en-US" sz="2600" i="1" dirty="0"/>
              <a:t>	Homer, 8</a:t>
            </a:r>
            <a:r>
              <a:rPr lang="en-US" sz="2600" i="1" baseline="30000" dirty="0"/>
              <a:t>th</a:t>
            </a:r>
            <a:r>
              <a:rPr lang="en-US" sz="2600" i="1" dirty="0"/>
              <a:t> century BCE</a:t>
            </a:r>
          </a:p>
        </p:txBody>
      </p:sp>
      <p:pic>
        <p:nvPicPr>
          <p:cNvPr id="5" name="Content Placeholder 4"/>
          <p:cNvPicPr>
            <a:picLocks noGrp="1" noChangeAspect="1"/>
          </p:cNvPicPr>
          <p:nvPr>
            <p:ph sz="half" idx="2"/>
          </p:nvPr>
        </p:nvPicPr>
        <p:blipFill>
          <a:blip r:embed="rId3"/>
          <a:srcRect t="12757" b="12757"/>
          <a:stretch>
            <a:fillRect/>
          </a:stretch>
        </p:blipFill>
        <p:spPr/>
      </p:pic>
      <p:pic>
        <p:nvPicPr>
          <p:cNvPr id="6" name="Picture 5"/>
          <p:cNvPicPr>
            <a:picLocks noChangeAspect="1"/>
          </p:cNvPicPr>
          <p:nvPr/>
        </p:nvPicPr>
        <p:blipFill>
          <a:blip r:embed="rId4"/>
          <a:stretch>
            <a:fillRect/>
          </a:stretch>
        </p:blipFill>
        <p:spPr>
          <a:xfrm>
            <a:off x="4495800" y="1600200"/>
            <a:ext cx="4648200" cy="4525963"/>
          </a:xfrm>
          <a:prstGeom prst="rect">
            <a:avLst/>
          </a:prstGeom>
        </p:spPr>
      </p:pic>
    </p:spTree>
    <p:extLst>
      <p:ext uri="{BB962C8B-B14F-4D97-AF65-F5344CB8AC3E}">
        <p14:creationId xmlns:p14="http://schemas.microsoft.com/office/powerpoint/2010/main" val="2360283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孫子兵法</a:t>
            </a:r>
            <a:endParaRPr lang="en-US" dirty="0"/>
          </a:p>
        </p:txBody>
      </p:sp>
      <p:sp>
        <p:nvSpPr>
          <p:cNvPr id="3" name="Content Placeholder 2"/>
          <p:cNvSpPr>
            <a:spLocks noGrp="1"/>
          </p:cNvSpPr>
          <p:nvPr>
            <p:ph sz="half" idx="1"/>
          </p:nvPr>
        </p:nvSpPr>
        <p:spPr/>
        <p:txBody>
          <a:bodyPr/>
          <a:lstStyle/>
          <a:p>
            <a:r>
              <a:rPr lang="en-US" dirty="0" smtClean="0"/>
              <a:t>Sun Tzu, </a:t>
            </a:r>
            <a:r>
              <a:rPr lang="en-US" i="1" dirty="0" smtClean="0"/>
              <a:t>Art of War</a:t>
            </a:r>
          </a:p>
          <a:p>
            <a:pPr marL="457200" lvl="1" indent="0">
              <a:buNone/>
            </a:pPr>
            <a:r>
              <a:rPr lang="en-US" i="1" dirty="0" smtClean="0"/>
              <a:t>	Oldest extant version:</a:t>
            </a:r>
          </a:p>
          <a:p>
            <a:pPr marL="457200" lvl="1" indent="0">
              <a:buNone/>
            </a:pPr>
            <a:r>
              <a:rPr lang="en-US" i="1" dirty="0"/>
              <a:t>	</a:t>
            </a:r>
            <a:r>
              <a:rPr lang="en-US" i="1" dirty="0" smtClean="0"/>
              <a:t>2</a:t>
            </a:r>
            <a:r>
              <a:rPr lang="en-US" i="1" baseline="30000" dirty="0" smtClean="0"/>
              <a:t>nd</a:t>
            </a:r>
            <a:r>
              <a:rPr lang="en-US" i="1" dirty="0" smtClean="0"/>
              <a:t> century BCE, but only discovered in 1972</a:t>
            </a:r>
          </a:p>
          <a:p>
            <a:pPr marL="457200" lvl="1" indent="0">
              <a:buNone/>
            </a:pPr>
            <a:r>
              <a:rPr lang="en-US" i="1" dirty="0" smtClean="0"/>
              <a:t>(bamboo slips)</a:t>
            </a:r>
            <a:endParaRPr lang="en-US" i="1" dirty="0"/>
          </a:p>
          <a:p>
            <a:pPr marL="457200" lvl="1" indent="0">
              <a:buNone/>
            </a:pPr>
            <a:r>
              <a:rPr lang="en-US" i="1" dirty="0" smtClean="0"/>
              <a:t>	Traditional version clearly includes additions, emendations, and changes</a:t>
            </a:r>
          </a:p>
          <a:p>
            <a:pPr marL="457200" lvl="1" indent="0">
              <a:buNone/>
            </a:pPr>
            <a:r>
              <a:rPr lang="en-US" i="1" dirty="0"/>
              <a:t> </a:t>
            </a:r>
            <a:r>
              <a:rPr lang="en-US" i="1" dirty="0" smtClean="0"/>
              <a:t>	Text we read </a:t>
            </a:r>
            <a:r>
              <a:rPr lang="en-US" i="1" dirty="0"/>
              <a:t>i</a:t>
            </a:r>
            <a:r>
              <a:rPr lang="en-US" i="1" dirty="0" smtClean="0"/>
              <a:t>s product of many authors</a:t>
            </a:r>
            <a:endParaRPr lang="en-US" i="1" dirty="0"/>
          </a:p>
        </p:txBody>
      </p:sp>
      <p:pic>
        <p:nvPicPr>
          <p:cNvPr id="7" name="Content Placeholder 6"/>
          <p:cNvPicPr>
            <a:picLocks noGrp="1" noChangeAspect="1"/>
          </p:cNvPicPr>
          <p:nvPr>
            <p:ph sz="half" idx="2"/>
          </p:nvPr>
        </p:nvPicPr>
        <p:blipFill>
          <a:blip r:embed="rId3"/>
          <a:srcRect t="10981" b="10981"/>
          <a:stretch>
            <a:fillRect/>
          </a:stretch>
        </p:blipFill>
        <p:spPr/>
      </p:pic>
    </p:spTree>
    <p:extLst>
      <p:ext uri="{BB962C8B-B14F-4D97-AF65-F5344CB8AC3E}">
        <p14:creationId xmlns:p14="http://schemas.microsoft.com/office/powerpoint/2010/main" val="4397666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孫子兵法</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Sun Tzu, </a:t>
            </a:r>
            <a:r>
              <a:rPr lang="en-US" i="1" dirty="0" smtClean="0"/>
              <a:t>Art of War</a:t>
            </a:r>
            <a:endParaRPr lang="en-US" dirty="0"/>
          </a:p>
          <a:p>
            <a:r>
              <a:rPr lang="en-US" dirty="0" smtClean="0"/>
              <a:t>Organization:</a:t>
            </a:r>
          </a:p>
          <a:p>
            <a:pPr marL="457200" lvl="1" indent="0">
              <a:buNone/>
            </a:pPr>
            <a:r>
              <a:rPr lang="en-US" dirty="0"/>
              <a:t>	</a:t>
            </a:r>
            <a:r>
              <a:rPr lang="en-US" dirty="0" smtClean="0"/>
              <a:t>Fragmented quotations</a:t>
            </a:r>
          </a:p>
          <a:p>
            <a:pPr marL="457200" lvl="1" indent="0">
              <a:buNone/>
            </a:pPr>
            <a:r>
              <a:rPr lang="en-US" dirty="0"/>
              <a:t>a</a:t>
            </a:r>
            <a:r>
              <a:rPr lang="en-US" dirty="0" smtClean="0"/>
              <a:t>ttributed to Sun-Tzu and organized into 13 chapters.</a:t>
            </a:r>
          </a:p>
          <a:p>
            <a:pPr marL="457200" lvl="1" indent="0">
              <a:buNone/>
            </a:pPr>
            <a:r>
              <a:rPr lang="en-US" dirty="0"/>
              <a:t>	</a:t>
            </a:r>
            <a:r>
              <a:rPr lang="en-US" dirty="0" smtClean="0"/>
              <a:t>Reader needs to organize pieces into the whole.</a:t>
            </a:r>
          </a:p>
          <a:p>
            <a:pPr marL="457200" lvl="1" indent="0">
              <a:buNone/>
            </a:pPr>
            <a:r>
              <a:rPr lang="en-US" dirty="0"/>
              <a:t>	</a:t>
            </a:r>
            <a:r>
              <a:rPr lang="en-US" dirty="0" smtClean="0"/>
              <a:t>Easy for individual quotations to be applied in different ways.</a:t>
            </a:r>
            <a:endParaRPr lang="en-US" dirty="0"/>
          </a:p>
        </p:txBody>
      </p:sp>
      <p:pic>
        <p:nvPicPr>
          <p:cNvPr id="8" name="Content Placeholder 7"/>
          <p:cNvPicPr>
            <a:picLocks noGrp="1" noChangeAspect="1"/>
          </p:cNvPicPr>
          <p:nvPr>
            <p:ph sz="half" idx="2"/>
          </p:nvPr>
        </p:nvPicPr>
        <p:blipFill>
          <a:blip r:embed="rId3"/>
          <a:srcRect t="12757" b="12757"/>
          <a:stretch>
            <a:fillRect/>
          </a:stretch>
        </p:blipFill>
        <p:spPr/>
      </p:pic>
    </p:spTree>
    <p:extLst>
      <p:ext uri="{BB962C8B-B14F-4D97-AF65-F5344CB8AC3E}">
        <p14:creationId xmlns:p14="http://schemas.microsoft.com/office/powerpoint/2010/main" val="14906311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1"/>
            <a:ext cx="7966010" cy="861355"/>
          </a:xfrm>
        </p:spPr>
        <p:txBody>
          <a:bodyPr>
            <a:normAutofit fontScale="90000"/>
          </a:bodyPr>
          <a:lstStyle/>
          <a:p>
            <a:r>
              <a:rPr lang="en-US" sz="2800" dirty="0" smtClean="0"/>
              <a:t>Historical Context:</a:t>
            </a:r>
            <a:br>
              <a:rPr lang="en-US" sz="2800" dirty="0" smtClean="0"/>
            </a:br>
            <a:r>
              <a:rPr lang="en-US" sz="2800" dirty="0" smtClean="0"/>
              <a:t>Collapse of Zhou dynasty, Ancient China</a:t>
            </a:r>
            <a:endParaRPr lang="en-US" sz="2800" dirty="0"/>
          </a:p>
        </p:txBody>
      </p:sp>
      <p:sp>
        <p:nvSpPr>
          <p:cNvPr id="3" name="Content Placeholder 2"/>
          <p:cNvSpPr>
            <a:spLocks noGrp="1"/>
          </p:cNvSpPr>
          <p:nvPr>
            <p:ph sz="half" idx="1"/>
          </p:nvPr>
        </p:nvSpPr>
        <p:spPr>
          <a:xfrm flipH="1">
            <a:off x="180989" y="861356"/>
            <a:ext cx="8768578" cy="2321281"/>
          </a:xfrm>
        </p:spPr>
        <p:txBody>
          <a:bodyPr>
            <a:normAutofit lnSpcReduction="10000"/>
          </a:bodyPr>
          <a:lstStyle/>
          <a:p>
            <a:pPr marL="0" indent="0">
              <a:lnSpc>
                <a:spcPct val="90000"/>
              </a:lnSpc>
              <a:buNone/>
            </a:pPr>
            <a:r>
              <a:rPr lang="en-US" dirty="0" smtClean="0"/>
              <a:t>Zhou, 1045-256 BCE, </a:t>
            </a:r>
          </a:p>
          <a:p>
            <a:pPr marL="400050" lvl="1" indent="0">
              <a:lnSpc>
                <a:spcPct val="90000"/>
              </a:lnSpc>
              <a:buNone/>
            </a:pPr>
            <a:r>
              <a:rPr lang="en-US" dirty="0" smtClean="0"/>
              <a:t>largely figurehead monarchs, power devolved to local lords</a:t>
            </a:r>
          </a:p>
          <a:p>
            <a:pPr marL="0" indent="0">
              <a:buNone/>
            </a:pPr>
            <a:r>
              <a:rPr lang="en-US" dirty="0" smtClean="0"/>
              <a:t>	Spring </a:t>
            </a:r>
            <a:r>
              <a:rPr lang="en-US" dirty="0"/>
              <a:t>and Autumn </a:t>
            </a:r>
            <a:r>
              <a:rPr lang="en-US" dirty="0" smtClean="0"/>
              <a:t>Period, 722-481 BCE</a:t>
            </a:r>
            <a:r>
              <a:rPr lang="en-US" dirty="0"/>
              <a:t/>
            </a:r>
            <a:br>
              <a:rPr lang="en-US" dirty="0"/>
            </a:br>
            <a:r>
              <a:rPr lang="en-US" dirty="0"/>
              <a:t>	</a:t>
            </a:r>
            <a:r>
              <a:rPr lang="en-US" dirty="0" smtClean="0"/>
              <a:t>Warring </a:t>
            </a:r>
            <a:r>
              <a:rPr lang="en-US" dirty="0"/>
              <a:t>States </a:t>
            </a:r>
            <a:r>
              <a:rPr lang="en-US" dirty="0" smtClean="0"/>
              <a:t>Period, 481-221 BCE</a:t>
            </a:r>
          </a:p>
          <a:p>
            <a:pPr marL="0" indent="0">
              <a:buNone/>
            </a:pPr>
            <a:r>
              <a:rPr lang="en-US" dirty="0" smtClean="0"/>
              <a:t>Qin dynasty, 221 BCE</a:t>
            </a:r>
          </a:p>
          <a:p>
            <a:pPr marL="0" indent="0">
              <a:buNone/>
            </a:pPr>
            <a:endParaRPr lang="en-US" i="1" dirty="0"/>
          </a:p>
        </p:txBody>
      </p:sp>
      <p:pic>
        <p:nvPicPr>
          <p:cNvPr id="4" name="Picture 3"/>
          <p:cNvPicPr>
            <a:picLocks noChangeAspect="1"/>
          </p:cNvPicPr>
          <p:nvPr/>
        </p:nvPicPr>
        <p:blipFill>
          <a:blip r:embed="rId3"/>
          <a:stretch>
            <a:fillRect/>
          </a:stretch>
        </p:blipFill>
        <p:spPr>
          <a:xfrm>
            <a:off x="457201" y="3182637"/>
            <a:ext cx="6272607" cy="3381503"/>
          </a:xfrm>
          <a:prstGeom prst="rect">
            <a:avLst/>
          </a:prstGeom>
        </p:spPr>
      </p:pic>
    </p:spTree>
    <p:extLst>
      <p:ext uri="{BB962C8B-B14F-4D97-AF65-F5344CB8AC3E}">
        <p14:creationId xmlns:p14="http://schemas.microsoft.com/office/powerpoint/2010/main" val="13254749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Qin Shi </a:t>
            </a:r>
            <a:r>
              <a:rPr lang="en-US" sz="3600" dirty="0" smtClean="0"/>
              <a:t>Huang</a:t>
            </a:r>
            <a:r>
              <a:rPr lang="en-US" sz="3600" i="1" dirty="0"/>
              <a:t/>
            </a:r>
            <a:br>
              <a:rPr lang="en-US" sz="3600" i="1" dirty="0"/>
            </a:br>
            <a:r>
              <a:rPr lang="en-US" sz="2800" i="1" dirty="0" smtClean="0"/>
              <a:t>First Emperor of unified China, buried in Yuan Terracotta Army</a:t>
            </a:r>
            <a:endParaRPr lang="en-US" sz="3600" dirty="0"/>
          </a:p>
        </p:txBody>
      </p:sp>
      <p:pic>
        <p:nvPicPr>
          <p:cNvPr id="6" name="Content Placeholder 5"/>
          <p:cNvPicPr>
            <a:picLocks noGrp="1" noChangeAspect="1"/>
          </p:cNvPicPr>
          <p:nvPr>
            <p:ph sz="half" idx="1"/>
          </p:nvPr>
        </p:nvPicPr>
        <p:blipFill>
          <a:blip r:embed="rId3"/>
          <a:srcRect l="22194" r="22194"/>
          <a:stretch>
            <a:fillRect/>
          </a:stretch>
        </p:blipFill>
        <p:spPr/>
      </p:pic>
      <p:pic>
        <p:nvPicPr>
          <p:cNvPr id="5" name="Picture 4"/>
          <p:cNvPicPr>
            <a:picLocks noChangeAspect="1"/>
          </p:cNvPicPr>
          <p:nvPr/>
        </p:nvPicPr>
        <p:blipFill>
          <a:blip r:embed="rId4"/>
          <a:stretch>
            <a:fillRect/>
          </a:stretch>
        </p:blipFill>
        <p:spPr>
          <a:xfrm>
            <a:off x="5818027" y="1600200"/>
            <a:ext cx="2476500" cy="4165600"/>
          </a:xfrm>
          <a:prstGeom prst="rect">
            <a:avLst/>
          </a:prstGeom>
        </p:spPr>
      </p:pic>
    </p:spTree>
    <p:extLst>
      <p:ext uri="{BB962C8B-B14F-4D97-AF65-F5344CB8AC3E}">
        <p14:creationId xmlns:p14="http://schemas.microsoft.com/office/powerpoint/2010/main" val="30940832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Jean Joseph </a:t>
            </a:r>
            <a:r>
              <a:rPr lang="en-US" dirty="0" err="1" smtClean="0"/>
              <a:t>Amiot</a:t>
            </a:r>
            <a:endParaRPr lang="en-US" dirty="0"/>
          </a:p>
        </p:txBody>
      </p:sp>
      <p:pic>
        <p:nvPicPr>
          <p:cNvPr id="5" name="Content Placeholder 4"/>
          <p:cNvPicPr>
            <a:picLocks noGrp="1" noChangeAspect="1"/>
          </p:cNvPicPr>
          <p:nvPr>
            <p:ph sz="half" idx="1"/>
          </p:nvPr>
        </p:nvPicPr>
        <p:blipFill>
          <a:blip r:embed="rId2"/>
          <a:srcRect t="11177" b="11177"/>
          <a:stretch>
            <a:fillRect/>
          </a:stretch>
        </p:blipFill>
        <p:spPr/>
      </p:pic>
      <p:sp>
        <p:nvSpPr>
          <p:cNvPr id="4" name="Content Placeholder 3"/>
          <p:cNvSpPr>
            <a:spLocks noGrp="1"/>
          </p:cNvSpPr>
          <p:nvPr>
            <p:ph sz="half" idx="2"/>
          </p:nvPr>
        </p:nvSpPr>
        <p:spPr/>
        <p:txBody>
          <a:bodyPr>
            <a:normAutofit lnSpcReduction="10000"/>
          </a:bodyPr>
          <a:lstStyle/>
          <a:p>
            <a:r>
              <a:rPr lang="en-US" sz="2400" dirty="0" smtClean="0"/>
              <a:t>French Jesuit Missionary</a:t>
            </a:r>
          </a:p>
          <a:p>
            <a:pPr lvl="1"/>
            <a:r>
              <a:rPr lang="en-US" sz="2000" dirty="0" smtClean="0"/>
              <a:t>1718-1793</a:t>
            </a:r>
          </a:p>
          <a:p>
            <a:pPr lvl="1"/>
            <a:endParaRPr lang="en-US" sz="2000" dirty="0" smtClean="0"/>
          </a:p>
          <a:p>
            <a:pPr lvl="1"/>
            <a:r>
              <a:rPr lang="en-US" sz="1800" dirty="0" smtClean="0"/>
              <a:t>Became Mandarin</a:t>
            </a:r>
          </a:p>
          <a:p>
            <a:pPr lvl="1"/>
            <a:endParaRPr lang="en-US" sz="1800" dirty="0" smtClean="0"/>
          </a:p>
          <a:p>
            <a:pPr lvl="1"/>
            <a:r>
              <a:rPr lang="en-US" sz="1800" dirty="0" smtClean="0"/>
              <a:t>Confidant of Emperor Qianlong</a:t>
            </a:r>
          </a:p>
          <a:p>
            <a:pPr lvl="1"/>
            <a:endParaRPr lang="en-US" sz="1800" dirty="0" smtClean="0"/>
          </a:p>
          <a:p>
            <a:pPr lvl="1"/>
            <a:r>
              <a:rPr lang="en-US" sz="1800" dirty="0" smtClean="0"/>
              <a:t>Translator of Chinese Classics into Western languages, including Confucius and Sun-Tzu</a:t>
            </a:r>
          </a:p>
          <a:p>
            <a:pPr lvl="1"/>
            <a:endParaRPr lang="en-US" sz="1800" dirty="0"/>
          </a:p>
          <a:p>
            <a:pPr lvl="1"/>
            <a:r>
              <a:rPr lang="en-US" sz="1800" dirty="0" smtClean="0"/>
              <a:t>Influence of Sun-Tzu on Western military strategists from Napoleon to Colin Powell (more on this later)</a:t>
            </a:r>
          </a:p>
        </p:txBody>
      </p:sp>
      <p:pic>
        <p:nvPicPr>
          <p:cNvPr id="6" name="Picture 5"/>
          <p:cNvPicPr>
            <a:picLocks noChangeAspect="1"/>
          </p:cNvPicPr>
          <p:nvPr/>
        </p:nvPicPr>
        <p:blipFill>
          <a:blip r:embed="rId3"/>
          <a:stretch>
            <a:fillRect/>
          </a:stretch>
        </p:blipFill>
        <p:spPr>
          <a:xfrm>
            <a:off x="457200" y="1600200"/>
            <a:ext cx="4038599" cy="4607875"/>
          </a:xfrm>
          <a:prstGeom prst="rect">
            <a:avLst/>
          </a:prstGeom>
        </p:spPr>
      </p:pic>
    </p:spTree>
    <p:extLst>
      <p:ext uri="{BB962C8B-B14F-4D97-AF65-F5344CB8AC3E}">
        <p14:creationId xmlns:p14="http://schemas.microsoft.com/office/powerpoint/2010/main" val="42661987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652659"/>
          </a:xfrm>
        </p:spPr>
        <p:txBody>
          <a:bodyPr/>
          <a:lstStyle/>
          <a:p>
            <a:r>
              <a:rPr lang="en-US" dirty="0" smtClean="0"/>
              <a:t> “Warfare is the greatest affair of state, the basis of life and death, the Way (Tao) to survival or extinction.  It must be thoroughly pondered and analyzed.” (p.167)</a:t>
            </a:r>
            <a:endParaRPr lang="en-US" dirty="0"/>
          </a:p>
        </p:txBody>
      </p:sp>
      <p:sp>
        <p:nvSpPr>
          <p:cNvPr id="3" name="Vertical Text Placeholder 2"/>
          <p:cNvSpPr>
            <a:spLocks noGrp="1"/>
          </p:cNvSpPr>
          <p:nvPr>
            <p:ph type="body" orient="vert" idx="1"/>
          </p:nvPr>
        </p:nvSpPr>
        <p:spPr>
          <a:xfrm flipV="1">
            <a:off x="-710663" y="6149021"/>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0294171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Tao and Taoism</a:t>
            </a:r>
            <a:br>
              <a:rPr lang="en-US" dirty="0"/>
            </a:br>
            <a:endParaRPr lang="en-US" dirty="0"/>
          </a:p>
        </p:txBody>
      </p:sp>
      <p:sp>
        <p:nvSpPr>
          <p:cNvPr id="3" name="Content Placeholder 2"/>
          <p:cNvSpPr>
            <a:spLocks noGrp="1"/>
          </p:cNvSpPr>
          <p:nvPr>
            <p:ph sz="half" idx="1"/>
          </p:nvPr>
        </p:nvSpPr>
        <p:spPr/>
        <p:txBody>
          <a:bodyPr/>
          <a:lstStyle/>
          <a:p>
            <a:r>
              <a:rPr lang="en-US" dirty="0" smtClean="0"/>
              <a:t>Holistic, dynamic view 	of natural world, 	fluid, ever-changing</a:t>
            </a:r>
          </a:p>
          <a:p>
            <a:endParaRPr lang="en-US" dirty="0" smtClean="0"/>
          </a:p>
          <a:p>
            <a:r>
              <a:rPr lang="en-US" dirty="0" smtClean="0"/>
              <a:t>Dualism of action and reaction (</a:t>
            </a:r>
            <a:r>
              <a:rPr lang="en-US" i="1" dirty="0" err="1" smtClean="0"/>
              <a:t>ying</a:t>
            </a:r>
            <a:r>
              <a:rPr lang="en-US" dirty="0" smtClean="0"/>
              <a:t> and </a:t>
            </a:r>
            <a:r>
              <a:rPr lang="en-US" i="1" dirty="0" smtClean="0"/>
              <a:t>yang</a:t>
            </a:r>
            <a:r>
              <a:rPr lang="en-US" dirty="0" smtClean="0"/>
              <a:t>)</a:t>
            </a:r>
          </a:p>
          <a:p>
            <a:endParaRPr lang="en-US" dirty="0" smtClean="0"/>
          </a:p>
          <a:p>
            <a:r>
              <a:rPr lang="en-US" dirty="0" smtClean="0"/>
              <a:t>Tao = path or way</a:t>
            </a:r>
            <a:endParaRPr lang="en-US" dirty="0"/>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4648200" y="1781110"/>
            <a:ext cx="4081713" cy="4388406"/>
          </a:xfrm>
          <a:prstGeom prst="rect">
            <a:avLst/>
          </a:prstGeom>
        </p:spPr>
      </p:pic>
    </p:spTree>
    <p:extLst>
      <p:ext uri="{BB962C8B-B14F-4D97-AF65-F5344CB8AC3E}">
        <p14:creationId xmlns:p14="http://schemas.microsoft.com/office/powerpoint/2010/main" val="32339806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0800000" flipV="1">
            <a:off x="685800" y="306584"/>
            <a:ext cx="7772400" cy="1823844"/>
          </a:xfrm>
        </p:spPr>
        <p:txBody>
          <a:bodyPr>
            <a:normAutofit/>
          </a:bodyPr>
          <a:lstStyle/>
          <a:p>
            <a:r>
              <a:rPr lang="en-US" dirty="0" smtClean="0"/>
              <a:t>The Five Factors</a:t>
            </a:r>
            <a:endParaRPr lang="en-US" dirty="0"/>
          </a:p>
        </p:txBody>
      </p:sp>
      <p:sp>
        <p:nvSpPr>
          <p:cNvPr id="3" name="Subtitle 2"/>
          <p:cNvSpPr>
            <a:spLocks noGrp="1"/>
          </p:cNvSpPr>
          <p:nvPr>
            <p:ph type="subTitle" idx="1"/>
          </p:nvPr>
        </p:nvSpPr>
        <p:spPr>
          <a:xfrm>
            <a:off x="685800" y="2511072"/>
            <a:ext cx="8160760" cy="3912600"/>
          </a:xfrm>
        </p:spPr>
        <p:txBody>
          <a:bodyPr/>
          <a:lstStyle/>
          <a:p>
            <a:pPr marL="514350" indent="-514350" algn="l">
              <a:buAutoNum type="arabicPeriod"/>
            </a:pPr>
            <a:r>
              <a:rPr lang="en-US" dirty="0" smtClean="0"/>
              <a:t>Tao (accord of people with ruler)</a:t>
            </a:r>
          </a:p>
          <a:p>
            <a:pPr marL="514350" indent="-514350" algn="l">
              <a:buAutoNum type="arabicPeriod"/>
            </a:pPr>
            <a:r>
              <a:rPr lang="en-US" dirty="0" smtClean="0"/>
              <a:t>Heaven (natural conditions)</a:t>
            </a:r>
          </a:p>
          <a:p>
            <a:pPr marL="514350" indent="-514350" algn="l">
              <a:buAutoNum type="arabicPeriod"/>
            </a:pPr>
            <a:r>
              <a:rPr lang="en-US" dirty="0" smtClean="0"/>
              <a:t>Earth (terrain and environment)</a:t>
            </a:r>
          </a:p>
          <a:p>
            <a:pPr marL="514350" indent="-514350" algn="l">
              <a:buAutoNum type="arabicPeriod"/>
            </a:pPr>
            <a:r>
              <a:rPr lang="en-US" dirty="0" smtClean="0"/>
              <a:t>Generals (leadership skills, knowledge)</a:t>
            </a:r>
          </a:p>
          <a:p>
            <a:pPr marL="514350" indent="-514350" algn="l">
              <a:buAutoNum type="arabicPeriod"/>
            </a:pPr>
            <a:r>
              <a:rPr lang="en-US" dirty="0" smtClean="0"/>
              <a:t>Laws (organization, discipline, logistics)</a:t>
            </a:r>
            <a:endParaRPr lang="en-US" dirty="0"/>
          </a:p>
        </p:txBody>
      </p:sp>
    </p:spTree>
    <p:extLst>
      <p:ext uri="{BB962C8B-B14F-4D97-AF65-F5344CB8AC3E}">
        <p14:creationId xmlns:p14="http://schemas.microsoft.com/office/powerpoint/2010/main" val="5342959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“Warfare is the Way (Tao) of Deception”</a:t>
            </a:r>
            <a:endParaRPr lang="en-US" sz="3600" dirty="0"/>
          </a:p>
        </p:txBody>
      </p:sp>
      <p:sp>
        <p:nvSpPr>
          <p:cNvPr id="3" name="Content Placeholder 2"/>
          <p:cNvSpPr>
            <a:spLocks noGrp="1"/>
          </p:cNvSpPr>
          <p:nvPr>
            <p:ph idx="1"/>
          </p:nvPr>
        </p:nvSpPr>
        <p:spPr/>
        <p:txBody>
          <a:bodyPr>
            <a:normAutofit/>
          </a:bodyPr>
          <a:lstStyle/>
          <a:p>
            <a:r>
              <a:rPr lang="en-US" sz="2400" dirty="0" smtClean="0"/>
              <a:t>“Thus although you are capable, display incapability to them. When committed to employing your forces, feign inactivity.  When your objective is nearby, make it appear as if distant; when far away, create the illusion of being nearby.” (p. 168)</a:t>
            </a:r>
          </a:p>
          <a:p>
            <a:r>
              <a:rPr lang="en-US" sz="2400" dirty="0" smtClean="0"/>
              <a:t>“Subjugating the enemy’s army without fighting is the true pinnacle of excellence.” (p. 177)</a:t>
            </a:r>
          </a:p>
          <a:p>
            <a:r>
              <a:rPr lang="en-US" sz="2400" dirty="0" smtClean="0"/>
              <a:t>Value of stealth, speed and surprise to overcome force</a:t>
            </a:r>
          </a:p>
          <a:p>
            <a:pPr lvl="1"/>
            <a:r>
              <a:rPr lang="en-US" sz="2000" dirty="0" smtClean="0"/>
              <a:t>Turn adversity into advantage, weakness into strength</a:t>
            </a:r>
          </a:p>
          <a:p>
            <a:pPr lvl="1"/>
            <a:r>
              <a:rPr lang="en-US" sz="2000" dirty="0" smtClean="0"/>
              <a:t>“Go forth where they will not expect it.”</a:t>
            </a:r>
          </a:p>
          <a:p>
            <a:pPr lvl="1"/>
            <a:r>
              <a:rPr lang="en-US" sz="2000" dirty="0" smtClean="0"/>
              <a:t>The unorthodox (</a:t>
            </a:r>
            <a:r>
              <a:rPr lang="en-US" sz="2000" dirty="0" err="1" smtClean="0"/>
              <a:t>ch’i</a:t>
            </a:r>
            <a:r>
              <a:rPr lang="en-US" sz="2000" dirty="0" smtClean="0"/>
              <a:t>) versus the orthodox (</a:t>
            </a:r>
            <a:r>
              <a:rPr lang="en-US" sz="2000" dirty="0" err="1" smtClean="0"/>
              <a:t>cheng</a:t>
            </a:r>
            <a:r>
              <a:rPr lang="en-US" sz="2000" dirty="0" smtClean="0"/>
              <a:t>):  “mutually produce each other, just like an endless cycle.” (p. 187)</a:t>
            </a:r>
          </a:p>
          <a:p>
            <a:pPr marL="457200" lvl="1" indent="0">
              <a:buNone/>
            </a:pPr>
            <a:endParaRPr lang="en-US" sz="2000" dirty="0" smtClean="0"/>
          </a:p>
          <a:p>
            <a:endParaRPr lang="en-US" sz="2400" dirty="0"/>
          </a:p>
        </p:txBody>
      </p:sp>
    </p:spTree>
    <p:extLst>
      <p:ext uri="{BB962C8B-B14F-4D97-AF65-F5344CB8AC3E}">
        <p14:creationId xmlns:p14="http://schemas.microsoft.com/office/powerpoint/2010/main" val="998759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 happened to Glory, Honor, Courage?</a:t>
            </a:r>
            <a:endParaRPr lang="en-US" sz="3600" dirty="0"/>
          </a:p>
        </p:txBody>
      </p:sp>
      <p:sp>
        <p:nvSpPr>
          <p:cNvPr id="3" name="Content Placeholder 2"/>
          <p:cNvSpPr>
            <a:spLocks noGrp="1"/>
          </p:cNvSpPr>
          <p:nvPr>
            <p:ph idx="1"/>
          </p:nvPr>
        </p:nvSpPr>
        <p:spPr/>
        <p:txBody>
          <a:bodyPr>
            <a:normAutofit lnSpcReduction="10000"/>
          </a:bodyPr>
          <a:lstStyle/>
          <a:p>
            <a:r>
              <a:rPr lang="en-US" dirty="0" smtClean="0"/>
              <a:t>Sun-Tzu’s approach seems all practical, cold-	hearted even, but his thought actually 	emanates from a sense of the horrors of 	war:</a:t>
            </a:r>
          </a:p>
          <a:p>
            <a:r>
              <a:rPr lang="en-US" dirty="0" smtClean="0"/>
              <a:t>Notice his calculation on p. 231 where fielding 	an army of 100,000 will deprive 700,000 	families of life and livelihood.</a:t>
            </a:r>
          </a:p>
          <a:p>
            <a:r>
              <a:rPr lang="en-US" dirty="0" smtClean="0"/>
              <a:t>“No country has ever profited from protracted 	warfare.” (p. 173)</a:t>
            </a:r>
            <a:endParaRPr lang="en-US" dirty="0"/>
          </a:p>
        </p:txBody>
      </p:sp>
    </p:spTree>
    <p:extLst>
      <p:ext uri="{BB962C8B-B14F-4D97-AF65-F5344CB8AC3E}">
        <p14:creationId xmlns:p14="http://schemas.microsoft.com/office/powerpoint/2010/main" val="15667327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 happened to Glory, Honor, Courage?</a:t>
            </a:r>
            <a:endParaRPr lang="en-US" sz="3600" dirty="0"/>
          </a:p>
        </p:txBody>
      </p:sp>
      <p:sp>
        <p:nvSpPr>
          <p:cNvPr id="3" name="Content Placeholder 2"/>
          <p:cNvSpPr>
            <a:spLocks noGrp="1"/>
          </p:cNvSpPr>
          <p:nvPr>
            <p:ph idx="1"/>
          </p:nvPr>
        </p:nvSpPr>
        <p:spPr/>
        <p:txBody>
          <a:bodyPr>
            <a:normAutofit lnSpcReduction="10000"/>
          </a:bodyPr>
          <a:lstStyle/>
          <a:p>
            <a:r>
              <a:rPr lang="en-US" sz="2400" dirty="0" smtClean="0"/>
              <a:t>      “If it is not advantageous, do not move.  If objectives cannot be attained, do not employ the army.  Unless endangered do not engage in warfare.  The ruler cannot mobilize the army out of personal anger.  The general cannot engage in battle because of personal frustration.  When it is advantageous, move; when not advantageous, stop.  </a:t>
            </a:r>
            <a:r>
              <a:rPr lang="en-US" sz="2400" dirty="0" smtClean="0">
                <a:ln>
                  <a:solidFill>
                    <a:srgbClr val="FF0000"/>
                  </a:solidFill>
                </a:ln>
              </a:rPr>
              <a:t>Anger can revert to happiness, annoyance can revert to joy, but a vanquished state cannot be revived, the dead cannot be brought back to life.</a:t>
            </a:r>
          </a:p>
          <a:p>
            <a:r>
              <a:rPr lang="en-US" sz="2400" dirty="0"/>
              <a:t> </a:t>
            </a:r>
            <a:r>
              <a:rPr lang="en-US" sz="2400" dirty="0" smtClean="0"/>
              <a:t>     “Thus the enlightened ruler is cautious about it, the good general is respectful of it.  This is the Tao for bringing security to the state and preserving the army intact.” (p. 228)</a:t>
            </a:r>
          </a:p>
          <a:p>
            <a:endParaRPr lang="en-US" sz="2400" dirty="0"/>
          </a:p>
        </p:txBody>
      </p:sp>
    </p:spTree>
    <p:extLst>
      <p:ext uri="{BB962C8B-B14F-4D97-AF65-F5344CB8AC3E}">
        <p14:creationId xmlns:p14="http://schemas.microsoft.com/office/powerpoint/2010/main" val="23396410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 happened to Glory, Honor, Courage?</a:t>
            </a:r>
            <a:endParaRPr lang="en-US" sz="3600" dirty="0"/>
          </a:p>
        </p:txBody>
      </p:sp>
      <p:sp>
        <p:nvSpPr>
          <p:cNvPr id="3" name="Content Placeholder 2"/>
          <p:cNvSpPr>
            <a:spLocks noGrp="1"/>
          </p:cNvSpPr>
          <p:nvPr>
            <p:ph idx="1"/>
          </p:nvPr>
        </p:nvSpPr>
        <p:spPr/>
        <p:txBody>
          <a:bodyPr>
            <a:normAutofit/>
          </a:bodyPr>
          <a:lstStyle/>
          <a:p>
            <a:pPr marL="0" indent="0">
              <a:buNone/>
            </a:pPr>
            <a:r>
              <a:rPr lang="en-US" sz="2400" dirty="0" smtClean="0"/>
              <a:t>  </a:t>
            </a:r>
            <a:r>
              <a:rPr lang="en-US" sz="2800" dirty="0" smtClean="0"/>
              <a:t> Even  </a:t>
            </a:r>
            <a:r>
              <a:rPr lang="en-US" sz="2800" dirty="0"/>
              <a:t>i</a:t>
            </a:r>
            <a:r>
              <a:rPr lang="en-US" sz="2800" dirty="0" smtClean="0"/>
              <a:t>nsubordination can be allowed if aligned with the Tao: </a:t>
            </a:r>
          </a:p>
          <a:p>
            <a:pPr marL="0" indent="0">
              <a:buNone/>
            </a:pPr>
            <a:endParaRPr lang="en-US" sz="2800" dirty="0"/>
          </a:p>
          <a:p>
            <a:pPr marL="0" indent="0">
              <a:buNone/>
            </a:pPr>
            <a:r>
              <a:rPr lang="en-US" sz="2800" dirty="0" smtClean="0"/>
              <a:t>	“If the Tao of Warfare [indicates] certain victory, even though the ruler has instructed that combat should be avoided, if you must engage in battle it is permissible.  If the Tao of Warfare indicates you will not be victorious, even though the ruler instructs you to engage in battle, not fighting is permissible.” (p. 215)</a:t>
            </a:r>
          </a:p>
          <a:p>
            <a:endParaRPr lang="en-US" sz="2800" dirty="0" smtClean="0"/>
          </a:p>
          <a:p>
            <a:pPr marL="0" indent="0">
              <a:buNone/>
            </a:pPr>
            <a:endParaRPr lang="en-US" sz="2800" dirty="0"/>
          </a:p>
        </p:txBody>
      </p:sp>
    </p:spTree>
    <p:extLst>
      <p:ext uri="{BB962C8B-B14F-4D97-AF65-F5344CB8AC3E}">
        <p14:creationId xmlns:p14="http://schemas.microsoft.com/office/powerpoint/2010/main" val="10792365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Remember Odysseus in the </a:t>
            </a:r>
            <a:r>
              <a:rPr lang="en-US" i="1" dirty="0" smtClean="0"/>
              <a:t>Iliad</a:t>
            </a:r>
            <a:endParaRPr lang="en-US" i="1" dirty="0"/>
          </a:p>
        </p:txBody>
      </p:sp>
      <p:sp>
        <p:nvSpPr>
          <p:cNvPr id="3" name="Content Placeholder 2"/>
          <p:cNvSpPr>
            <a:spLocks noGrp="1"/>
          </p:cNvSpPr>
          <p:nvPr>
            <p:ph idx="1"/>
          </p:nvPr>
        </p:nvSpPr>
        <p:spPr/>
        <p:txBody>
          <a:bodyPr/>
          <a:lstStyle/>
          <a:p>
            <a:r>
              <a:rPr lang="en-US" dirty="0" smtClean="0"/>
              <a:t>Who wins the war and how?</a:t>
            </a:r>
          </a:p>
          <a:p>
            <a:r>
              <a:rPr lang="en-US" dirty="0" smtClean="0"/>
              <a:t>Who uses stealth over strength, ruse rather than rage, cunning rather than brute courage?</a:t>
            </a:r>
          </a:p>
          <a:p>
            <a:r>
              <a:rPr lang="en-US" dirty="0" smtClean="0"/>
              <a:t>Who gets the glory and honor?</a:t>
            </a:r>
          </a:p>
          <a:p>
            <a:r>
              <a:rPr lang="en-US" dirty="0" smtClean="0"/>
              <a:t>Does it matter?</a:t>
            </a:r>
          </a:p>
          <a:p>
            <a:r>
              <a:rPr lang="en-US" dirty="0" smtClean="0"/>
              <a:t>Odysseus </a:t>
            </a:r>
            <a:r>
              <a:rPr lang="en-US" i="1" dirty="0" err="1" smtClean="0"/>
              <a:t>polutropos</a:t>
            </a:r>
            <a:r>
              <a:rPr lang="en-US" i="1" dirty="0" smtClean="0"/>
              <a:t>  --“of many ways”</a:t>
            </a:r>
            <a:endParaRPr lang="en-US" dirty="0" smtClean="0"/>
          </a:p>
          <a:p>
            <a:r>
              <a:rPr lang="en-US" i="1" dirty="0" smtClean="0"/>
              <a:t>What is a hero?</a:t>
            </a:r>
          </a:p>
          <a:p>
            <a:endParaRPr lang="en-US" dirty="0"/>
          </a:p>
        </p:txBody>
      </p:sp>
    </p:spTree>
    <p:extLst>
      <p:ext uri="{BB962C8B-B14F-4D97-AF65-F5344CB8AC3E}">
        <p14:creationId xmlns:p14="http://schemas.microsoft.com/office/powerpoint/2010/main" val="29781948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Influences</a:t>
            </a:r>
            <a:endParaRPr lang="en-US" dirty="0"/>
          </a:p>
        </p:txBody>
      </p:sp>
      <p:sp>
        <p:nvSpPr>
          <p:cNvPr id="3" name="Content Placeholder 2"/>
          <p:cNvSpPr>
            <a:spLocks noGrp="1"/>
          </p:cNvSpPr>
          <p:nvPr>
            <p:ph sz="half" idx="1"/>
          </p:nvPr>
        </p:nvSpPr>
        <p:spPr/>
        <p:txBody>
          <a:bodyPr>
            <a:normAutofit/>
          </a:bodyPr>
          <a:lstStyle/>
          <a:p>
            <a:r>
              <a:rPr lang="en-US" dirty="0" smtClean="0"/>
              <a:t>Napoleon Bonaparte,</a:t>
            </a:r>
          </a:p>
          <a:p>
            <a:pPr marL="0" indent="0">
              <a:buNone/>
            </a:pPr>
            <a:r>
              <a:rPr lang="en-US" dirty="0"/>
              <a:t>	</a:t>
            </a:r>
            <a:r>
              <a:rPr lang="en-US" dirty="0" smtClean="0"/>
              <a:t>Battle of Austerlitz,</a:t>
            </a:r>
          </a:p>
          <a:p>
            <a:pPr marL="0" indent="0">
              <a:buNone/>
            </a:pPr>
            <a:r>
              <a:rPr lang="en-US" dirty="0"/>
              <a:t>	</a:t>
            </a:r>
            <a:r>
              <a:rPr lang="en-US" dirty="0" smtClean="0"/>
              <a:t>December 2, 1805</a:t>
            </a:r>
          </a:p>
          <a:p>
            <a:pPr marL="0" indent="0">
              <a:buNone/>
            </a:pPr>
            <a:endParaRPr lang="en-US" dirty="0" smtClean="0"/>
          </a:p>
          <a:p>
            <a:pPr marL="0" indent="0">
              <a:buNone/>
            </a:pPr>
            <a:r>
              <a:rPr lang="en-US" dirty="0" smtClean="0"/>
              <a:t>Outcome:</a:t>
            </a:r>
            <a:endParaRPr lang="en-US" dirty="0"/>
          </a:p>
          <a:p>
            <a:pPr marL="0" indent="0">
              <a:buNone/>
            </a:pPr>
            <a:r>
              <a:rPr lang="en-US" dirty="0" smtClean="0"/>
              <a:t>Defeat and Dissolution of  Holy Roman Empire (HRE)</a:t>
            </a:r>
          </a:p>
          <a:p>
            <a:pPr marL="0" indent="0">
              <a:buNone/>
            </a:pPr>
            <a:r>
              <a:rPr lang="en-US" dirty="0"/>
              <a:t>	</a:t>
            </a:r>
            <a:endParaRPr lang="en-US" dirty="0" smtClean="0"/>
          </a:p>
        </p:txBody>
      </p:sp>
      <p:pic>
        <p:nvPicPr>
          <p:cNvPr id="7" name="Content Placeholder 6"/>
          <p:cNvPicPr>
            <a:picLocks noGrp="1" noChangeAspect="1"/>
          </p:cNvPicPr>
          <p:nvPr>
            <p:ph sz="half" idx="2"/>
          </p:nvPr>
        </p:nvPicPr>
        <p:blipFill>
          <a:blip r:embed="rId2"/>
          <a:srcRect t="2267" b="2267"/>
          <a:stretch>
            <a:fillRect/>
          </a:stretch>
        </p:blipFill>
        <p:spPr/>
      </p:pic>
    </p:spTree>
    <p:extLst>
      <p:ext uri="{BB962C8B-B14F-4D97-AF65-F5344CB8AC3E}">
        <p14:creationId xmlns:p14="http://schemas.microsoft.com/office/powerpoint/2010/main" val="35113788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Influences</a:t>
            </a:r>
            <a:endParaRPr lang="en-US" dirty="0"/>
          </a:p>
        </p:txBody>
      </p:sp>
      <p:sp>
        <p:nvSpPr>
          <p:cNvPr id="3" name="Content Placeholder 2"/>
          <p:cNvSpPr>
            <a:spLocks noGrp="1"/>
          </p:cNvSpPr>
          <p:nvPr>
            <p:ph sz="half" idx="1"/>
          </p:nvPr>
        </p:nvSpPr>
        <p:spPr/>
        <p:txBody>
          <a:bodyPr>
            <a:normAutofit fontScale="62500" lnSpcReduction="20000"/>
          </a:bodyPr>
          <a:lstStyle/>
          <a:p>
            <a:r>
              <a:rPr lang="en-US" dirty="0" smtClean="0"/>
              <a:t>Ludendorff and Hindenburg, German Generals</a:t>
            </a:r>
          </a:p>
          <a:p>
            <a:pPr marL="0" indent="0">
              <a:buNone/>
            </a:pPr>
            <a:r>
              <a:rPr lang="en-US" dirty="0"/>
              <a:t>	</a:t>
            </a:r>
            <a:r>
              <a:rPr lang="en-US" dirty="0" smtClean="0"/>
              <a:t>Western Offensive,</a:t>
            </a:r>
          </a:p>
          <a:p>
            <a:pPr marL="0" indent="0">
              <a:buNone/>
            </a:pPr>
            <a:r>
              <a:rPr lang="en-US" dirty="0"/>
              <a:t>	</a:t>
            </a:r>
            <a:r>
              <a:rPr lang="en-US" dirty="0" smtClean="0"/>
              <a:t>August, 1914</a:t>
            </a:r>
          </a:p>
          <a:p>
            <a:pPr marL="0" indent="0">
              <a:buNone/>
            </a:pPr>
            <a:endParaRPr lang="en-US" dirty="0"/>
          </a:p>
          <a:p>
            <a:pPr marL="0" indent="0">
              <a:buNone/>
            </a:pPr>
            <a:r>
              <a:rPr lang="en-US" dirty="0" smtClean="0"/>
              <a:t>Aim:  Attack France through neutral Belgium</a:t>
            </a:r>
          </a:p>
          <a:p>
            <a:pPr marL="0" indent="0">
              <a:buNone/>
            </a:pPr>
            <a:endParaRPr lang="en-US" dirty="0" smtClean="0"/>
          </a:p>
          <a:p>
            <a:pPr marL="0" indent="0">
              <a:buNone/>
            </a:pPr>
            <a:r>
              <a:rPr lang="en-US" dirty="0" smtClean="0"/>
              <a:t>Outcome:</a:t>
            </a:r>
            <a:endParaRPr lang="en-US" dirty="0"/>
          </a:p>
          <a:p>
            <a:pPr marL="0" indent="0">
              <a:buNone/>
            </a:pPr>
            <a:r>
              <a:rPr lang="en-US" dirty="0" smtClean="0"/>
              <a:t>Failed attack became bogged down in four bloody years of trench warfare (World War I)</a:t>
            </a:r>
          </a:p>
          <a:p>
            <a:pPr marL="0" indent="0">
              <a:buNone/>
            </a:pPr>
            <a:endParaRPr lang="en-US" dirty="0"/>
          </a:p>
          <a:p>
            <a:pPr marL="0" indent="0">
              <a:buNone/>
            </a:pPr>
            <a:r>
              <a:rPr lang="en-US" dirty="0" smtClean="0"/>
              <a:t>Belgium as “focal terrain”; but under protection of UK</a:t>
            </a:r>
          </a:p>
          <a:p>
            <a:pPr marL="0" indent="0">
              <a:buNone/>
            </a:pPr>
            <a:r>
              <a:rPr lang="en-US" dirty="0"/>
              <a:t>	</a:t>
            </a:r>
            <a:endParaRPr lang="en-US" dirty="0" smtClean="0"/>
          </a:p>
        </p:txBody>
      </p:sp>
      <p:pic>
        <p:nvPicPr>
          <p:cNvPr id="5" name="Content Placeholder 4"/>
          <p:cNvPicPr>
            <a:picLocks noGrp="1" noChangeAspect="1"/>
          </p:cNvPicPr>
          <p:nvPr>
            <p:ph sz="half" idx="2"/>
          </p:nvPr>
        </p:nvPicPr>
        <p:blipFill>
          <a:blip r:embed="rId2"/>
          <a:srcRect t="3760" b="3760"/>
          <a:stretch>
            <a:fillRect/>
          </a:stretch>
        </p:blipFill>
        <p:spPr/>
      </p:pic>
    </p:spTree>
    <p:extLst>
      <p:ext uri="{BB962C8B-B14F-4D97-AF65-F5344CB8AC3E}">
        <p14:creationId xmlns:p14="http://schemas.microsoft.com/office/powerpoint/2010/main" val="16165923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Influences</a:t>
            </a:r>
            <a:endParaRPr lang="en-US" dirty="0"/>
          </a:p>
        </p:txBody>
      </p:sp>
      <p:sp>
        <p:nvSpPr>
          <p:cNvPr id="3" name="Content Placeholder 2"/>
          <p:cNvSpPr>
            <a:spLocks noGrp="1"/>
          </p:cNvSpPr>
          <p:nvPr>
            <p:ph sz="half" idx="1"/>
          </p:nvPr>
        </p:nvSpPr>
        <p:spPr/>
        <p:txBody>
          <a:bodyPr>
            <a:normAutofit fontScale="77500" lnSpcReduction="20000"/>
          </a:bodyPr>
          <a:lstStyle/>
          <a:p>
            <a:r>
              <a:rPr lang="en-US" dirty="0" smtClean="0"/>
              <a:t>Admiral </a:t>
            </a:r>
            <a:r>
              <a:rPr lang="en-US" dirty="0" err="1" smtClean="0"/>
              <a:t>Isoroku</a:t>
            </a:r>
            <a:r>
              <a:rPr lang="en-US" dirty="0" smtClean="0"/>
              <a:t> Yamamoto</a:t>
            </a:r>
          </a:p>
          <a:p>
            <a:pPr marL="0" indent="0">
              <a:buNone/>
            </a:pPr>
            <a:r>
              <a:rPr lang="en-US" dirty="0"/>
              <a:t>	</a:t>
            </a:r>
            <a:r>
              <a:rPr lang="en-US" dirty="0" smtClean="0"/>
              <a:t>Attack on Pearl Harbor</a:t>
            </a:r>
          </a:p>
          <a:p>
            <a:pPr marL="0" indent="0">
              <a:buNone/>
            </a:pPr>
            <a:r>
              <a:rPr lang="en-US" dirty="0"/>
              <a:t>	</a:t>
            </a:r>
            <a:r>
              <a:rPr lang="en-US" dirty="0" smtClean="0"/>
              <a:t>December 7, 1941</a:t>
            </a:r>
          </a:p>
          <a:p>
            <a:pPr marL="0" indent="0">
              <a:buNone/>
            </a:pPr>
            <a:endParaRPr lang="en-US" dirty="0"/>
          </a:p>
          <a:p>
            <a:pPr marL="0" indent="0">
              <a:buNone/>
            </a:pPr>
            <a:r>
              <a:rPr lang="en-US" dirty="0" smtClean="0"/>
              <a:t>Aim:  Neutralize American ability to thwart Imperial Japanese expansion in the Pacific</a:t>
            </a:r>
          </a:p>
          <a:p>
            <a:pPr marL="0" indent="0">
              <a:buNone/>
            </a:pPr>
            <a:endParaRPr lang="en-US" dirty="0" smtClean="0"/>
          </a:p>
          <a:p>
            <a:pPr marL="0" indent="0">
              <a:buNone/>
            </a:pPr>
            <a:r>
              <a:rPr lang="en-US" dirty="0" smtClean="0"/>
              <a:t>Outcome:</a:t>
            </a:r>
            <a:endParaRPr lang="en-US" dirty="0"/>
          </a:p>
          <a:p>
            <a:pPr marL="0" indent="0">
              <a:buNone/>
            </a:pPr>
            <a:r>
              <a:rPr lang="en-US" dirty="0" smtClean="0"/>
              <a:t>Successful attack that only enraged and energized superior American industrial and military power</a:t>
            </a:r>
          </a:p>
          <a:p>
            <a:pPr marL="0" indent="0">
              <a:buNone/>
            </a:pPr>
            <a:endParaRPr lang="en-US" dirty="0"/>
          </a:p>
        </p:txBody>
      </p:sp>
      <p:pic>
        <p:nvPicPr>
          <p:cNvPr id="6" name="Content Placeholder 5"/>
          <p:cNvPicPr>
            <a:picLocks noGrp="1" noChangeAspect="1"/>
          </p:cNvPicPr>
          <p:nvPr>
            <p:ph sz="half" idx="2"/>
          </p:nvPr>
        </p:nvPicPr>
        <p:blipFill>
          <a:blip r:embed="rId2"/>
          <a:srcRect t="-46339" b="-46339"/>
          <a:stretch>
            <a:fillRect/>
          </a:stretch>
        </p:blipFill>
        <p:spPr/>
      </p:pic>
    </p:spTree>
    <p:extLst>
      <p:ext uri="{BB962C8B-B14F-4D97-AF65-F5344CB8AC3E}">
        <p14:creationId xmlns:p14="http://schemas.microsoft.com/office/powerpoint/2010/main" val="3454488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Influences</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smtClean="0"/>
              <a:t>Mao </a:t>
            </a:r>
            <a:r>
              <a:rPr lang="en-US" dirty="0" err="1" smtClean="0"/>
              <a:t>Tse</a:t>
            </a:r>
            <a:r>
              <a:rPr lang="en-US" dirty="0" smtClean="0"/>
              <a:t>-Tung</a:t>
            </a:r>
          </a:p>
          <a:p>
            <a:pPr marL="0" indent="0">
              <a:buNone/>
            </a:pPr>
            <a:r>
              <a:rPr lang="en-US" dirty="0" smtClean="0"/>
              <a:t>          Long March</a:t>
            </a:r>
          </a:p>
          <a:p>
            <a:pPr marL="0" indent="0">
              <a:buNone/>
            </a:pPr>
            <a:r>
              <a:rPr lang="en-US" dirty="0" smtClean="0"/>
              <a:t>          October 1934-October 1935</a:t>
            </a:r>
          </a:p>
          <a:p>
            <a:pPr marL="0" indent="0">
              <a:buNone/>
            </a:pPr>
            <a:endParaRPr lang="en-US" dirty="0"/>
          </a:p>
          <a:p>
            <a:pPr marL="0" indent="0">
              <a:buNone/>
            </a:pPr>
            <a:r>
              <a:rPr lang="en-US" dirty="0" smtClean="0"/>
              <a:t>Aim:  Strategic retreat of Chinese communist army from threatened encirclement by nationalist forces.</a:t>
            </a:r>
          </a:p>
          <a:p>
            <a:pPr marL="0" indent="0">
              <a:buNone/>
            </a:pPr>
            <a:endParaRPr lang="en-US" dirty="0" smtClean="0"/>
          </a:p>
          <a:p>
            <a:pPr marL="0" indent="0">
              <a:buNone/>
            </a:pPr>
            <a:r>
              <a:rPr lang="en-US" dirty="0" smtClean="0"/>
              <a:t>Outcome:</a:t>
            </a:r>
            <a:endParaRPr lang="en-US" dirty="0"/>
          </a:p>
          <a:p>
            <a:pPr marL="0" indent="0">
              <a:buNone/>
            </a:pPr>
            <a:r>
              <a:rPr lang="en-US" dirty="0" smtClean="0"/>
              <a:t>8000 miles of very difficult terrain traversed in 370 days succeeded in preserving army to fight another day and in an unexpected area.  Also solidified Mao’s leadership.</a:t>
            </a:r>
          </a:p>
          <a:p>
            <a:pPr marL="0" indent="0">
              <a:buNone/>
            </a:pPr>
            <a:endParaRPr lang="en-US" dirty="0"/>
          </a:p>
        </p:txBody>
      </p:sp>
      <p:pic>
        <p:nvPicPr>
          <p:cNvPr id="4" name="Picture 3"/>
          <p:cNvPicPr>
            <a:picLocks noChangeAspect="1"/>
          </p:cNvPicPr>
          <p:nvPr/>
        </p:nvPicPr>
        <p:blipFill>
          <a:blip r:embed="rId2"/>
          <a:stretch>
            <a:fillRect/>
          </a:stretch>
        </p:blipFill>
        <p:spPr>
          <a:xfrm>
            <a:off x="4648200" y="2234328"/>
            <a:ext cx="3810000" cy="2908300"/>
          </a:xfrm>
          <a:prstGeom prst="rect">
            <a:avLst/>
          </a:prstGeom>
        </p:spPr>
      </p:pic>
      <p:sp>
        <p:nvSpPr>
          <p:cNvPr id="5" name="Content Placeholder 4"/>
          <p:cNvSpPr>
            <a:spLocks noGrp="1"/>
          </p:cNvSpPr>
          <p:nvPr>
            <p:ph sz="half" idx="2"/>
          </p:nvPr>
        </p:nvSpPr>
        <p:spPr/>
        <p:txBody>
          <a:bodyPr/>
          <a:lstStyle/>
          <a:p>
            <a:endParaRPr lang="en-US" dirty="0"/>
          </a:p>
        </p:txBody>
      </p:sp>
    </p:spTree>
    <p:extLst>
      <p:ext uri="{BB962C8B-B14F-4D97-AF65-F5344CB8AC3E}">
        <p14:creationId xmlns:p14="http://schemas.microsoft.com/office/powerpoint/2010/main" val="1202204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70000" lnSpcReduction="20000"/>
          </a:bodyPr>
          <a:lstStyle/>
          <a:p>
            <a:r>
              <a:rPr lang="en-US" dirty="0"/>
              <a:t>Vo Nguyen </a:t>
            </a:r>
            <a:r>
              <a:rPr lang="en-US" dirty="0" err="1"/>
              <a:t>Giap</a:t>
            </a:r>
            <a:endParaRPr lang="en-US" dirty="0"/>
          </a:p>
          <a:p>
            <a:pPr marL="0" indent="0">
              <a:buNone/>
            </a:pPr>
            <a:r>
              <a:rPr lang="en-US" dirty="0"/>
              <a:t>          </a:t>
            </a:r>
            <a:r>
              <a:rPr lang="en-US" dirty="0" smtClean="0"/>
              <a:t>Battle of </a:t>
            </a:r>
            <a:r>
              <a:rPr lang="en-US" dirty="0" err="1" smtClean="0"/>
              <a:t>Dien</a:t>
            </a:r>
            <a:r>
              <a:rPr lang="en-US" dirty="0" smtClean="0"/>
              <a:t> Bien </a:t>
            </a:r>
            <a:r>
              <a:rPr lang="en-US" dirty="0" err="1" smtClean="0"/>
              <a:t>Phu</a:t>
            </a:r>
            <a:endParaRPr lang="en-US" dirty="0"/>
          </a:p>
          <a:p>
            <a:pPr marL="0" indent="0">
              <a:buNone/>
            </a:pPr>
            <a:r>
              <a:rPr lang="en-US" dirty="0"/>
              <a:t>          </a:t>
            </a:r>
            <a:r>
              <a:rPr lang="en-US" dirty="0" smtClean="0"/>
              <a:t>March-May 1954</a:t>
            </a:r>
            <a:endParaRPr lang="en-US" dirty="0"/>
          </a:p>
          <a:p>
            <a:pPr marL="0" indent="0">
              <a:buNone/>
            </a:pPr>
            <a:endParaRPr lang="en-US" dirty="0"/>
          </a:p>
          <a:p>
            <a:pPr marL="0" indent="0">
              <a:buNone/>
            </a:pPr>
            <a:r>
              <a:rPr lang="en-US" dirty="0"/>
              <a:t>Aim:  </a:t>
            </a:r>
            <a:r>
              <a:rPr lang="en-US" dirty="0" smtClean="0"/>
              <a:t>Encircle and annihilate French colonial army by unexpectedly seizing surrounding high terrain and deploying massive artillery, much of it dragged by hand over mountains and ravine.</a:t>
            </a:r>
            <a:endParaRPr lang="en-US" dirty="0"/>
          </a:p>
          <a:p>
            <a:pPr marL="0" indent="0">
              <a:buNone/>
            </a:pPr>
            <a:endParaRPr lang="en-US" dirty="0"/>
          </a:p>
          <a:p>
            <a:pPr marL="0" indent="0">
              <a:buNone/>
            </a:pPr>
            <a:r>
              <a:rPr lang="en-US" dirty="0"/>
              <a:t>Outcome:</a:t>
            </a:r>
          </a:p>
          <a:p>
            <a:pPr marL="0" indent="0">
              <a:buNone/>
            </a:pPr>
            <a:r>
              <a:rPr lang="en-US" dirty="0" smtClean="0"/>
              <a:t>Massive defeat led to France surrendering Viet Nam to communist rule in the North and nationalist rule in the South.</a:t>
            </a:r>
            <a:endParaRPr lang="en-US" dirty="0"/>
          </a:p>
          <a:p>
            <a:endParaRPr lang="en-US" dirty="0"/>
          </a:p>
        </p:txBody>
      </p:sp>
      <p:sp>
        <p:nvSpPr>
          <p:cNvPr id="4" name="Content Placeholder 3"/>
          <p:cNvSpPr>
            <a:spLocks noGrp="1"/>
          </p:cNvSpPr>
          <p:nvPr>
            <p:ph sz="half" idx="2"/>
          </p:nvPr>
        </p:nvSpPr>
        <p:spPr/>
        <p:txBody>
          <a:bodyPr>
            <a:normAutofit fontScale="70000" lnSpcReduction="20000"/>
          </a:bodyPr>
          <a:lstStyle/>
          <a:p>
            <a:endParaRPr lang="en-US"/>
          </a:p>
        </p:txBody>
      </p:sp>
      <p:pic>
        <p:nvPicPr>
          <p:cNvPr id="5" name="Content Placeholder 5"/>
          <p:cNvPicPr>
            <a:picLocks noGrp="1" noChangeAspect="1"/>
          </p:cNvPicPr>
          <p:nvPr/>
        </p:nvPicPr>
        <p:blipFill>
          <a:blip r:embed="rId2"/>
          <a:srcRect t="-32390" b="-32390"/>
          <a:stretch>
            <a:fillRect/>
          </a:stretch>
        </p:blipFill>
        <p:spPr>
          <a:xfrm>
            <a:off x="4699344" y="1251859"/>
            <a:ext cx="4038600" cy="4525963"/>
          </a:xfrm>
          <a:prstGeom prst="rect">
            <a:avLst/>
          </a:prstGeom>
        </p:spPr>
      </p:pic>
    </p:spTree>
    <p:extLst>
      <p:ext uri="{BB962C8B-B14F-4D97-AF65-F5344CB8AC3E}">
        <p14:creationId xmlns:p14="http://schemas.microsoft.com/office/powerpoint/2010/main" val="11132002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Influences</a:t>
            </a:r>
            <a:endParaRPr lang="en-US" dirty="0"/>
          </a:p>
        </p:txBody>
      </p:sp>
      <p:sp>
        <p:nvSpPr>
          <p:cNvPr id="3" name="Content Placeholder 2"/>
          <p:cNvSpPr>
            <a:spLocks noGrp="1"/>
          </p:cNvSpPr>
          <p:nvPr>
            <p:ph sz="half" idx="1"/>
          </p:nvPr>
        </p:nvSpPr>
        <p:spPr/>
        <p:txBody>
          <a:bodyPr>
            <a:normAutofit fontScale="70000" lnSpcReduction="20000"/>
          </a:bodyPr>
          <a:lstStyle/>
          <a:p>
            <a:r>
              <a:rPr lang="en-US" dirty="0"/>
              <a:t>Vo Nguyen </a:t>
            </a:r>
            <a:r>
              <a:rPr lang="en-US" dirty="0" err="1"/>
              <a:t>Giap</a:t>
            </a:r>
            <a:endParaRPr lang="en-US" dirty="0"/>
          </a:p>
          <a:p>
            <a:pPr marL="0" indent="0">
              <a:buNone/>
            </a:pPr>
            <a:r>
              <a:rPr lang="en-US" dirty="0"/>
              <a:t>          </a:t>
            </a:r>
            <a:r>
              <a:rPr lang="en-US" dirty="0" err="1" smtClean="0"/>
              <a:t>Tet</a:t>
            </a:r>
            <a:r>
              <a:rPr lang="en-US" dirty="0" smtClean="0"/>
              <a:t> Offensive</a:t>
            </a:r>
            <a:endParaRPr lang="en-US" dirty="0"/>
          </a:p>
          <a:p>
            <a:pPr marL="0" indent="0">
              <a:buNone/>
            </a:pPr>
            <a:r>
              <a:rPr lang="en-US" dirty="0"/>
              <a:t>          </a:t>
            </a:r>
            <a:r>
              <a:rPr lang="en-US" dirty="0" smtClean="0"/>
              <a:t>January-February 1968</a:t>
            </a:r>
            <a:endParaRPr lang="en-US" dirty="0"/>
          </a:p>
          <a:p>
            <a:pPr marL="0" indent="0">
              <a:buNone/>
            </a:pPr>
            <a:endParaRPr lang="en-US" dirty="0"/>
          </a:p>
          <a:p>
            <a:pPr marL="0" indent="0">
              <a:buNone/>
            </a:pPr>
            <a:r>
              <a:rPr lang="en-US" dirty="0"/>
              <a:t>Aim:  </a:t>
            </a:r>
            <a:r>
              <a:rPr lang="en-US" dirty="0" smtClean="0"/>
              <a:t>Surprise attack during Vietnamese New Year holiday, breaking ceasefire agreement to. gain strategic advantage over US and South Vietnamese positions.</a:t>
            </a:r>
            <a:endParaRPr lang="en-US" dirty="0"/>
          </a:p>
          <a:p>
            <a:pPr marL="0" indent="0">
              <a:buNone/>
            </a:pPr>
            <a:endParaRPr lang="en-US" dirty="0"/>
          </a:p>
          <a:p>
            <a:pPr marL="0" indent="0">
              <a:buNone/>
            </a:pPr>
            <a:r>
              <a:rPr lang="en-US" dirty="0"/>
              <a:t>Outcome:</a:t>
            </a:r>
          </a:p>
          <a:p>
            <a:pPr marL="0" indent="0">
              <a:buNone/>
            </a:pPr>
            <a:r>
              <a:rPr lang="en-US" dirty="0" smtClean="0"/>
              <a:t>Initial success led to military stalemate, but scenes of fighting energized American public opinion against continuing the war.</a:t>
            </a:r>
            <a:endParaRPr lang="en-US" dirty="0"/>
          </a:p>
          <a:p>
            <a:endParaRPr lang="en-US" dirty="0"/>
          </a:p>
        </p:txBody>
      </p:sp>
      <p:pic>
        <p:nvPicPr>
          <p:cNvPr id="7" name="Content Placeholder 6"/>
          <p:cNvPicPr>
            <a:picLocks noGrp="1" noChangeAspect="1"/>
          </p:cNvPicPr>
          <p:nvPr>
            <p:ph sz="half" idx="2"/>
          </p:nvPr>
        </p:nvPicPr>
        <p:blipFill>
          <a:blip r:embed="rId2"/>
          <a:srcRect l="18011" r="18011"/>
          <a:stretch>
            <a:fillRect/>
          </a:stretch>
        </p:blipFill>
        <p:spPr/>
      </p:pic>
    </p:spTree>
    <p:extLst>
      <p:ext uri="{BB962C8B-B14F-4D97-AF65-F5344CB8AC3E}">
        <p14:creationId xmlns:p14="http://schemas.microsoft.com/office/powerpoint/2010/main" val="12707986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Influences</a:t>
            </a:r>
            <a:endParaRPr lang="en-US" dirty="0"/>
          </a:p>
        </p:txBody>
      </p:sp>
      <p:sp>
        <p:nvSpPr>
          <p:cNvPr id="3" name="Content Placeholder 2"/>
          <p:cNvSpPr>
            <a:spLocks noGrp="1"/>
          </p:cNvSpPr>
          <p:nvPr>
            <p:ph sz="half" idx="1"/>
          </p:nvPr>
        </p:nvSpPr>
        <p:spPr/>
        <p:txBody>
          <a:bodyPr/>
          <a:lstStyle/>
          <a:p>
            <a:r>
              <a:rPr lang="en-US" dirty="0" smtClean="0"/>
              <a:t>Colin Powell</a:t>
            </a:r>
          </a:p>
          <a:p>
            <a:pPr marL="0" indent="0">
              <a:lnSpc>
                <a:spcPct val="60000"/>
              </a:lnSpc>
              <a:buNone/>
            </a:pPr>
            <a:r>
              <a:rPr lang="en-US" dirty="0"/>
              <a:t>	</a:t>
            </a:r>
            <a:r>
              <a:rPr lang="en-US" sz="2000" dirty="0" smtClean="0"/>
              <a:t>Desert Storm</a:t>
            </a:r>
          </a:p>
          <a:p>
            <a:pPr marL="0" indent="0">
              <a:lnSpc>
                <a:spcPct val="60000"/>
              </a:lnSpc>
              <a:buNone/>
            </a:pPr>
            <a:r>
              <a:rPr lang="en-US" sz="2000" dirty="0"/>
              <a:t>	</a:t>
            </a:r>
            <a:r>
              <a:rPr lang="en-US" sz="2000" dirty="0" smtClean="0"/>
              <a:t>Jan 17 – Feb 28, 1991</a:t>
            </a:r>
          </a:p>
          <a:p>
            <a:pPr marL="0" indent="0">
              <a:lnSpc>
                <a:spcPct val="60000"/>
              </a:lnSpc>
              <a:buNone/>
            </a:pPr>
            <a:endParaRPr lang="en-US" sz="2000" dirty="0"/>
          </a:p>
          <a:p>
            <a:pPr marL="0" indent="0">
              <a:lnSpc>
                <a:spcPct val="60000"/>
              </a:lnSpc>
              <a:buNone/>
            </a:pPr>
            <a:endParaRPr lang="en-US" sz="2000" dirty="0" smtClean="0"/>
          </a:p>
          <a:p>
            <a:pPr marL="0" indent="0">
              <a:lnSpc>
                <a:spcPct val="60000"/>
              </a:lnSpc>
              <a:buNone/>
            </a:pPr>
            <a:r>
              <a:rPr lang="en-US" sz="2000" dirty="0" smtClean="0"/>
              <a:t>Aim:  Secure liberation of Kuwait, then occupied by Iraq, by feigning attack by sea while amassing  overwhelming force to attack by land.</a:t>
            </a:r>
          </a:p>
          <a:p>
            <a:pPr marL="0" indent="0">
              <a:lnSpc>
                <a:spcPct val="60000"/>
              </a:lnSpc>
              <a:buNone/>
            </a:pPr>
            <a:endParaRPr lang="en-US" sz="2000" dirty="0"/>
          </a:p>
        </p:txBody>
      </p:sp>
      <p:pic>
        <p:nvPicPr>
          <p:cNvPr id="5" name="Content Placeholder 4"/>
          <p:cNvPicPr>
            <a:picLocks noGrp="1" noChangeAspect="1"/>
          </p:cNvPicPr>
          <p:nvPr>
            <p:ph sz="half" idx="2"/>
          </p:nvPr>
        </p:nvPicPr>
        <p:blipFill>
          <a:blip r:embed="rId2"/>
          <a:srcRect t="6456" b="6456"/>
          <a:stretch>
            <a:fillRect/>
          </a:stretch>
        </p:blipFill>
        <p:spPr/>
      </p:pic>
    </p:spTree>
    <p:extLst>
      <p:ext uri="{BB962C8B-B14F-4D97-AF65-F5344CB8AC3E}">
        <p14:creationId xmlns:p14="http://schemas.microsoft.com/office/powerpoint/2010/main" val="13371581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Leadership</a:t>
            </a:r>
            <a:endParaRPr lang="en-US" dirty="0"/>
          </a:p>
        </p:txBody>
      </p:sp>
      <p:sp>
        <p:nvSpPr>
          <p:cNvPr id="3" name="Content Placeholder 2"/>
          <p:cNvSpPr>
            <a:spLocks noGrp="1"/>
          </p:cNvSpPr>
          <p:nvPr>
            <p:ph idx="1"/>
          </p:nvPr>
        </p:nvSpPr>
        <p:spPr/>
        <p:txBody>
          <a:bodyPr>
            <a:normAutofit fontScale="92500"/>
          </a:bodyPr>
          <a:lstStyle/>
          <a:p>
            <a:r>
              <a:rPr lang="en-US" dirty="0" smtClean="0"/>
              <a:t>“The Tao of the true king [must be] to generously love his people.” (Tomb Texts, p. 248)</a:t>
            </a:r>
          </a:p>
          <a:p>
            <a:r>
              <a:rPr lang="en-US" dirty="0" smtClean="0"/>
              <a:t>Remember the first factor in estimating the outcome of war is the Tao that “causes the people to be fully in accord with the ruler.” (p. 167)</a:t>
            </a:r>
          </a:p>
          <a:p>
            <a:r>
              <a:rPr lang="en-US" dirty="0" smtClean="0"/>
              <a:t>Does military strategy as understood by Sun-Tzu really have more to do with politics and leadership?</a:t>
            </a:r>
          </a:p>
          <a:p>
            <a:endParaRPr lang="en-US" dirty="0"/>
          </a:p>
        </p:txBody>
      </p:sp>
    </p:spTree>
    <p:extLst>
      <p:ext uri="{BB962C8B-B14F-4D97-AF65-F5344CB8AC3E}">
        <p14:creationId xmlns:p14="http://schemas.microsoft.com/office/powerpoint/2010/main" val="35876567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Leadership</a:t>
            </a:r>
            <a:endParaRPr lang="en-US" dirty="0"/>
          </a:p>
        </p:txBody>
      </p:sp>
      <p:sp>
        <p:nvSpPr>
          <p:cNvPr id="3" name="Content Placeholder 2"/>
          <p:cNvSpPr>
            <a:spLocks noGrp="1"/>
          </p:cNvSpPr>
          <p:nvPr>
            <p:ph idx="1"/>
          </p:nvPr>
        </p:nvSpPr>
        <p:spPr/>
        <p:txBody>
          <a:bodyPr>
            <a:normAutofit fontScale="92500"/>
          </a:bodyPr>
          <a:lstStyle/>
          <a:p>
            <a:r>
              <a:rPr lang="en-US" dirty="0" smtClean="0"/>
              <a:t>Note the use and applicability of Sun-Tzu’s ideas to all kinds of other parts of life:  business, management, negotiation, etc.</a:t>
            </a:r>
          </a:p>
          <a:p>
            <a:r>
              <a:rPr lang="en-US" dirty="0" smtClean="0"/>
              <a:t>But if the Tao of the leader is “to generously love” the people, how should the leader be perceived by the people being led?</a:t>
            </a:r>
          </a:p>
          <a:p>
            <a:r>
              <a:rPr lang="en-US" dirty="0" smtClean="0"/>
              <a:t>Or, “is it better to be feared than to be loved?”</a:t>
            </a:r>
          </a:p>
          <a:p>
            <a:pPr marL="0" indent="0">
              <a:buNone/>
            </a:pPr>
            <a:r>
              <a:rPr lang="en-US" dirty="0" smtClean="0"/>
              <a:t>That is the question for next time, the question asked by our next author, </a:t>
            </a:r>
            <a:r>
              <a:rPr lang="en-US" dirty="0" err="1" smtClean="0"/>
              <a:t>Niccolò</a:t>
            </a:r>
            <a:r>
              <a:rPr lang="en-US" dirty="0" smtClean="0"/>
              <a:t> Machiavelli.</a:t>
            </a:r>
          </a:p>
          <a:p>
            <a:endParaRPr lang="en-US" dirty="0"/>
          </a:p>
        </p:txBody>
      </p:sp>
    </p:spTree>
    <p:extLst>
      <p:ext uri="{BB962C8B-B14F-4D97-AF65-F5344CB8AC3E}">
        <p14:creationId xmlns:p14="http://schemas.microsoft.com/office/powerpoint/2010/main" val="3177354817"/>
      </p:ext>
    </p:extLst>
  </p:cSld>
  <p:clrMapOvr>
    <a:masterClrMapping/>
  </p:clrMapOvr>
  <p:timing>
    <p:tnLst>
      <p:par>
        <p:cT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1809</TotalTime>
  <Words>1079</Words>
  <Application>Microsoft Office PowerPoint</Application>
  <PresentationFormat>On-screen Show (4:3)</PresentationFormat>
  <Paragraphs>182</Paragraphs>
  <Slides>25</Slides>
  <Notes>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 Black </vt:lpstr>
      <vt:lpstr>Humanities Core Course Fall 2013:  Section 3</vt:lpstr>
      <vt:lpstr>Humanities Core Course Fall 2013:  Section 3</vt:lpstr>
      <vt:lpstr>孫子兵法</vt:lpstr>
      <vt:lpstr>孫子兵法</vt:lpstr>
      <vt:lpstr>孫子兵法</vt:lpstr>
      <vt:lpstr>Historical Context: Collapse of Zhou dynasty, Ancient China</vt:lpstr>
      <vt:lpstr>Qin Shi Huang First Emperor of unified China, buried in Yuan Terracotta Army</vt:lpstr>
      <vt:lpstr>Jean Joseph Amiot</vt:lpstr>
      <vt:lpstr> “Warfare is the greatest affair of state, the basis of life and death, the Way (Tao) to survival or extinction.  It must be thoroughly pondered and analyzed.” (p.167)</vt:lpstr>
      <vt:lpstr>Tao and Taoism </vt:lpstr>
      <vt:lpstr>The Five Factors</vt:lpstr>
      <vt:lpstr>“Warfare is the Way (Tao) of Deception”</vt:lpstr>
      <vt:lpstr>What happened to Glory, Honor, Courage?</vt:lpstr>
      <vt:lpstr>What happened to Glory, Honor, Courage?</vt:lpstr>
      <vt:lpstr>What happened to Glory, Honor, Courage?</vt:lpstr>
      <vt:lpstr>Remember Odysseus in the Iliad</vt:lpstr>
      <vt:lpstr>Influences</vt:lpstr>
      <vt:lpstr>Influences</vt:lpstr>
      <vt:lpstr>Influences</vt:lpstr>
      <vt:lpstr>Influences</vt:lpstr>
      <vt:lpstr>PowerPoint Presentation</vt:lpstr>
      <vt:lpstr>Influences</vt:lpstr>
      <vt:lpstr>Influences</vt:lpstr>
      <vt:lpstr>Role of Leadership</vt:lpstr>
      <vt:lpstr>Role of Leadership</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AH</cp:lastModifiedBy>
  <cp:revision>42</cp:revision>
  <dcterms:created xsi:type="dcterms:W3CDTF">2013-11-11T23:37:21Z</dcterms:created>
  <dcterms:modified xsi:type="dcterms:W3CDTF">2013-11-14T05:48:39Z</dcterms:modified>
</cp:coreProperties>
</file>