
<file path=[Content_Types].xml><?xml version="1.0" encoding="utf-8"?>
<Types xmlns="http://schemas.openxmlformats.org/package/2006/content-types">
  <Default Extension="xml" ContentType="application/xml"/>
  <Default Extension="jpg" ContentType="image/jpeg"/>
  <Default Extension="jpeg" ContentType="image/jpeg"/>
  <Default Extension="rels" ContentType="application/vnd.openxmlformats-package.relationships+xml"/>
  <Default Extension="mov" ContentType="audio/unknown"/>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8"/>
  </p:notesMasterIdLst>
  <p:sldIdLst>
    <p:sldId id="278" r:id="rId2"/>
    <p:sldId id="289" r:id="rId3"/>
    <p:sldId id="257" r:id="rId4"/>
    <p:sldId id="284" r:id="rId5"/>
    <p:sldId id="258" r:id="rId6"/>
    <p:sldId id="261" r:id="rId7"/>
    <p:sldId id="290" r:id="rId8"/>
    <p:sldId id="262" r:id="rId9"/>
    <p:sldId id="281" r:id="rId10"/>
    <p:sldId id="291" r:id="rId11"/>
    <p:sldId id="259" r:id="rId12"/>
    <p:sldId id="263" r:id="rId13"/>
    <p:sldId id="274" r:id="rId14"/>
    <p:sldId id="275" r:id="rId15"/>
    <p:sldId id="277" r:id="rId16"/>
    <p:sldId id="260" r:id="rId17"/>
    <p:sldId id="265" r:id="rId18"/>
    <p:sldId id="266" r:id="rId19"/>
    <p:sldId id="292" r:id="rId20"/>
    <p:sldId id="288" r:id="rId21"/>
    <p:sldId id="276" r:id="rId22"/>
    <p:sldId id="280" r:id="rId23"/>
    <p:sldId id="293" r:id="rId24"/>
    <p:sldId id="285" r:id="rId25"/>
    <p:sldId id="286" r:id="rId26"/>
    <p:sldId id="269" r:id="rId27"/>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100" d="100"/>
          <a:sy n="100" d="100"/>
        </p:scale>
        <p:origin x="-1680" y="-440"/>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8AA930-0635-BD42-BF45-1BE5425516EB}" type="doc">
      <dgm:prSet loTypeId="urn:microsoft.com/office/officeart/2005/8/layout/hChevron3" loCatId="" qsTypeId="urn:microsoft.com/office/officeart/2005/8/quickstyle/3D2" qsCatId="3D" csTypeId="urn:microsoft.com/office/officeart/2005/8/colors/accent1_4" csCatId="accent1" phldr="1"/>
      <dgm:spPr/>
    </dgm:pt>
    <dgm:pt modelId="{C7942E5D-2CE0-004D-A305-0577F02757A5}">
      <dgm:prSet phldrT="[Text]" custT="1"/>
      <dgm:spPr/>
      <dgm:t>
        <a:bodyPr/>
        <a:lstStyle/>
        <a:p>
          <a:r>
            <a:rPr lang="en-US" sz="1200" dirty="0" err="1" smtClean="0"/>
            <a:t>Kesh</a:t>
          </a:r>
          <a:r>
            <a:rPr lang="en-US" sz="1200" dirty="0" smtClean="0"/>
            <a:t> Temple Hymn (Sumerian,</a:t>
          </a:r>
        </a:p>
        <a:p>
          <a:r>
            <a:rPr lang="en-US" sz="1200" dirty="0" smtClean="0"/>
            <a:t> 2600 BCE)</a:t>
          </a:r>
          <a:endParaRPr lang="en-US" sz="1200" dirty="0"/>
        </a:p>
      </dgm:t>
    </dgm:pt>
    <dgm:pt modelId="{A4EA9DC7-8614-7545-B577-6159420D7808}" type="parTrans" cxnId="{2EF82671-3910-AD4F-98CF-6243A777E524}">
      <dgm:prSet/>
      <dgm:spPr/>
      <dgm:t>
        <a:bodyPr/>
        <a:lstStyle/>
        <a:p>
          <a:endParaRPr lang="en-US"/>
        </a:p>
      </dgm:t>
    </dgm:pt>
    <dgm:pt modelId="{88FDF016-3B84-4C4E-8786-5A248E436094}" type="sibTrans" cxnId="{2EF82671-3910-AD4F-98CF-6243A777E524}">
      <dgm:prSet/>
      <dgm:spPr/>
      <dgm:t>
        <a:bodyPr/>
        <a:lstStyle/>
        <a:p>
          <a:endParaRPr lang="en-US"/>
        </a:p>
      </dgm:t>
    </dgm:pt>
    <dgm:pt modelId="{9560584A-531E-8E4F-AA62-6A0B11C45EAC}">
      <dgm:prSet phldrT="[Text]" custT="1"/>
      <dgm:spPr/>
      <dgm:t>
        <a:bodyPr/>
        <a:lstStyle/>
        <a:p>
          <a:r>
            <a:rPr lang="en-US" sz="1200" dirty="0" smtClean="0"/>
            <a:t>Epic of Gilgamesh (</a:t>
          </a:r>
          <a:r>
            <a:rPr lang="en-US" sz="1200" dirty="0" err="1" smtClean="0"/>
            <a:t>Akkadian</a:t>
          </a:r>
          <a:r>
            <a:rPr lang="en-US" sz="1200" dirty="0" smtClean="0"/>
            <a:t>, 2100 BCE) </a:t>
          </a:r>
          <a:endParaRPr lang="en-US" sz="1200" dirty="0"/>
        </a:p>
      </dgm:t>
    </dgm:pt>
    <dgm:pt modelId="{9C792529-BFBB-8F41-89D3-DBCA707047F8}" type="parTrans" cxnId="{CD2DB3D4-E4C8-2040-B386-ACB1E4637552}">
      <dgm:prSet/>
      <dgm:spPr/>
      <dgm:t>
        <a:bodyPr/>
        <a:lstStyle/>
        <a:p>
          <a:endParaRPr lang="en-US"/>
        </a:p>
      </dgm:t>
    </dgm:pt>
    <dgm:pt modelId="{A40BC61F-1ADD-744D-8DF7-9CA9FB055EA6}" type="sibTrans" cxnId="{CD2DB3D4-E4C8-2040-B386-ACB1E4637552}">
      <dgm:prSet/>
      <dgm:spPr/>
      <dgm:t>
        <a:bodyPr/>
        <a:lstStyle/>
        <a:p>
          <a:endParaRPr lang="en-US"/>
        </a:p>
      </dgm:t>
    </dgm:pt>
    <dgm:pt modelId="{6A6637C1-2F14-A045-9147-068D82421901}">
      <dgm:prSet phldrT="[Text]" custT="1"/>
      <dgm:spPr/>
      <dgm:t>
        <a:bodyPr/>
        <a:lstStyle/>
        <a:p>
          <a:r>
            <a:rPr lang="en-US" sz="1200" dirty="0" err="1" smtClean="0"/>
            <a:t>Enûma</a:t>
          </a:r>
          <a:r>
            <a:rPr lang="en-US" sz="1200" dirty="0" smtClean="0"/>
            <a:t> </a:t>
          </a:r>
          <a:r>
            <a:rPr lang="en-US" sz="1200" dirty="0" err="1" smtClean="0"/>
            <a:t>Eliš</a:t>
          </a:r>
          <a:r>
            <a:rPr lang="en-US" sz="1200" dirty="0" smtClean="0"/>
            <a:t> (</a:t>
          </a:r>
          <a:r>
            <a:rPr lang="en-US" sz="1200" dirty="0" err="1" smtClean="0"/>
            <a:t>Akkadian</a:t>
          </a:r>
          <a:r>
            <a:rPr lang="en-US" sz="1200" dirty="0" smtClean="0"/>
            <a:t>, 1800 BCE)</a:t>
          </a:r>
          <a:endParaRPr lang="en-US" sz="1200" dirty="0"/>
        </a:p>
      </dgm:t>
    </dgm:pt>
    <dgm:pt modelId="{D9B52CF2-1E13-8E4D-B465-D61B04A601EB}" type="parTrans" cxnId="{888BAF72-DABE-E54A-9509-168732BAF071}">
      <dgm:prSet/>
      <dgm:spPr/>
      <dgm:t>
        <a:bodyPr/>
        <a:lstStyle/>
        <a:p>
          <a:endParaRPr lang="en-US"/>
        </a:p>
      </dgm:t>
    </dgm:pt>
    <dgm:pt modelId="{F6625924-4AC5-D245-B2C0-24EE2BDE1EB7}" type="sibTrans" cxnId="{888BAF72-DABE-E54A-9509-168732BAF071}">
      <dgm:prSet/>
      <dgm:spPr/>
      <dgm:t>
        <a:bodyPr/>
        <a:lstStyle/>
        <a:p>
          <a:endParaRPr lang="en-US"/>
        </a:p>
      </dgm:t>
    </dgm:pt>
    <dgm:pt modelId="{B140730B-D019-2E4E-A36F-36615EC00ECF}">
      <dgm:prSet phldrT="[Text]" custT="1"/>
      <dgm:spPr/>
      <dgm:t>
        <a:bodyPr/>
        <a:lstStyle/>
        <a:p>
          <a:r>
            <a:rPr lang="en-US" sz="1200" dirty="0" smtClean="0"/>
            <a:t>Book of the Dead (Egyptian, 1550 BCE)</a:t>
          </a:r>
          <a:endParaRPr lang="en-US" sz="1200" dirty="0"/>
        </a:p>
      </dgm:t>
    </dgm:pt>
    <dgm:pt modelId="{A7D1E3C0-ABD2-7C4F-B4EC-B6FADC340D9F}" type="parTrans" cxnId="{3F851F57-6ED7-8544-B51D-33AB81206447}">
      <dgm:prSet/>
      <dgm:spPr/>
      <dgm:t>
        <a:bodyPr/>
        <a:lstStyle/>
        <a:p>
          <a:endParaRPr lang="en-US"/>
        </a:p>
      </dgm:t>
    </dgm:pt>
    <dgm:pt modelId="{8498E413-7F14-EF46-BE4D-385E9C1768DA}" type="sibTrans" cxnId="{3F851F57-6ED7-8544-B51D-33AB81206447}">
      <dgm:prSet/>
      <dgm:spPr/>
      <dgm:t>
        <a:bodyPr/>
        <a:lstStyle/>
        <a:p>
          <a:endParaRPr lang="en-US"/>
        </a:p>
      </dgm:t>
    </dgm:pt>
    <dgm:pt modelId="{5DE4F5EB-F619-424D-9060-269FAC31F87A}">
      <dgm:prSet phldrT="[Text]" custT="1"/>
      <dgm:spPr/>
      <dgm:t>
        <a:bodyPr/>
        <a:lstStyle/>
        <a:p>
          <a:r>
            <a:rPr lang="en-US" sz="1200" dirty="0" smtClean="0"/>
            <a:t>Torah [Pentateuch] (Hebrew, 1400 BCE)</a:t>
          </a:r>
          <a:endParaRPr lang="en-US" sz="1200" dirty="0"/>
        </a:p>
      </dgm:t>
    </dgm:pt>
    <dgm:pt modelId="{E060C0E4-B311-5842-AEB8-EAB21DCED5BA}" type="parTrans" cxnId="{0640B460-E92A-7A4F-9BB1-11F871120003}">
      <dgm:prSet/>
      <dgm:spPr/>
      <dgm:t>
        <a:bodyPr/>
        <a:lstStyle/>
        <a:p>
          <a:endParaRPr lang="en-US"/>
        </a:p>
      </dgm:t>
    </dgm:pt>
    <dgm:pt modelId="{EE0BAB99-B7DC-0B43-BDDD-4E3DD0E5D06C}" type="sibTrans" cxnId="{0640B460-E92A-7A4F-9BB1-11F871120003}">
      <dgm:prSet/>
      <dgm:spPr/>
      <dgm:t>
        <a:bodyPr/>
        <a:lstStyle/>
        <a:p>
          <a:endParaRPr lang="en-US"/>
        </a:p>
      </dgm:t>
    </dgm:pt>
    <dgm:pt modelId="{0A6BE1BD-1477-804F-AE08-28C3341CA1A3}">
      <dgm:prSet phldrT="[Text]" custT="1"/>
      <dgm:spPr/>
      <dgm:t>
        <a:bodyPr/>
        <a:lstStyle/>
        <a:p>
          <a:r>
            <a:rPr lang="en-US" sz="1200" dirty="0" err="1" smtClean="0"/>
            <a:t>Rigveda</a:t>
          </a:r>
          <a:r>
            <a:rPr lang="en-US" sz="1200" dirty="0" smtClean="0"/>
            <a:t> (Sanskrit, 1200 BCE)</a:t>
          </a:r>
          <a:endParaRPr lang="en-US" sz="1200" dirty="0"/>
        </a:p>
      </dgm:t>
    </dgm:pt>
    <dgm:pt modelId="{4B385D3C-D0D5-7A44-86AE-C6D3D8B1B55F}" type="parTrans" cxnId="{6EFAD4AA-8772-5145-9F1B-6D4FF6DD161D}">
      <dgm:prSet/>
      <dgm:spPr/>
      <dgm:t>
        <a:bodyPr/>
        <a:lstStyle/>
        <a:p>
          <a:endParaRPr lang="en-US"/>
        </a:p>
      </dgm:t>
    </dgm:pt>
    <dgm:pt modelId="{760251F0-F634-9148-AED5-35D944C84158}" type="sibTrans" cxnId="{6EFAD4AA-8772-5145-9F1B-6D4FF6DD161D}">
      <dgm:prSet/>
      <dgm:spPr/>
      <dgm:t>
        <a:bodyPr/>
        <a:lstStyle/>
        <a:p>
          <a:endParaRPr lang="en-US"/>
        </a:p>
      </dgm:t>
    </dgm:pt>
    <dgm:pt modelId="{E66E82E4-77D2-9947-AC03-9712D1E25330}">
      <dgm:prSet phldrT="[Text]" custT="1"/>
      <dgm:spPr/>
      <dgm:t>
        <a:bodyPr/>
        <a:lstStyle/>
        <a:p>
          <a:r>
            <a:rPr lang="en-US" sz="1200" dirty="0" smtClean="0"/>
            <a:t>I </a:t>
          </a:r>
          <a:r>
            <a:rPr lang="en-US" sz="1200" dirty="0" err="1" smtClean="0"/>
            <a:t>Ching</a:t>
          </a:r>
          <a:r>
            <a:rPr lang="en-US" sz="1200" dirty="0" smtClean="0"/>
            <a:t> (Chinese, 1000 BCE)</a:t>
          </a:r>
          <a:endParaRPr lang="en-US" sz="1200" dirty="0"/>
        </a:p>
      </dgm:t>
    </dgm:pt>
    <dgm:pt modelId="{D143369C-D60D-C946-B8E5-B2D6DB1C2BD7}" type="parTrans" cxnId="{71307A24-90CA-1244-88ED-C0CAA933C113}">
      <dgm:prSet/>
      <dgm:spPr/>
      <dgm:t>
        <a:bodyPr/>
        <a:lstStyle/>
        <a:p>
          <a:endParaRPr lang="en-US"/>
        </a:p>
      </dgm:t>
    </dgm:pt>
    <dgm:pt modelId="{006648F4-1430-B84F-8E13-46D94BB22A67}" type="sibTrans" cxnId="{71307A24-90CA-1244-88ED-C0CAA933C113}">
      <dgm:prSet/>
      <dgm:spPr/>
      <dgm:t>
        <a:bodyPr/>
        <a:lstStyle/>
        <a:p>
          <a:endParaRPr lang="en-US"/>
        </a:p>
      </dgm:t>
    </dgm:pt>
    <dgm:pt modelId="{AAF40DE4-F321-5545-A9DC-2B5737653735}" type="pres">
      <dgm:prSet presAssocID="{428AA930-0635-BD42-BF45-1BE5425516EB}" presName="Name0" presStyleCnt="0">
        <dgm:presLayoutVars>
          <dgm:dir/>
          <dgm:resizeHandles val="exact"/>
        </dgm:presLayoutVars>
      </dgm:prSet>
      <dgm:spPr/>
    </dgm:pt>
    <dgm:pt modelId="{0C32CE02-B0A8-C14D-B92A-AA3B12AEF8D1}" type="pres">
      <dgm:prSet presAssocID="{C7942E5D-2CE0-004D-A305-0577F02757A5}" presName="parTxOnly" presStyleLbl="node1" presStyleIdx="0" presStyleCnt="7" custLinFactY="-100000" custLinFactNeighborX="-1072" custLinFactNeighborY="-163273">
        <dgm:presLayoutVars>
          <dgm:bulletEnabled val="1"/>
        </dgm:presLayoutVars>
      </dgm:prSet>
      <dgm:spPr/>
      <dgm:t>
        <a:bodyPr/>
        <a:lstStyle/>
        <a:p>
          <a:endParaRPr lang="en-US"/>
        </a:p>
      </dgm:t>
    </dgm:pt>
    <dgm:pt modelId="{76EC1FD7-E5CF-0F42-8F02-516576739D15}" type="pres">
      <dgm:prSet presAssocID="{88FDF016-3B84-4C4E-8786-5A248E436094}" presName="parSpace" presStyleCnt="0"/>
      <dgm:spPr/>
    </dgm:pt>
    <dgm:pt modelId="{74DCC388-E036-6542-A90F-0E58994F2E92}" type="pres">
      <dgm:prSet presAssocID="{9560584A-531E-8E4F-AA62-6A0B11C45EAC}" presName="parTxOnly" presStyleLbl="node1" presStyleIdx="1" presStyleCnt="7" custLinFactY="-57504" custLinFactNeighborX="-26662" custLinFactNeighborY="-100000">
        <dgm:presLayoutVars>
          <dgm:bulletEnabled val="1"/>
        </dgm:presLayoutVars>
      </dgm:prSet>
      <dgm:spPr/>
      <dgm:t>
        <a:bodyPr/>
        <a:lstStyle/>
        <a:p>
          <a:endParaRPr lang="en-US"/>
        </a:p>
      </dgm:t>
    </dgm:pt>
    <dgm:pt modelId="{9D236FF2-C078-284A-9C93-6ED12E2F43DC}" type="pres">
      <dgm:prSet presAssocID="{A40BC61F-1ADD-744D-8DF7-9CA9FB055EA6}" presName="parSpace" presStyleCnt="0"/>
      <dgm:spPr/>
    </dgm:pt>
    <dgm:pt modelId="{6C1E4E68-CE85-9643-9158-7861348DB05E}" type="pres">
      <dgm:prSet presAssocID="{6A6637C1-2F14-A045-9147-068D82421901}" presName="parTxOnly" presStyleLbl="node1" presStyleIdx="2" presStyleCnt="7" custScaleX="105551" custLinFactNeighborX="-30972" custLinFactNeighborY="-57817">
        <dgm:presLayoutVars>
          <dgm:bulletEnabled val="1"/>
        </dgm:presLayoutVars>
      </dgm:prSet>
      <dgm:spPr/>
      <dgm:t>
        <a:bodyPr/>
        <a:lstStyle/>
        <a:p>
          <a:endParaRPr lang="en-US"/>
        </a:p>
      </dgm:t>
    </dgm:pt>
    <dgm:pt modelId="{1198F1B0-C6A6-2341-ABB9-6DAD3995E6D2}" type="pres">
      <dgm:prSet presAssocID="{F6625924-4AC5-D245-B2C0-24EE2BDE1EB7}" presName="parSpace" presStyleCnt="0"/>
      <dgm:spPr/>
    </dgm:pt>
    <dgm:pt modelId="{EA7269F9-1749-2549-9F79-374442D83997}" type="pres">
      <dgm:prSet presAssocID="{B140730B-D019-2E4E-A36F-36615EC00ECF}" presName="parTxOnly" presStyleLbl="node1" presStyleIdx="3" presStyleCnt="7" custLinFactNeighborX="-16522" custLinFactNeighborY="44396">
        <dgm:presLayoutVars>
          <dgm:bulletEnabled val="1"/>
        </dgm:presLayoutVars>
      </dgm:prSet>
      <dgm:spPr/>
      <dgm:t>
        <a:bodyPr/>
        <a:lstStyle/>
        <a:p>
          <a:endParaRPr lang="en-US"/>
        </a:p>
      </dgm:t>
    </dgm:pt>
    <dgm:pt modelId="{7DED766B-06EF-A94F-8976-4912A37728F2}" type="pres">
      <dgm:prSet presAssocID="{8498E413-7F14-EF46-BE4D-385E9C1768DA}" presName="parSpace" presStyleCnt="0"/>
      <dgm:spPr/>
    </dgm:pt>
    <dgm:pt modelId="{94BC6F69-79B9-4C43-AC6F-9D4910F6F9FD}" type="pres">
      <dgm:prSet presAssocID="{5DE4F5EB-F619-424D-9060-269FAC31F87A}" presName="parTxOnly" presStyleLbl="node1" presStyleIdx="4" presStyleCnt="7" custLinFactY="47643" custLinFactNeighborX="-6192" custLinFactNeighborY="100000">
        <dgm:presLayoutVars>
          <dgm:bulletEnabled val="1"/>
        </dgm:presLayoutVars>
      </dgm:prSet>
      <dgm:spPr/>
      <dgm:t>
        <a:bodyPr/>
        <a:lstStyle/>
        <a:p>
          <a:endParaRPr lang="en-US"/>
        </a:p>
      </dgm:t>
    </dgm:pt>
    <dgm:pt modelId="{F31F03B1-46B2-0D46-A0AD-EF2216486A69}" type="pres">
      <dgm:prSet presAssocID="{EE0BAB99-B7DC-0B43-BDDD-4E3DD0E5D06C}" presName="parSpace" presStyleCnt="0"/>
      <dgm:spPr/>
    </dgm:pt>
    <dgm:pt modelId="{91C653D4-6443-5B4A-B730-64F2C317B71E}" type="pres">
      <dgm:prSet presAssocID="{0A6BE1BD-1477-804F-AE08-28C3341CA1A3}" presName="parTxOnly" presStyleLbl="node1" presStyleIdx="5" presStyleCnt="7" custLinFactY="100000" custLinFactNeighborX="-8263" custLinFactNeighborY="152955">
        <dgm:presLayoutVars>
          <dgm:bulletEnabled val="1"/>
        </dgm:presLayoutVars>
      </dgm:prSet>
      <dgm:spPr/>
      <dgm:t>
        <a:bodyPr/>
        <a:lstStyle/>
        <a:p>
          <a:endParaRPr lang="en-US"/>
        </a:p>
      </dgm:t>
    </dgm:pt>
    <dgm:pt modelId="{3D3424C6-690A-4040-871C-95E379D6A0D9}" type="pres">
      <dgm:prSet presAssocID="{760251F0-F634-9148-AED5-35D944C84158}" presName="parSpace" presStyleCnt="0"/>
      <dgm:spPr/>
    </dgm:pt>
    <dgm:pt modelId="{345E867F-2474-BB4B-A241-82ADECE8E98B}" type="pres">
      <dgm:prSet presAssocID="{E66E82E4-77D2-9947-AC03-9712D1E25330}" presName="parTxOnly" presStyleLbl="node1" presStyleIdx="6" presStyleCnt="7" custLinFactY="154130" custLinFactNeighborX="1073" custLinFactNeighborY="200000">
        <dgm:presLayoutVars>
          <dgm:bulletEnabled val="1"/>
        </dgm:presLayoutVars>
      </dgm:prSet>
      <dgm:spPr/>
      <dgm:t>
        <a:bodyPr/>
        <a:lstStyle/>
        <a:p>
          <a:endParaRPr lang="en-US"/>
        </a:p>
      </dgm:t>
    </dgm:pt>
  </dgm:ptLst>
  <dgm:cxnLst>
    <dgm:cxn modelId="{9D6A1BF2-0D0C-5D43-AA1F-7C365D126555}" type="presOf" srcId="{0A6BE1BD-1477-804F-AE08-28C3341CA1A3}" destId="{91C653D4-6443-5B4A-B730-64F2C317B71E}" srcOrd="0" destOrd="0" presId="urn:microsoft.com/office/officeart/2005/8/layout/hChevron3"/>
    <dgm:cxn modelId="{EB62D74B-3831-B641-B68C-59977490F38F}" type="presOf" srcId="{9560584A-531E-8E4F-AA62-6A0B11C45EAC}" destId="{74DCC388-E036-6542-A90F-0E58994F2E92}" srcOrd="0" destOrd="0" presId="urn:microsoft.com/office/officeart/2005/8/layout/hChevron3"/>
    <dgm:cxn modelId="{888BAF72-DABE-E54A-9509-168732BAF071}" srcId="{428AA930-0635-BD42-BF45-1BE5425516EB}" destId="{6A6637C1-2F14-A045-9147-068D82421901}" srcOrd="2" destOrd="0" parTransId="{D9B52CF2-1E13-8E4D-B465-D61B04A601EB}" sibTransId="{F6625924-4AC5-D245-B2C0-24EE2BDE1EB7}"/>
    <dgm:cxn modelId="{3341663B-3EDC-AA4D-81AA-7E196B355E58}" type="presOf" srcId="{6A6637C1-2F14-A045-9147-068D82421901}" destId="{6C1E4E68-CE85-9643-9158-7861348DB05E}" srcOrd="0" destOrd="0" presId="urn:microsoft.com/office/officeart/2005/8/layout/hChevron3"/>
    <dgm:cxn modelId="{3F851F57-6ED7-8544-B51D-33AB81206447}" srcId="{428AA930-0635-BD42-BF45-1BE5425516EB}" destId="{B140730B-D019-2E4E-A36F-36615EC00ECF}" srcOrd="3" destOrd="0" parTransId="{A7D1E3C0-ABD2-7C4F-B4EC-B6FADC340D9F}" sibTransId="{8498E413-7F14-EF46-BE4D-385E9C1768DA}"/>
    <dgm:cxn modelId="{DB834DE8-3D64-2947-9600-A87B36227DE9}" type="presOf" srcId="{5DE4F5EB-F619-424D-9060-269FAC31F87A}" destId="{94BC6F69-79B9-4C43-AC6F-9D4910F6F9FD}" srcOrd="0" destOrd="0" presId="urn:microsoft.com/office/officeart/2005/8/layout/hChevron3"/>
    <dgm:cxn modelId="{F5B80685-5BBD-2E47-B66E-188E967FF781}" type="presOf" srcId="{E66E82E4-77D2-9947-AC03-9712D1E25330}" destId="{345E867F-2474-BB4B-A241-82ADECE8E98B}" srcOrd="0" destOrd="0" presId="urn:microsoft.com/office/officeart/2005/8/layout/hChevron3"/>
    <dgm:cxn modelId="{2EF82671-3910-AD4F-98CF-6243A777E524}" srcId="{428AA930-0635-BD42-BF45-1BE5425516EB}" destId="{C7942E5D-2CE0-004D-A305-0577F02757A5}" srcOrd="0" destOrd="0" parTransId="{A4EA9DC7-8614-7545-B577-6159420D7808}" sibTransId="{88FDF016-3B84-4C4E-8786-5A248E436094}"/>
    <dgm:cxn modelId="{240E0459-3BFF-844A-8357-F91038A9E160}" type="presOf" srcId="{428AA930-0635-BD42-BF45-1BE5425516EB}" destId="{AAF40DE4-F321-5545-A9DC-2B5737653735}" srcOrd="0" destOrd="0" presId="urn:microsoft.com/office/officeart/2005/8/layout/hChevron3"/>
    <dgm:cxn modelId="{926BE05B-40F9-7F4F-BDB0-88BB0EF401B4}" type="presOf" srcId="{B140730B-D019-2E4E-A36F-36615EC00ECF}" destId="{EA7269F9-1749-2549-9F79-374442D83997}" srcOrd="0" destOrd="0" presId="urn:microsoft.com/office/officeart/2005/8/layout/hChevron3"/>
    <dgm:cxn modelId="{71307A24-90CA-1244-88ED-C0CAA933C113}" srcId="{428AA930-0635-BD42-BF45-1BE5425516EB}" destId="{E66E82E4-77D2-9947-AC03-9712D1E25330}" srcOrd="6" destOrd="0" parTransId="{D143369C-D60D-C946-B8E5-B2D6DB1C2BD7}" sibTransId="{006648F4-1430-B84F-8E13-46D94BB22A67}"/>
    <dgm:cxn modelId="{CD2DB3D4-E4C8-2040-B386-ACB1E4637552}" srcId="{428AA930-0635-BD42-BF45-1BE5425516EB}" destId="{9560584A-531E-8E4F-AA62-6A0B11C45EAC}" srcOrd="1" destOrd="0" parTransId="{9C792529-BFBB-8F41-89D3-DBCA707047F8}" sibTransId="{A40BC61F-1ADD-744D-8DF7-9CA9FB055EA6}"/>
    <dgm:cxn modelId="{0640B460-E92A-7A4F-9BB1-11F871120003}" srcId="{428AA930-0635-BD42-BF45-1BE5425516EB}" destId="{5DE4F5EB-F619-424D-9060-269FAC31F87A}" srcOrd="4" destOrd="0" parTransId="{E060C0E4-B311-5842-AEB8-EAB21DCED5BA}" sibTransId="{EE0BAB99-B7DC-0B43-BDDD-4E3DD0E5D06C}"/>
    <dgm:cxn modelId="{6EFAD4AA-8772-5145-9F1B-6D4FF6DD161D}" srcId="{428AA930-0635-BD42-BF45-1BE5425516EB}" destId="{0A6BE1BD-1477-804F-AE08-28C3341CA1A3}" srcOrd="5" destOrd="0" parTransId="{4B385D3C-D0D5-7A44-86AE-C6D3D8B1B55F}" sibTransId="{760251F0-F634-9148-AED5-35D944C84158}"/>
    <dgm:cxn modelId="{533BDF0B-7AF7-2E4B-B61B-985C46B1DBEA}" type="presOf" srcId="{C7942E5D-2CE0-004D-A305-0577F02757A5}" destId="{0C32CE02-B0A8-C14D-B92A-AA3B12AEF8D1}" srcOrd="0" destOrd="0" presId="urn:microsoft.com/office/officeart/2005/8/layout/hChevron3"/>
    <dgm:cxn modelId="{C4A49442-3D96-E443-9AB6-4777809F2890}" type="presParOf" srcId="{AAF40DE4-F321-5545-A9DC-2B5737653735}" destId="{0C32CE02-B0A8-C14D-B92A-AA3B12AEF8D1}" srcOrd="0" destOrd="0" presId="urn:microsoft.com/office/officeart/2005/8/layout/hChevron3"/>
    <dgm:cxn modelId="{02A1801C-4942-414F-BA8C-CA0AED79E173}" type="presParOf" srcId="{AAF40DE4-F321-5545-A9DC-2B5737653735}" destId="{76EC1FD7-E5CF-0F42-8F02-516576739D15}" srcOrd="1" destOrd="0" presId="urn:microsoft.com/office/officeart/2005/8/layout/hChevron3"/>
    <dgm:cxn modelId="{A53A4EFE-EE7F-3D41-AAA5-3ED72E8C5A6F}" type="presParOf" srcId="{AAF40DE4-F321-5545-A9DC-2B5737653735}" destId="{74DCC388-E036-6542-A90F-0E58994F2E92}" srcOrd="2" destOrd="0" presId="urn:microsoft.com/office/officeart/2005/8/layout/hChevron3"/>
    <dgm:cxn modelId="{AF507690-1FAA-CF4E-91C8-791E7D1C5E87}" type="presParOf" srcId="{AAF40DE4-F321-5545-A9DC-2B5737653735}" destId="{9D236FF2-C078-284A-9C93-6ED12E2F43DC}" srcOrd="3" destOrd="0" presId="urn:microsoft.com/office/officeart/2005/8/layout/hChevron3"/>
    <dgm:cxn modelId="{FB00A6E0-240E-FD40-BF2F-0E36DAF90D20}" type="presParOf" srcId="{AAF40DE4-F321-5545-A9DC-2B5737653735}" destId="{6C1E4E68-CE85-9643-9158-7861348DB05E}" srcOrd="4" destOrd="0" presId="urn:microsoft.com/office/officeart/2005/8/layout/hChevron3"/>
    <dgm:cxn modelId="{E00407DD-DA16-2246-8EC3-4E1650B8DF05}" type="presParOf" srcId="{AAF40DE4-F321-5545-A9DC-2B5737653735}" destId="{1198F1B0-C6A6-2341-ABB9-6DAD3995E6D2}" srcOrd="5" destOrd="0" presId="urn:microsoft.com/office/officeart/2005/8/layout/hChevron3"/>
    <dgm:cxn modelId="{24F58709-70C7-1E4F-B155-FCD33C7DDBF2}" type="presParOf" srcId="{AAF40DE4-F321-5545-A9DC-2B5737653735}" destId="{EA7269F9-1749-2549-9F79-374442D83997}" srcOrd="6" destOrd="0" presId="urn:microsoft.com/office/officeart/2005/8/layout/hChevron3"/>
    <dgm:cxn modelId="{7626DF3D-7FAE-374D-992C-07A54E9D053F}" type="presParOf" srcId="{AAF40DE4-F321-5545-A9DC-2B5737653735}" destId="{7DED766B-06EF-A94F-8976-4912A37728F2}" srcOrd="7" destOrd="0" presId="urn:microsoft.com/office/officeart/2005/8/layout/hChevron3"/>
    <dgm:cxn modelId="{550A901E-945D-1B46-941A-B0A9A107AC28}" type="presParOf" srcId="{AAF40DE4-F321-5545-A9DC-2B5737653735}" destId="{94BC6F69-79B9-4C43-AC6F-9D4910F6F9FD}" srcOrd="8" destOrd="0" presId="urn:microsoft.com/office/officeart/2005/8/layout/hChevron3"/>
    <dgm:cxn modelId="{E2B8C0D7-9912-4E40-9304-1091C0E569FF}" type="presParOf" srcId="{AAF40DE4-F321-5545-A9DC-2B5737653735}" destId="{F31F03B1-46B2-0D46-A0AD-EF2216486A69}" srcOrd="9" destOrd="0" presId="urn:microsoft.com/office/officeart/2005/8/layout/hChevron3"/>
    <dgm:cxn modelId="{636574C4-DD63-6942-8BDA-64A044F96E77}" type="presParOf" srcId="{AAF40DE4-F321-5545-A9DC-2B5737653735}" destId="{91C653D4-6443-5B4A-B730-64F2C317B71E}" srcOrd="10" destOrd="0" presId="urn:microsoft.com/office/officeart/2005/8/layout/hChevron3"/>
    <dgm:cxn modelId="{871F1660-FBA6-F34C-8FE3-071FF6D17EA1}" type="presParOf" srcId="{AAF40DE4-F321-5545-A9DC-2B5737653735}" destId="{3D3424C6-690A-4040-871C-95E379D6A0D9}" srcOrd="11" destOrd="0" presId="urn:microsoft.com/office/officeart/2005/8/layout/hChevron3"/>
    <dgm:cxn modelId="{CC25EDE7-CF2D-2C42-AAA0-2AB53F23A794}" type="presParOf" srcId="{AAF40DE4-F321-5545-A9DC-2B5737653735}" destId="{345E867F-2474-BB4B-A241-82ADECE8E98B}" srcOrd="12"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32CE02-B0A8-C14D-B92A-AA3B12AEF8D1}">
      <dsp:nvSpPr>
        <dsp:cNvPr id="0" name=""/>
        <dsp:cNvSpPr/>
      </dsp:nvSpPr>
      <dsp:spPr>
        <a:xfrm>
          <a:off x="1" y="558797"/>
          <a:ext cx="1537576" cy="615030"/>
        </a:xfrm>
        <a:prstGeom prst="homePlate">
          <a:avLst/>
        </a:prstGeom>
        <a:gradFill rotWithShape="0">
          <a:gsLst>
            <a:gs pos="0">
              <a:schemeClr val="accent1">
                <a:shade val="50000"/>
                <a:hueOff val="0"/>
                <a:satOff val="0"/>
                <a:lumOff val="0"/>
                <a:alphaOff val="0"/>
                <a:shade val="51000"/>
                <a:satMod val="130000"/>
              </a:schemeClr>
            </a:gs>
            <a:gs pos="80000">
              <a:schemeClr val="accent1">
                <a:shade val="50000"/>
                <a:hueOff val="0"/>
                <a:satOff val="0"/>
                <a:lumOff val="0"/>
                <a:alphaOff val="0"/>
                <a:shade val="93000"/>
                <a:satMod val="130000"/>
              </a:schemeClr>
            </a:gs>
            <a:gs pos="100000">
              <a:schemeClr val="accent1">
                <a:shade val="5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4008" tIns="32004" rIns="16002" bIns="32004" numCol="1" spcCol="1270" anchor="ctr" anchorCtr="0">
          <a:noAutofit/>
        </a:bodyPr>
        <a:lstStyle/>
        <a:p>
          <a:pPr lvl="0" algn="ctr" defTabSz="533400">
            <a:lnSpc>
              <a:spcPct val="90000"/>
            </a:lnSpc>
            <a:spcBef>
              <a:spcPct val="0"/>
            </a:spcBef>
            <a:spcAft>
              <a:spcPct val="35000"/>
            </a:spcAft>
          </a:pPr>
          <a:r>
            <a:rPr lang="en-US" sz="1200" kern="1200" dirty="0" err="1" smtClean="0"/>
            <a:t>Kesh</a:t>
          </a:r>
          <a:r>
            <a:rPr lang="en-US" sz="1200" kern="1200" dirty="0" smtClean="0"/>
            <a:t> Temple Hymn (Sumerian,</a:t>
          </a:r>
        </a:p>
        <a:p>
          <a:pPr lvl="0" algn="ctr" defTabSz="533400">
            <a:lnSpc>
              <a:spcPct val="90000"/>
            </a:lnSpc>
            <a:spcBef>
              <a:spcPct val="0"/>
            </a:spcBef>
            <a:spcAft>
              <a:spcPct val="35000"/>
            </a:spcAft>
          </a:pPr>
          <a:r>
            <a:rPr lang="en-US" sz="1200" kern="1200" dirty="0" smtClean="0"/>
            <a:t> 2600 BCE)</a:t>
          </a:r>
          <a:endParaRPr lang="en-US" sz="1200" kern="1200" dirty="0"/>
        </a:p>
      </dsp:txBody>
      <dsp:txXfrm>
        <a:off x="1" y="558797"/>
        <a:ext cx="1383819" cy="615030"/>
      </dsp:txXfrm>
    </dsp:sp>
    <dsp:sp modelId="{74DCC388-E036-6542-A90F-0E58994F2E92}">
      <dsp:nvSpPr>
        <dsp:cNvPr id="0" name=""/>
        <dsp:cNvSpPr/>
      </dsp:nvSpPr>
      <dsp:spPr>
        <a:xfrm>
          <a:off x="1151369" y="1209309"/>
          <a:ext cx="1537576" cy="615030"/>
        </a:xfrm>
        <a:prstGeom prst="chevron">
          <a:avLst/>
        </a:prstGeom>
        <a:gradFill rotWithShape="0">
          <a:gsLst>
            <a:gs pos="0">
              <a:schemeClr val="accent1">
                <a:shade val="50000"/>
                <a:hueOff val="103268"/>
                <a:satOff val="-2160"/>
                <a:lumOff val="12018"/>
                <a:alphaOff val="0"/>
                <a:shade val="51000"/>
                <a:satMod val="130000"/>
              </a:schemeClr>
            </a:gs>
            <a:gs pos="80000">
              <a:schemeClr val="accent1">
                <a:shade val="50000"/>
                <a:hueOff val="103268"/>
                <a:satOff val="-2160"/>
                <a:lumOff val="12018"/>
                <a:alphaOff val="0"/>
                <a:shade val="93000"/>
                <a:satMod val="130000"/>
              </a:schemeClr>
            </a:gs>
            <a:gs pos="100000">
              <a:schemeClr val="accent1">
                <a:shade val="50000"/>
                <a:hueOff val="103268"/>
                <a:satOff val="-2160"/>
                <a:lumOff val="1201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8006" tIns="32004" rIns="16002" bIns="32004" numCol="1" spcCol="1270" anchor="ctr" anchorCtr="0">
          <a:noAutofit/>
        </a:bodyPr>
        <a:lstStyle/>
        <a:p>
          <a:pPr lvl="0" algn="ctr" defTabSz="533400">
            <a:lnSpc>
              <a:spcPct val="90000"/>
            </a:lnSpc>
            <a:spcBef>
              <a:spcPct val="0"/>
            </a:spcBef>
            <a:spcAft>
              <a:spcPct val="35000"/>
            </a:spcAft>
          </a:pPr>
          <a:r>
            <a:rPr lang="en-US" sz="1200" kern="1200" dirty="0" smtClean="0"/>
            <a:t>Epic of Gilgamesh (</a:t>
          </a:r>
          <a:r>
            <a:rPr lang="en-US" sz="1200" kern="1200" dirty="0" err="1" smtClean="0"/>
            <a:t>Akkadian</a:t>
          </a:r>
          <a:r>
            <a:rPr lang="en-US" sz="1200" kern="1200" dirty="0" smtClean="0"/>
            <a:t>, 2100 BCE) </a:t>
          </a:r>
          <a:endParaRPr lang="en-US" sz="1200" kern="1200" dirty="0"/>
        </a:p>
      </dsp:txBody>
      <dsp:txXfrm>
        <a:off x="1458884" y="1209309"/>
        <a:ext cx="922546" cy="615030"/>
      </dsp:txXfrm>
    </dsp:sp>
    <dsp:sp modelId="{6C1E4E68-CE85-9643-9158-7861348DB05E}">
      <dsp:nvSpPr>
        <dsp:cNvPr id="0" name=""/>
        <dsp:cNvSpPr/>
      </dsp:nvSpPr>
      <dsp:spPr>
        <a:xfrm>
          <a:off x="2368177" y="1822415"/>
          <a:ext cx="1622927" cy="615030"/>
        </a:xfrm>
        <a:prstGeom prst="chevron">
          <a:avLst/>
        </a:prstGeom>
        <a:gradFill rotWithShape="0">
          <a:gsLst>
            <a:gs pos="0">
              <a:schemeClr val="accent1">
                <a:shade val="50000"/>
                <a:hueOff val="206535"/>
                <a:satOff val="-4320"/>
                <a:lumOff val="24036"/>
                <a:alphaOff val="0"/>
                <a:shade val="51000"/>
                <a:satMod val="130000"/>
              </a:schemeClr>
            </a:gs>
            <a:gs pos="80000">
              <a:schemeClr val="accent1">
                <a:shade val="50000"/>
                <a:hueOff val="206535"/>
                <a:satOff val="-4320"/>
                <a:lumOff val="24036"/>
                <a:alphaOff val="0"/>
                <a:shade val="93000"/>
                <a:satMod val="130000"/>
              </a:schemeClr>
            </a:gs>
            <a:gs pos="100000">
              <a:schemeClr val="accent1">
                <a:shade val="50000"/>
                <a:hueOff val="206535"/>
                <a:satOff val="-4320"/>
                <a:lumOff val="2403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8006" tIns="32004" rIns="16002" bIns="32004" numCol="1" spcCol="1270" anchor="ctr" anchorCtr="0">
          <a:noAutofit/>
        </a:bodyPr>
        <a:lstStyle/>
        <a:p>
          <a:pPr lvl="0" algn="ctr" defTabSz="533400">
            <a:lnSpc>
              <a:spcPct val="90000"/>
            </a:lnSpc>
            <a:spcBef>
              <a:spcPct val="0"/>
            </a:spcBef>
            <a:spcAft>
              <a:spcPct val="35000"/>
            </a:spcAft>
          </a:pPr>
          <a:r>
            <a:rPr lang="en-US" sz="1200" kern="1200" dirty="0" err="1" smtClean="0"/>
            <a:t>Enûma</a:t>
          </a:r>
          <a:r>
            <a:rPr lang="en-US" sz="1200" kern="1200" dirty="0" smtClean="0"/>
            <a:t> </a:t>
          </a:r>
          <a:r>
            <a:rPr lang="en-US" sz="1200" kern="1200" dirty="0" err="1" smtClean="0"/>
            <a:t>Eliš</a:t>
          </a:r>
          <a:r>
            <a:rPr lang="en-US" sz="1200" kern="1200" dirty="0" smtClean="0"/>
            <a:t> (</a:t>
          </a:r>
          <a:r>
            <a:rPr lang="en-US" sz="1200" kern="1200" dirty="0" err="1" smtClean="0"/>
            <a:t>Akkadian</a:t>
          </a:r>
          <a:r>
            <a:rPr lang="en-US" sz="1200" kern="1200" dirty="0" smtClean="0"/>
            <a:t>, 1800 BCE)</a:t>
          </a:r>
          <a:endParaRPr lang="en-US" sz="1200" kern="1200" dirty="0"/>
        </a:p>
      </dsp:txBody>
      <dsp:txXfrm>
        <a:off x="2675692" y="1822415"/>
        <a:ext cx="1007897" cy="615030"/>
      </dsp:txXfrm>
    </dsp:sp>
    <dsp:sp modelId="{EA7269F9-1749-2549-9F79-374442D83997}">
      <dsp:nvSpPr>
        <dsp:cNvPr id="0" name=""/>
        <dsp:cNvSpPr/>
      </dsp:nvSpPr>
      <dsp:spPr>
        <a:xfrm>
          <a:off x="3728025" y="2451056"/>
          <a:ext cx="1537576" cy="615030"/>
        </a:xfrm>
        <a:prstGeom prst="chevron">
          <a:avLst/>
        </a:prstGeom>
        <a:gradFill rotWithShape="0">
          <a:gsLst>
            <a:gs pos="0">
              <a:schemeClr val="accent1">
                <a:shade val="50000"/>
                <a:hueOff val="309803"/>
                <a:satOff val="-6480"/>
                <a:lumOff val="36054"/>
                <a:alphaOff val="0"/>
                <a:shade val="51000"/>
                <a:satMod val="130000"/>
              </a:schemeClr>
            </a:gs>
            <a:gs pos="80000">
              <a:schemeClr val="accent1">
                <a:shade val="50000"/>
                <a:hueOff val="309803"/>
                <a:satOff val="-6480"/>
                <a:lumOff val="36054"/>
                <a:alphaOff val="0"/>
                <a:shade val="93000"/>
                <a:satMod val="130000"/>
              </a:schemeClr>
            </a:gs>
            <a:gs pos="100000">
              <a:schemeClr val="accent1">
                <a:shade val="50000"/>
                <a:hueOff val="309803"/>
                <a:satOff val="-6480"/>
                <a:lumOff val="3605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8006" tIns="32004" rIns="16002" bIns="32004" numCol="1" spcCol="1270" anchor="ctr" anchorCtr="0">
          <a:noAutofit/>
        </a:bodyPr>
        <a:lstStyle/>
        <a:p>
          <a:pPr lvl="0" algn="ctr" defTabSz="533400">
            <a:lnSpc>
              <a:spcPct val="90000"/>
            </a:lnSpc>
            <a:spcBef>
              <a:spcPct val="0"/>
            </a:spcBef>
            <a:spcAft>
              <a:spcPct val="35000"/>
            </a:spcAft>
          </a:pPr>
          <a:r>
            <a:rPr lang="en-US" sz="1200" kern="1200" dirty="0" smtClean="0"/>
            <a:t>Book of the Dead (Egyptian, 1550 BCE)</a:t>
          </a:r>
          <a:endParaRPr lang="en-US" sz="1200" kern="1200" dirty="0"/>
        </a:p>
      </dsp:txBody>
      <dsp:txXfrm>
        <a:off x="4035540" y="2451056"/>
        <a:ext cx="922546" cy="615030"/>
      </dsp:txXfrm>
    </dsp:sp>
    <dsp:sp modelId="{94BC6F69-79B9-4C43-AC6F-9D4910F6F9FD}">
      <dsp:nvSpPr>
        <dsp:cNvPr id="0" name=""/>
        <dsp:cNvSpPr/>
      </dsp:nvSpPr>
      <dsp:spPr>
        <a:xfrm>
          <a:off x="4989853" y="3086057"/>
          <a:ext cx="1537576" cy="615030"/>
        </a:xfrm>
        <a:prstGeom prst="chevron">
          <a:avLst/>
        </a:prstGeom>
        <a:gradFill rotWithShape="0">
          <a:gsLst>
            <a:gs pos="0">
              <a:schemeClr val="accent1">
                <a:shade val="50000"/>
                <a:hueOff val="309803"/>
                <a:satOff val="-6480"/>
                <a:lumOff val="36054"/>
                <a:alphaOff val="0"/>
                <a:shade val="51000"/>
                <a:satMod val="130000"/>
              </a:schemeClr>
            </a:gs>
            <a:gs pos="80000">
              <a:schemeClr val="accent1">
                <a:shade val="50000"/>
                <a:hueOff val="309803"/>
                <a:satOff val="-6480"/>
                <a:lumOff val="36054"/>
                <a:alphaOff val="0"/>
                <a:shade val="93000"/>
                <a:satMod val="130000"/>
              </a:schemeClr>
            </a:gs>
            <a:gs pos="100000">
              <a:schemeClr val="accent1">
                <a:shade val="50000"/>
                <a:hueOff val="309803"/>
                <a:satOff val="-6480"/>
                <a:lumOff val="3605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8006" tIns="32004" rIns="16002" bIns="32004" numCol="1" spcCol="1270" anchor="ctr" anchorCtr="0">
          <a:noAutofit/>
        </a:bodyPr>
        <a:lstStyle/>
        <a:p>
          <a:pPr lvl="0" algn="ctr" defTabSz="533400">
            <a:lnSpc>
              <a:spcPct val="90000"/>
            </a:lnSpc>
            <a:spcBef>
              <a:spcPct val="0"/>
            </a:spcBef>
            <a:spcAft>
              <a:spcPct val="35000"/>
            </a:spcAft>
          </a:pPr>
          <a:r>
            <a:rPr lang="en-US" sz="1200" kern="1200" dirty="0" smtClean="0"/>
            <a:t>Torah [Pentateuch] (Hebrew, 1400 BCE)</a:t>
          </a:r>
          <a:endParaRPr lang="en-US" sz="1200" kern="1200" dirty="0"/>
        </a:p>
      </dsp:txBody>
      <dsp:txXfrm>
        <a:off x="5297368" y="3086057"/>
        <a:ext cx="922546" cy="615030"/>
      </dsp:txXfrm>
    </dsp:sp>
    <dsp:sp modelId="{91C653D4-6443-5B4A-B730-64F2C317B71E}">
      <dsp:nvSpPr>
        <dsp:cNvPr id="0" name=""/>
        <dsp:cNvSpPr/>
      </dsp:nvSpPr>
      <dsp:spPr>
        <a:xfrm>
          <a:off x="6213545" y="3733758"/>
          <a:ext cx="1537576" cy="615030"/>
        </a:xfrm>
        <a:prstGeom prst="chevron">
          <a:avLst/>
        </a:prstGeom>
        <a:gradFill rotWithShape="0">
          <a:gsLst>
            <a:gs pos="0">
              <a:schemeClr val="accent1">
                <a:shade val="50000"/>
                <a:hueOff val="206535"/>
                <a:satOff val="-4320"/>
                <a:lumOff val="24036"/>
                <a:alphaOff val="0"/>
                <a:shade val="51000"/>
                <a:satMod val="130000"/>
              </a:schemeClr>
            </a:gs>
            <a:gs pos="80000">
              <a:schemeClr val="accent1">
                <a:shade val="50000"/>
                <a:hueOff val="206535"/>
                <a:satOff val="-4320"/>
                <a:lumOff val="24036"/>
                <a:alphaOff val="0"/>
                <a:shade val="93000"/>
                <a:satMod val="130000"/>
              </a:schemeClr>
            </a:gs>
            <a:gs pos="100000">
              <a:schemeClr val="accent1">
                <a:shade val="50000"/>
                <a:hueOff val="206535"/>
                <a:satOff val="-4320"/>
                <a:lumOff val="2403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8006" tIns="32004" rIns="16002" bIns="32004" numCol="1" spcCol="1270" anchor="ctr" anchorCtr="0">
          <a:noAutofit/>
        </a:bodyPr>
        <a:lstStyle/>
        <a:p>
          <a:pPr lvl="0" algn="ctr" defTabSz="533400">
            <a:lnSpc>
              <a:spcPct val="90000"/>
            </a:lnSpc>
            <a:spcBef>
              <a:spcPct val="0"/>
            </a:spcBef>
            <a:spcAft>
              <a:spcPct val="35000"/>
            </a:spcAft>
          </a:pPr>
          <a:r>
            <a:rPr lang="en-US" sz="1200" kern="1200" dirty="0" err="1" smtClean="0"/>
            <a:t>Rigveda</a:t>
          </a:r>
          <a:r>
            <a:rPr lang="en-US" sz="1200" kern="1200" dirty="0" smtClean="0"/>
            <a:t> (Sanskrit, 1200 BCE)</a:t>
          </a:r>
          <a:endParaRPr lang="en-US" sz="1200" kern="1200" dirty="0"/>
        </a:p>
      </dsp:txBody>
      <dsp:txXfrm>
        <a:off x="6521060" y="3733758"/>
        <a:ext cx="922546" cy="615030"/>
      </dsp:txXfrm>
    </dsp:sp>
    <dsp:sp modelId="{345E867F-2474-BB4B-A241-82ADECE8E98B}">
      <dsp:nvSpPr>
        <dsp:cNvPr id="0" name=""/>
        <dsp:cNvSpPr/>
      </dsp:nvSpPr>
      <dsp:spPr>
        <a:xfrm>
          <a:off x="7472315" y="4356015"/>
          <a:ext cx="1537576" cy="615030"/>
        </a:xfrm>
        <a:prstGeom prst="chevron">
          <a:avLst/>
        </a:prstGeom>
        <a:gradFill rotWithShape="0">
          <a:gsLst>
            <a:gs pos="0">
              <a:schemeClr val="accent1">
                <a:shade val="50000"/>
                <a:hueOff val="103268"/>
                <a:satOff val="-2160"/>
                <a:lumOff val="12018"/>
                <a:alphaOff val="0"/>
                <a:shade val="51000"/>
                <a:satMod val="130000"/>
              </a:schemeClr>
            </a:gs>
            <a:gs pos="80000">
              <a:schemeClr val="accent1">
                <a:shade val="50000"/>
                <a:hueOff val="103268"/>
                <a:satOff val="-2160"/>
                <a:lumOff val="12018"/>
                <a:alphaOff val="0"/>
                <a:shade val="93000"/>
                <a:satMod val="130000"/>
              </a:schemeClr>
            </a:gs>
            <a:gs pos="100000">
              <a:schemeClr val="accent1">
                <a:shade val="50000"/>
                <a:hueOff val="103268"/>
                <a:satOff val="-2160"/>
                <a:lumOff val="1201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8006" tIns="32004" rIns="16002" bIns="32004" numCol="1" spcCol="1270" anchor="ctr" anchorCtr="0">
          <a:noAutofit/>
        </a:bodyPr>
        <a:lstStyle/>
        <a:p>
          <a:pPr lvl="0" algn="ctr" defTabSz="533400">
            <a:lnSpc>
              <a:spcPct val="90000"/>
            </a:lnSpc>
            <a:spcBef>
              <a:spcPct val="0"/>
            </a:spcBef>
            <a:spcAft>
              <a:spcPct val="35000"/>
            </a:spcAft>
          </a:pPr>
          <a:r>
            <a:rPr lang="en-US" sz="1200" kern="1200" dirty="0" smtClean="0"/>
            <a:t>I </a:t>
          </a:r>
          <a:r>
            <a:rPr lang="en-US" sz="1200" kern="1200" dirty="0" err="1" smtClean="0"/>
            <a:t>Ching</a:t>
          </a:r>
          <a:r>
            <a:rPr lang="en-US" sz="1200" kern="1200" dirty="0" smtClean="0"/>
            <a:t> (Chinese, 1000 BCE)</a:t>
          </a:r>
          <a:endParaRPr lang="en-US" sz="1200" kern="1200" dirty="0"/>
        </a:p>
      </dsp:txBody>
      <dsp:txXfrm>
        <a:off x="7779830" y="4356015"/>
        <a:ext cx="922546" cy="615030"/>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48CF39-E5F6-0F40-80F7-E23A1B602322}" type="datetimeFigureOut">
              <a:rPr lang="en-US" smtClean="0"/>
              <a:t>9/21/15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9499EF-5C79-064A-9CF4-FE0BA090389F}" type="slidenum">
              <a:rPr lang="en-US" smtClean="0"/>
              <a:t>‹#›</a:t>
            </a:fld>
            <a:endParaRPr lang="en-US"/>
          </a:p>
        </p:txBody>
      </p:sp>
    </p:spTree>
    <p:extLst>
      <p:ext uri="{BB962C8B-B14F-4D97-AF65-F5344CB8AC3E}">
        <p14:creationId xmlns:p14="http://schemas.microsoft.com/office/powerpoint/2010/main" val="268160659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9499EF-5C79-064A-9CF4-FE0BA090389F}" type="slidenum">
              <a:rPr lang="en-US" smtClean="0"/>
              <a:t>16</a:t>
            </a:fld>
            <a:endParaRPr lang="en-US"/>
          </a:p>
        </p:txBody>
      </p:sp>
    </p:spTree>
    <p:extLst>
      <p:ext uri="{BB962C8B-B14F-4D97-AF65-F5344CB8AC3E}">
        <p14:creationId xmlns:p14="http://schemas.microsoft.com/office/powerpoint/2010/main" val="1836603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414E184-8E21-D145-BAD5-E73469DC55AD}" type="datetimeFigureOut">
              <a:rPr lang="en-US" smtClean="0"/>
              <a:t>9/21/15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14E184-8E21-D145-BAD5-E73469DC55AD}" type="datetimeFigureOut">
              <a:rPr lang="en-US" smtClean="0"/>
              <a:t>9/21/15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414E184-8E21-D145-BAD5-E73469DC55AD}" type="datetimeFigureOut">
              <a:rPr lang="en-US" smtClean="0"/>
              <a:t>9/21/15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414E184-8E21-D145-BAD5-E73469DC55AD}" type="datetimeFigureOut">
              <a:rPr lang="en-US" smtClean="0"/>
              <a:t>9/21/15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414E184-8E21-D145-BAD5-E73469DC55AD}" type="datetimeFigureOut">
              <a:rPr lang="en-US" smtClean="0"/>
              <a:t>9/21/15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414E184-8E21-D145-BAD5-E73469DC55AD}" type="datetimeFigureOut">
              <a:rPr lang="en-US" smtClean="0"/>
              <a:t>9/21/15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14E184-8E21-D145-BAD5-E73469DC55AD}" type="datetimeFigureOut">
              <a:rPr lang="en-US" smtClean="0"/>
              <a:t>9/21/15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14E184-8E21-D145-BAD5-E73469DC55AD}" type="datetimeFigureOut">
              <a:rPr lang="en-US" smtClean="0"/>
              <a:t>9/21/15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414E184-8E21-D145-BAD5-E73469DC55AD}" type="datetimeFigureOut">
              <a:rPr lang="en-US" smtClean="0"/>
              <a:t>9/21/15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14E184-8E21-D145-BAD5-E73469DC55AD}" type="datetimeFigureOut">
              <a:rPr lang="en-US" smtClean="0"/>
              <a:t>9/21/15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14E184-8E21-D145-BAD5-E73469DC55AD}" type="datetimeFigureOut">
              <a:rPr lang="en-US" smtClean="0"/>
              <a:t>9/21/15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529E29-57B4-4040-8AB8-FEEB0E7D1E8F}"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414E184-8E21-D145-BAD5-E73469DC55AD}" type="datetimeFigureOut">
              <a:rPr lang="en-US" smtClean="0"/>
              <a:t>9/21/15</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3F529E29-57B4-4040-8AB8-FEEB0E7D1E8F}"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3.png"/><Relationship Id="rId5" Type="http://schemas.openxmlformats.org/officeDocument/2006/relationships/image" Target="../media/image4.png"/><Relationship Id="rId1" Type="http://schemas.microsoft.com/office/2007/relationships/media" Target="../media/media1.mov"/><Relationship Id="rId2" Type="http://schemas.openxmlformats.org/officeDocument/2006/relationships/audio" Target="../media/media1.mov"/></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jpg"/><Relationship Id="rId3"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7.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Lecture 1</a:t>
            </a:r>
            <a:endParaRPr lang="en-US" dirty="0"/>
          </a:p>
        </p:txBody>
      </p:sp>
      <p:sp>
        <p:nvSpPr>
          <p:cNvPr id="5" name="Subtitle 4"/>
          <p:cNvSpPr>
            <a:spLocks noGrp="1"/>
          </p:cNvSpPr>
          <p:nvPr>
            <p:ph type="subTitle" idx="1"/>
          </p:nvPr>
        </p:nvSpPr>
        <p:spPr/>
        <p:txBody>
          <a:bodyPr/>
          <a:lstStyle/>
          <a:p>
            <a:r>
              <a:rPr lang="en-US" i="1" dirty="0" smtClean="0"/>
              <a:t>The Iliad </a:t>
            </a:r>
            <a:r>
              <a:rPr lang="en-US" dirty="0" smtClean="0"/>
              <a:t>and the Meaning of the Humanities</a:t>
            </a:r>
            <a:endParaRPr lang="en-US" dirty="0"/>
          </a:p>
        </p:txBody>
      </p:sp>
      <p:pic>
        <p:nvPicPr>
          <p:cNvPr id="6" name="Picture 5" descr="g_hector_v_achilles.jpg"/>
          <p:cNvPicPr>
            <a:picLocks noChangeAspect="1"/>
          </p:cNvPicPr>
          <p:nvPr/>
        </p:nvPicPr>
        <p:blipFill>
          <a:blip r:embed="rId2">
            <a:alphaModFix amt="26000"/>
            <a:extLst>
              <a:ext uri="{28A0092B-C50C-407E-A947-70E740481C1C}">
                <a14:useLocalDpi xmlns:a14="http://schemas.microsoft.com/office/drawing/2010/main" val="0"/>
              </a:ext>
            </a:extLst>
          </a:blip>
          <a:stretch>
            <a:fillRect/>
          </a:stretch>
        </p:blipFill>
        <p:spPr>
          <a:xfrm>
            <a:off x="762000" y="25400"/>
            <a:ext cx="7620000" cy="505500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7144586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834646211"/>
              </p:ext>
            </p:extLst>
          </p:nvPr>
        </p:nvGraphicFramePr>
        <p:xfrm>
          <a:off x="0" y="0"/>
          <a:ext cx="9009892" cy="49710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58672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400" dirty="0" smtClean="0"/>
              <a:t>		(the </a:t>
            </a:r>
            <a:r>
              <a:rPr lang="en-US" sz="2400" dirty="0" smtClean="0">
                <a:solidFill>
                  <a:srgbClr val="FF0000"/>
                </a:solidFill>
              </a:rPr>
              <a:t>GENRE </a:t>
            </a:r>
            <a:r>
              <a:rPr lang="en-US" sz="2400" dirty="0" smtClean="0"/>
              <a:t>of</a:t>
            </a:r>
            <a:r>
              <a:rPr lang="en-US" sz="2000" dirty="0" smtClean="0"/>
              <a:t>)  </a:t>
            </a:r>
            <a:r>
              <a:rPr lang="en-US" dirty="0" smtClean="0">
                <a:solidFill>
                  <a:srgbClr val="FF0000"/>
                </a:solidFill>
              </a:rPr>
              <a:t>EPIC</a:t>
            </a:r>
            <a:endParaRPr lang="en-US" dirty="0">
              <a:solidFill>
                <a:srgbClr val="FF0000"/>
              </a:solidFill>
            </a:endParaRPr>
          </a:p>
        </p:txBody>
      </p:sp>
      <p:sp>
        <p:nvSpPr>
          <p:cNvPr id="3" name="Content Placeholder 2"/>
          <p:cNvSpPr>
            <a:spLocks noGrp="1"/>
          </p:cNvSpPr>
          <p:nvPr>
            <p:ph idx="1"/>
          </p:nvPr>
        </p:nvSpPr>
        <p:spPr/>
        <p:txBody>
          <a:bodyPr>
            <a:normAutofit fontScale="62500" lnSpcReduction="20000"/>
          </a:bodyPr>
          <a:lstStyle/>
          <a:p>
            <a:pPr marL="0" indent="0">
              <a:buNone/>
            </a:pPr>
            <a:r>
              <a:rPr lang="en-US" b="1" dirty="0" smtClean="0"/>
              <a:t>1)</a:t>
            </a:r>
            <a:r>
              <a:rPr lang="en-US" dirty="0" smtClean="0"/>
              <a:t> A long narrative poem of heroic action</a:t>
            </a:r>
          </a:p>
          <a:p>
            <a:endParaRPr lang="en-US" b="1" dirty="0" smtClean="0"/>
          </a:p>
          <a:p>
            <a:pPr marL="0" indent="0">
              <a:buNone/>
            </a:pPr>
            <a:r>
              <a:rPr lang="en-US" b="1" dirty="0" smtClean="0">
                <a:sym typeface="Wingdings"/>
              </a:rPr>
              <a:t>			 </a:t>
            </a:r>
            <a:r>
              <a:rPr lang="en-US" i="1" dirty="0" smtClean="0">
                <a:sym typeface="Wingdings"/>
              </a:rPr>
              <a:t>Epic of Gilgamesh</a:t>
            </a:r>
            <a:r>
              <a:rPr lang="en-US" dirty="0" smtClean="0">
                <a:sym typeface="Wingdings"/>
              </a:rPr>
              <a:t> (Babylonian) 18</a:t>
            </a:r>
            <a:r>
              <a:rPr lang="en-US" baseline="30000" dirty="0" smtClean="0">
                <a:sym typeface="Wingdings"/>
              </a:rPr>
              <a:t>th</a:t>
            </a:r>
            <a:r>
              <a:rPr lang="en-US" dirty="0">
                <a:sym typeface="Wingdings"/>
              </a:rPr>
              <a:t>-</a:t>
            </a:r>
            <a:r>
              <a:rPr lang="en-US" dirty="0" smtClean="0">
                <a:sym typeface="Wingdings"/>
              </a:rPr>
              <a:t>10</a:t>
            </a:r>
            <a:r>
              <a:rPr lang="en-US" baseline="30000" dirty="0" smtClean="0">
                <a:sym typeface="Wingdings"/>
              </a:rPr>
              <a:t>th</a:t>
            </a:r>
            <a:r>
              <a:rPr lang="en-US" dirty="0" smtClean="0">
                <a:sym typeface="Wingdings"/>
              </a:rPr>
              <a:t> century BCE</a:t>
            </a:r>
          </a:p>
          <a:p>
            <a:pPr marL="0" indent="0">
              <a:buNone/>
            </a:pPr>
            <a:r>
              <a:rPr lang="en-US" dirty="0">
                <a:sym typeface="Wingdings"/>
              </a:rPr>
              <a:t>	</a:t>
            </a:r>
            <a:r>
              <a:rPr lang="en-US" dirty="0" smtClean="0">
                <a:sym typeface="Wingdings"/>
              </a:rPr>
              <a:t>		 </a:t>
            </a:r>
            <a:r>
              <a:rPr lang="en-US" i="1" dirty="0" smtClean="0">
                <a:solidFill>
                  <a:srgbClr val="FF0000"/>
                </a:solidFill>
                <a:sym typeface="Wingdings"/>
              </a:rPr>
              <a:t>The Iliad </a:t>
            </a:r>
            <a:r>
              <a:rPr lang="en-US" dirty="0" smtClean="0">
                <a:solidFill>
                  <a:srgbClr val="FF0000"/>
                </a:solidFill>
                <a:sym typeface="Wingdings"/>
              </a:rPr>
              <a:t>(Ancient Greek) 8</a:t>
            </a:r>
            <a:r>
              <a:rPr lang="en-US" baseline="30000" dirty="0" smtClean="0">
                <a:solidFill>
                  <a:srgbClr val="FF0000"/>
                </a:solidFill>
                <a:sym typeface="Wingdings"/>
              </a:rPr>
              <a:t>th</a:t>
            </a:r>
            <a:r>
              <a:rPr lang="en-US" dirty="0" smtClean="0">
                <a:solidFill>
                  <a:srgbClr val="FF0000"/>
                </a:solidFill>
                <a:sym typeface="Wingdings"/>
              </a:rPr>
              <a:t> c BCE</a:t>
            </a:r>
          </a:p>
          <a:p>
            <a:pPr marL="0" indent="0">
              <a:buNone/>
            </a:pPr>
            <a:r>
              <a:rPr lang="en-US" b="1" dirty="0">
                <a:sym typeface="Wingdings"/>
              </a:rPr>
              <a:t>	</a:t>
            </a:r>
            <a:r>
              <a:rPr lang="en-US" b="1" dirty="0" smtClean="0">
                <a:sym typeface="Wingdings"/>
              </a:rPr>
              <a:t>		 </a:t>
            </a:r>
            <a:r>
              <a:rPr lang="en-US" i="1" dirty="0" smtClean="0">
                <a:sym typeface="Wingdings"/>
              </a:rPr>
              <a:t>The </a:t>
            </a:r>
            <a:r>
              <a:rPr lang="en-US" i="1" dirty="0" err="1" smtClean="0"/>
              <a:t>Mahābhārata</a:t>
            </a:r>
            <a:r>
              <a:rPr lang="en-US" i="1" dirty="0" smtClean="0"/>
              <a:t> </a:t>
            </a:r>
            <a:r>
              <a:rPr lang="en-US" dirty="0" smtClean="0"/>
              <a:t>(Sanskrit)  4</a:t>
            </a:r>
            <a:r>
              <a:rPr lang="en-US" baseline="30000" dirty="0" smtClean="0"/>
              <a:t>th</a:t>
            </a:r>
            <a:r>
              <a:rPr lang="en-US" dirty="0" smtClean="0"/>
              <a:t> c BCE</a:t>
            </a:r>
          </a:p>
          <a:p>
            <a:pPr marL="0" indent="0">
              <a:buNone/>
            </a:pPr>
            <a:r>
              <a:rPr lang="en-US" i="1" dirty="0">
                <a:solidFill>
                  <a:prstClr val="black"/>
                </a:solidFill>
              </a:rPr>
              <a:t>	</a:t>
            </a:r>
            <a:r>
              <a:rPr lang="en-US" i="1" dirty="0" smtClean="0">
                <a:solidFill>
                  <a:prstClr val="black"/>
                </a:solidFill>
              </a:rPr>
              <a:t>		</a:t>
            </a:r>
            <a:r>
              <a:rPr lang="en-US" dirty="0" smtClean="0">
                <a:sym typeface="Wingdings"/>
              </a:rPr>
              <a:t> </a:t>
            </a:r>
            <a:r>
              <a:rPr lang="en-US" i="1" dirty="0" smtClean="0">
                <a:sym typeface="Wingdings"/>
              </a:rPr>
              <a:t>Beowulf </a:t>
            </a:r>
            <a:r>
              <a:rPr lang="en-US" dirty="0" smtClean="0">
                <a:sym typeface="Wingdings"/>
              </a:rPr>
              <a:t>(Old English) 8</a:t>
            </a:r>
            <a:r>
              <a:rPr lang="en-US" baseline="30000" dirty="0" smtClean="0">
                <a:sym typeface="Wingdings"/>
              </a:rPr>
              <a:t>th</a:t>
            </a:r>
            <a:r>
              <a:rPr lang="en-US" dirty="0" smtClean="0">
                <a:sym typeface="Wingdings"/>
              </a:rPr>
              <a:t>-11</a:t>
            </a:r>
            <a:r>
              <a:rPr lang="en-US" baseline="30000" dirty="0" smtClean="0">
                <a:sym typeface="Wingdings"/>
              </a:rPr>
              <a:t>th</a:t>
            </a:r>
            <a:r>
              <a:rPr lang="en-US" dirty="0" smtClean="0">
                <a:sym typeface="Wingdings"/>
              </a:rPr>
              <a:t> c CE</a:t>
            </a:r>
            <a:endParaRPr lang="en-US" dirty="0" smtClean="0">
              <a:solidFill>
                <a:prstClr val="black"/>
              </a:solidFill>
            </a:endParaRPr>
          </a:p>
          <a:p>
            <a:pPr marL="0" indent="0">
              <a:buNone/>
            </a:pPr>
            <a:r>
              <a:rPr lang="en-US" b="1" dirty="0" smtClean="0">
                <a:solidFill>
                  <a:prstClr val="black"/>
                </a:solidFill>
              </a:rPr>
              <a:t>			</a:t>
            </a:r>
            <a:r>
              <a:rPr lang="en-US" b="1" dirty="0" smtClean="0">
                <a:solidFill>
                  <a:prstClr val="black"/>
                </a:solidFill>
                <a:sym typeface="Wingdings"/>
              </a:rPr>
              <a:t> </a:t>
            </a:r>
            <a:r>
              <a:rPr lang="en-US" i="1" dirty="0" smtClean="0">
                <a:solidFill>
                  <a:prstClr val="black"/>
                </a:solidFill>
                <a:sym typeface="Wingdings"/>
              </a:rPr>
              <a:t>Beowulf (Old English)</a:t>
            </a:r>
          </a:p>
          <a:p>
            <a:pPr marL="0" indent="0">
              <a:buNone/>
            </a:pPr>
            <a:r>
              <a:rPr lang="en-US" b="1" dirty="0" smtClean="0"/>
              <a:t>2) </a:t>
            </a:r>
            <a:r>
              <a:rPr lang="en-US" dirty="0" smtClean="0"/>
              <a:t>Written in elevated language</a:t>
            </a:r>
          </a:p>
          <a:p>
            <a:pPr marL="0" indent="0">
              <a:buNone/>
            </a:pPr>
            <a:endParaRPr lang="en-US" b="1" dirty="0"/>
          </a:p>
          <a:p>
            <a:pPr marL="0" indent="0">
              <a:buNone/>
            </a:pPr>
            <a:r>
              <a:rPr lang="en-US" b="1" dirty="0" smtClean="0"/>
              <a:t>3) </a:t>
            </a:r>
            <a:r>
              <a:rPr lang="en-US" dirty="0" smtClean="0"/>
              <a:t>With some foundational significance for the culture to which it belongs</a:t>
            </a:r>
          </a:p>
          <a:p>
            <a:pPr marL="0" indent="0">
              <a:buNone/>
            </a:pPr>
            <a:endParaRPr lang="en-US" b="1" dirty="0"/>
          </a:p>
          <a:p>
            <a:pPr marL="0" indent="0">
              <a:buNone/>
            </a:pPr>
            <a:endParaRPr lang="en-US" b="1" dirty="0"/>
          </a:p>
        </p:txBody>
      </p:sp>
    </p:spTree>
    <p:extLst>
      <p:ext uri="{BB962C8B-B14F-4D97-AF65-F5344CB8AC3E}">
        <p14:creationId xmlns:p14="http://schemas.microsoft.com/office/powerpoint/2010/main" val="428897159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dirty="0" smtClean="0"/>
              <a:t>		</a:t>
            </a:r>
            <a:r>
              <a:rPr lang="en-US" dirty="0" smtClean="0">
                <a:solidFill>
                  <a:srgbClr val="FF0000"/>
                </a:solidFill>
              </a:rPr>
              <a:t>EPIC— </a:t>
            </a:r>
            <a:r>
              <a:rPr lang="en-US" sz="2700" dirty="0" smtClean="0"/>
              <a:t>a </a:t>
            </a:r>
            <a:r>
              <a:rPr lang="en-US" sz="2700" dirty="0" smtClean="0">
                <a:solidFill>
                  <a:srgbClr val="FF0000"/>
                </a:solidFill>
              </a:rPr>
              <a:t>genre</a:t>
            </a:r>
            <a:r>
              <a:rPr lang="en-US" sz="2700" dirty="0" smtClean="0"/>
              <a:t> of intensification</a:t>
            </a:r>
            <a:endParaRPr lang="en-US" sz="2700" dirty="0">
              <a:solidFill>
                <a:srgbClr val="FF0000"/>
              </a:solidFill>
            </a:endParaRPr>
          </a:p>
        </p:txBody>
      </p:sp>
      <p:sp>
        <p:nvSpPr>
          <p:cNvPr id="3" name="Content Placeholder 2"/>
          <p:cNvSpPr>
            <a:spLocks noGrp="1"/>
          </p:cNvSpPr>
          <p:nvPr>
            <p:ph idx="1"/>
          </p:nvPr>
        </p:nvSpPr>
        <p:spPr/>
        <p:txBody>
          <a:bodyPr>
            <a:normAutofit lnSpcReduction="10000"/>
          </a:bodyPr>
          <a:lstStyle/>
          <a:p>
            <a:pPr marL="514350" indent="-514350">
              <a:buAutoNum type="arabicParenR"/>
            </a:pPr>
            <a:r>
              <a:rPr lang="en-US" dirty="0" smtClean="0"/>
              <a:t>A </a:t>
            </a:r>
            <a:r>
              <a:rPr lang="en-US" dirty="0" smtClean="0">
                <a:solidFill>
                  <a:srgbClr val="FF0000"/>
                </a:solidFill>
              </a:rPr>
              <a:t>long</a:t>
            </a:r>
            <a:r>
              <a:rPr lang="en-US" dirty="0" smtClean="0"/>
              <a:t> narrative poem of heroic action</a:t>
            </a:r>
          </a:p>
          <a:p>
            <a:pPr marL="514350" indent="-514350">
              <a:buAutoNum type="arabicParenR"/>
            </a:pPr>
            <a:r>
              <a:rPr lang="en-US" b="1" dirty="0" smtClean="0">
                <a:solidFill>
                  <a:prstClr val="black"/>
                </a:solidFill>
              </a:rPr>
              <a:t>			</a:t>
            </a:r>
            <a:r>
              <a:rPr lang="en-US" b="1" dirty="0" smtClean="0">
                <a:solidFill>
                  <a:prstClr val="black"/>
                </a:solidFill>
                <a:sym typeface="Wingdings"/>
              </a:rPr>
              <a:t> </a:t>
            </a:r>
            <a:r>
              <a:rPr lang="en-US" i="1" dirty="0" smtClean="0">
                <a:solidFill>
                  <a:prstClr val="black"/>
                </a:solidFill>
                <a:sym typeface="Wingdings"/>
              </a:rPr>
              <a:t>Beowulf (Old English)</a:t>
            </a:r>
          </a:p>
          <a:p>
            <a:pPr marL="0" indent="0">
              <a:buNone/>
            </a:pPr>
            <a:r>
              <a:rPr lang="en-US" b="1" dirty="0" smtClean="0"/>
              <a:t>2) </a:t>
            </a:r>
            <a:r>
              <a:rPr lang="en-US" dirty="0" smtClean="0"/>
              <a:t>Written in </a:t>
            </a:r>
            <a:r>
              <a:rPr lang="en-US" dirty="0" smtClean="0">
                <a:solidFill>
                  <a:srgbClr val="FF0000"/>
                </a:solidFill>
              </a:rPr>
              <a:t>elevated</a:t>
            </a:r>
            <a:r>
              <a:rPr lang="en-US" dirty="0" smtClean="0"/>
              <a:t> language</a:t>
            </a:r>
          </a:p>
          <a:p>
            <a:pPr marL="0" indent="0">
              <a:buNone/>
            </a:pPr>
            <a:endParaRPr lang="en-US" b="1" dirty="0"/>
          </a:p>
          <a:p>
            <a:pPr marL="0" indent="0">
              <a:buNone/>
            </a:pPr>
            <a:r>
              <a:rPr lang="en-US" b="1" dirty="0" smtClean="0"/>
              <a:t>3) </a:t>
            </a:r>
            <a:r>
              <a:rPr lang="en-US" dirty="0" smtClean="0"/>
              <a:t>With some </a:t>
            </a:r>
            <a:r>
              <a:rPr lang="en-US" dirty="0" smtClean="0">
                <a:solidFill>
                  <a:srgbClr val="FF0000"/>
                </a:solidFill>
              </a:rPr>
              <a:t>foundational significance </a:t>
            </a:r>
            <a:r>
              <a:rPr lang="en-US" dirty="0" smtClean="0"/>
              <a:t>for the culture to which it belongs</a:t>
            </a:r>
          </a:p>
          <a:p>
            <a:pPr marL="0" indent="0">
              <a:buNone/>
            </a:pPr>
            <a:endParaRPr lang="en-US" b="1" dirty="0"/>
          </a:p>
          <a:p>
            <a:pPr marL="0" indent="0">
              <a:buNone/>
            </a:pPr>
            <a:endParaRPr lang="en-US" b="1" dirty="0"/>
          </a:p>
        </p:txBody>
      </p:sp>
    </p:spTree>
    <p:extLst>
      <p:ext uri="{BB962C8B-B14F-4D97-AF65-F5344CB8AC3E}">
        <p14:creationId xmlns:p14="http://schemas.microsoft.com/office/powerpoint/2010/main" val="51072242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EPIC </a:t>
            </a:r>
            <a:r>
              <a:rPr lang="en-US" sz="3200" dirty="0" smtClean="0"/>
              <a:t>(from </a:t>
            </a:r>
            <a:r>
              <a:rPr lang="en-US" sz="3200" i="1" dirty="0" smtClean="0"/>
              <a:t>epos– word </a:t>
            </a:r>
            <a:r>
              <a:rPr lang="en-US" sz="3200" dirty="0" smtClean="0"/>
              <a:t>or</a:t>
            </a:r>
            <a:r>
              <a:rPr lang="en-US" sz="3200" i="1" dirty="0" smtClean="0"/>
              <a:t> song</a:t>
            </a:r>
            <a:r>
              <a:rPr lang="en-US" i="1" dirty="0" smtClean="0"/>
              <a:t>)</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a:t>4</a:t>
            </a:r>
            <a:r>
              <a:rPr lang="en-US" dirty="0" smtClean="0"/>
              <a:t>) For Classical epic (Greek and Latin), epic also names a characteristic </a:t>
            </a:r>
            <a:r>
              <a:rPr lang="en-US" dirty="0" smtClean="0">
                <a:solidFill>
                  <a:srgbClr val="FF0000"/>
                </a:solidFill>
              </a:rPr>
              <a:t>meter:</a:t>
            </a:r>
          </a:p>
          <a:p>
            <a:pPr marL="0" indent="0">
              <a:buNone/>
            </a:pPr>
            <a:endParaRPr lang="en-US" i="1" dirty="0" smtClean="0"/>
          </a:p>
          <a:p>
            <a:pPr marL="0" indent="0">
              <a:buNone/>
            </a:pPr>
            <a:r>
              <a:rPr lang="en-US" i="1" dirty="0" smtClean="0"/>
              <a:t>Dactylic Hexameter</a:t>
            </a:r>
            <a:endParaRPr lang="en-US" dirty="0" smtClean="0"/>
          </a:p>
          <a:p>
            <a:endParaRPr lang="en-US" b="1" dirty="0"/>
          </a:p>
          <a:p>
            <a:pPr marL="0" indent="0">
              <a:buNone/>
            </a:pPr>
            <a:r>
              <a:rPr lang="en-US" b="1" dirty="0" smtClean="0"/>
              <a:t>	</a:t>
            </a:r>
            <a:r>
              <a:rPr lang="en-US" b="1" dirty="0" smtClean="0">
                <a:sym typeface="Wingdings"/>
              </a:rPr>
              <a:t> </a:t>
            </a:r>
            <a:r>
              <a:rPr lang="en-US" b="1" dirty="0" smtClean="0"/>
              <a:t>Dactylic Hexameter</a:t>
            </a:r>
            <a:endParaRPr lang="en-US" dirty="0" smtClean="0">
              <a:sym typeface="Wingdings"/>
            </a:endParaRPr>
          </a:p>
          <a:p>
            <a:pPr marL="0" indent="0">
              <a:buNone/>
            </a:pPr>
            <a:endParaRPr lang="en-US" dirty="0">
              <a:sym typeface="Wingdings"/>
            </a:endParaRPr>
          </a:p>
          <a:p>
            <a:pPr marL="0" indent="0">
              <a:buNone/>
            </a:pPr>
            <a:endParaRPr lang="en-US" dirty="0" smtClean="0">
              <a:sym typeface="Wingdings"/>
            </a:endParaRPr>
          </a:p>
        </p:txBody>
      </p:sp>
      <p:pic>
        <p:nvPicPr>
          <p:cNvPr id="4" name="Picture 3" descr="dactylic hexamet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2997" y="3248528"/>
            <a:ext cx="6858000" cy="1346097"/>
          </a:xfrm>
          <a:prstGeom prst="rect">
            <a:avLst/>
          </a:prstGeom>
        </p:spPr>
      </p:pic>
    </p:spTree>
    <p:extLst>
      <p:ext uri="{BB962C8B-B14F-4D97-AF65-F5344CB8AC3E}">
        <p14:creationId xmlns:p14="http://schemas.microsoft.com/office/powerpoint/2010/main" val="373786912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828842"/>
          </a:xfrm>
        </p:spPr>
        <p:txBody>
          <a:bodyPr/>
          <a:lstStyle/>
          <a:p>
            <a:r>
              <a:rPr lang="en-US" dirty="0" smtClean="0"/>
              <a:t>Iliad I.1-16 </a:t>
            </a:r>
            <a:r>
              <a:rPr lang="en-US" sz="1200" dirty="0" smtClean="0"/>
              <a:t>(read by Gregory Nagy)</a:t>
            </a:r>
            <a:endParaRPr lang="en-US" sz="1200" dirty="0"/>
          </a:p>
        </p:txBody>
      </p:sp>
      <p:pic>
        <p:nvPicPr>
          <p:cNvPr id="5" name="Picture 4"/>
          <p:cNvPicPr>
            <a:picLocks noChangeAspect="1"/>
          </p:cNvPicPr>
          <p:nvPr/>
        </p:nvPicPr>
        <p:blipFill>
          <a:blip r:embed="rId4"/>
          <a:stretch>
            <a:fillRect/>
          </a:stretch>
        </p:blipFill>
        <p:spPr>
          <a:xfrm>
            <a:off x="1537372" y="872562"/>
            <a:ext cx="5850331" cy="4033650"/>
          </a:xfrm>
          <a:prstGeom prst="rect">
            <a:avLst/>
          </a:prstGeom>
        </p:spPr>
      </p:pic>
      <p:pic>
        <p:nvPicPr>
          <p:cNvPr id="4" name="iliada1-16.mov">
            <a:hlinkClick r:id="" action="ppaction://media"/>
          </p:cNvPr>
          <p:cNvPicPr>
            <a:picLocks noGrp="1" noChangeAspect="1"/>
          </p:cNvPicPr>
          <p:nvPr>
            <p:ph idx="1"/>
            <a:audioFile r:link="rId2"/>
            <p:extLst>
              <p:ext uri="{DAA4B4D4-6D71-4841-9C94-3DE7FCFB9230}">
                <p14:media xmlns:p14="http://schemas.microsoft.com/office/powerpoint/2010/main" r:embed="rId1"/>
              </p:ext>
            </p:extLst>
          </p:nvPr>
        </p:nvPicPr>
        <p:blipFill>
          <a:blip r:embed="rId5"/>
          <a:stretch>
            <a:fillRect/>
          </a:stretch>
        </p:blipFill>
        <p:spPr>
          <a:xfrm>
            <a:off x="7874000" y="4104361"/>
            <a:ext cx="812800" cy="812800"/>
          </a:xfrm>
        </p:spPr>
      </p:pic>
    </p:spTree>
    <p:extLst>
      <p:ext uri="{BB962C8B-B14F-4D97-AF65-F5344CB8AC3E}">
        <p14:creationId xmlns:p14="http://schemas.microsoft.com/office/powerpoint/2010/main" val="3910011676"/>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8300" fill="hold"/>
                                        <p:tgtEl>
                                          <p:spTgt spid="4"/>
                                        </p:tgtEl>
                                      </p:cBhvr>
                                    </p:cmd>
                                  </p:childTnLst>
                                </p:cTn>
                              </p:par>
                            </p:childTnLst>
                          </p:cTn>
                        </p:par>
                      </p:childTnLst>
                    </p:cTn>
                  </p:par>
                </p:childTnLst>
              </p:cTn>
              <p:nextCondLst>
                <p:cond evt="onClick" delay="0">
                  <p:tgtEl>
                    <p:spTgt spid="4"/>
                  </p:tgtEl>
                </p:cond>
              </p:nextCondLst>
            </p:seq>
            <p:audio>
              <p:cMediaNode vol="88679">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457200" y="1435099"/>
            <a:ext cx="8229600" cy="3159523"/>
          </a:xfrm>
        </p:spPr>
        <p:txBody>
          <a:bodyPr>
            <a:normAutofit fontScale="62500" lnSpcReduction="20000"/>
          </a:bodyPr>
          <a:lstStyle/>
          <a:p>
            <a:pPr marL="0" indent="0">
              <a:buNone/>
            </a:pPr>
            <a:endParaRPr lang="en-US" dirty="0" smtClean="0"/>
          </a:p>
          <a:p>
            <a:pPr marL="0" indent="0">
              <a:buNone/>
            </a:pPr>
            <a:r>
              <a:rPr lang="en-US" dirty="0" smtClean="0"/>
              <a:t>_        _  /  _	  u    u /  _        u   u /_  u    u / _    u   u / _   _</a:t>
            </a:r>
          </a:p>
          <a:p>
            <a:pPr marL="0" indent="0">
              <a:buNone/>
            </a:pPr>
            <a:r>
              <a:rPr lang="en-US" dirty="0" smtClean="0"/>
              <a:t>Sing now, </a:t>
            </a:r>
            <a:r>
              <a:rPr lang="en-US" dirty="0"/>
              <a:t>Goddess, the wrath of Achilles the scion of </a:t>
            </a:r>
            <a:r>
              <a:rPr lang="en-US" dirty="0" smtClean="0"/>
              <a:t>Peleus</a:t>
            </a:r>
          </a:p>
          <a:p>
            <a:pPr marL="0" indent="0">
              <a:buNone/>
            </a:pPr>
            <a:endParaRPr lang="en-US" dirty="0"/>
          </a:p>
          <a:p>
            <a:pPr marL="0" indent="0">
              <a:buNone/>
            </a:pPr>
            <a:r>
              <a:rPr lang="en-US" dirty="0" smtClean="0"/>
              <a:t>_  u    u / _        _    /  _              u    u / _  u     u /  _     u   u /  _    _</a:t>
            </a:r>
          </a:p>
          <a:p>
            <a:pPr marL="0" indent="0">
              <a:buNone/>
            </a:pPr>
            <a:r>
              <a:rPr lang="en-US" dirty="0" smtClean="0"/>
              <a:t>Ruinous </a:t>
            </a:r>
            <a:r>
              <a:rPr lang="en-US" dirty="0"/>
              <a:t>rage which brought the </a:t>
            </a:r>
            <a:r>
              <a:rPr lang="en-US" dirty="0" err="1" smtClean="0"/>
              <a:t>Achaians</a:t>
            </a:r>
            <a:r>
              <a:rPr lang="en-US" dirty="0" smtClean="0"/>
              <a:t> </a:t>
            </a:r>
            <a:r>
              <a:rPr lang="en-US" dirty="0"/>
              <a:t>uncounted </a:t>
            </a:r>
            <a:r>
              <a:rPr lang="en-US" dirty="0" smtClean="0"/>
              <a:t>afflictions.</a:t>
            </a:r>
            <a:endParaRPr lang="en-US" dirty="0"/>
          </a:p>
          <a:p>
            <a:pPr marL="0" indent="0">
              <a:buNone/>
            </a:pPr>
            <a:endParaRPr lang="en-US" dirty="0" smtClean="0"/>
          </a:p>
          <a:p>
            <a:pPr marL="0" indent="0">
              <a:buNone/>
            </a:pPr>
            <a:r>
              <a:rPr lang="en-US" dirty="0" smtClean="0"/>
              <a:t>Many </a:t>
            </a:r>
            <a:r>
              <a:rPr lang="en-US" dirty="0"/>
              <a:t>the powerful souls it sent to the dwelling of Hades –</a:t>
            </a:r>
          </a:p>
          <a:p>
            <a:pPr marL="0" indent="0">
              <a:buNone/>
            </a:pPr>
            <a:r>
              <a:rPr lang="en-US" dirty="0"/>
              <a:t>T</a:t>
            </a:r>
            <a:r>
              <a:rPr lang="en-US" dirty="0" smtClean="0"/>
              <a:t>hose </a:t>
            </a:r>
            <a:r>
              <a:rPr lang="en-US" dirty="0"/>
              <a:t>of the heroes. And spoil for the dogs it made of their bodies, </a:t>
            </a:r>
          </a:p>
          <a:p>
            <a:pPr marL="0" indent="0">
              <a:buNone/>
            </a:pPr>
            <a:r>
              <a:rPr lang="en-US" dirty="0"/>
              <a:t>P</a:t>
            </a:r>
            <a:r>
              <a:rPr lang="en-US" dirty="0" smtClean="0"/>
              <a:t>lunder </a:t>
            </a:r>
            <a:r>
              <a:rPr lang="en-US" dirty="0"/>
              <a:t>for all of the birds; and the purpose of Zeus </a:t>
            </a:r>
            <a:r>
              <a:rPr lang="en-US" dirty="0" smtClean="0"/>
              <a:t>was accomplished</a:t>
            </a:r>
            <a:r>
              <a:rPr lang="en-US" dirty="0"/>
              <a:t>.</a:t>
            </a:r>
          </a:p>
        </p:txBody>
      </p:sp>
      <p:pic>
        <p:nvPicPr>
          <p:cNvPr id="4" name="Picture 3" descr="dactylic hexameter.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05978"/>
            <a:ext cx="6819900" cy="1131677"/>
          </a:xfrm>
          <a:prstGeom prst="rect">
            <a:avLst/>
          </a:prstGeom>
        </p:spPr>
      </p:pic>
    </p:spTree>
    <p:extLst>
      <p:ext uri="{BB962C8B-B14F-4D97-AF65-F5344CB8AC3E}">
        <p14:creationId xmlns:p14="http://schemas.microsoft.com/office/powerpoint/2010/main" val="3175571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0" y="1200150"/>
            <a:ext cx="8229600" cy="3394075"/>
          </a:xfrm>
        </p:spPr>
        <p:txBody>
          <a:bodyPr>
            <a:normAutofit fontScale="92500"/>
          </a:bodyPr>
          <a:lstStyle/>
          <a:p>
            <a:r>
              <a:rPr lang="en-US" dirty="0" smtClean="0"/>
              <a:t>“</a:t>
            </a:r>
            <a:r>
              <a:rPr lang="en-US" dirty="0" err="1" smtClean="0"/>
              <a:t>Traduttore</a:t>
            </a:r>
            <a:r>
              <a:rPr lang="en-US" dirty="0"/>
              <a:t>, </a:t>
            </a:r>
            <a:r>
              <a:rPr lang="en-US" dirty="0" err="1" smtClean="0"/>
              <a:t>traditore</a:t>
            </a:r>
            <a:r>
              <a:rPr lang="en-US" dirty="0" smtClean="0"/>
              <a:t>”— Translator, traitor</a:t>
            </a:r>
          </a:p>
          <a:p>
            <a:endParaRPr lang="en-US" dirty="0" smtClean="0"/>
          </a:p>
          <a:p>
            <a:r>
              <a:rPr lang="en-US" dirty="0" smtClean="0"/>
              <a:t>“</a:t>
            </a:r>
            <a:r>
              <a:rPr lang="en-US" dirty="0" err="1" smtClean="0"/>
              <a:t>Traduire</a:t>
            </a:r>
            <a:r>
              <a:rPr lang="en-US" dirty="0" smtClean="0"/>
              <a:t> </a:t>
            </a:r>
            <a:r>
              <a:rPr lang="en-US" dirty="0" err="1"/>
              <a:t>c'est</a:t>
            </a:r>
            <a:r>
              <a:rPr lang="en-US" dirty="0"/>
              <a:t> </a:t>
            </a:r>
            <a:r>
              <a:rPr lang="en-US" dirty="0" err="1" smtClean="0"/>
              <a:t>trahir</a:t>
            </a:r>
            <a:r>
              <a:rPr lang="en-US" dirty="0" smtClean="0"/>
              <a:t>”—To translate is to betray</a:t>
            </a:r>
          </a:p>
          <a:p>
            <a:endParaRPr lang="en-US" dirty="0" smtClean="0"/>
          </a:p>
          <a:p>
            <a:r>
              <a:rPr lang="en-US" dirty="0" smtClean="0"/>
              <a:t>“Poetry is what gets lost in translation” (Robert Frost)</a:t>
            </a:r>
            <a:endParaRPr lang="en-US" dirty="0"/>
          </a:p>
          <a:p>
            <a:endParaRPr lang="en-US" dirty="0"/>
          </a:p>
        </p:txBody>
      </p:sp>
    </p:spTree>
    <p:extLst>
      <p:ext uri="{BB962C8B-B14F-4D97-AF65-F5344CB8AC3E}">
        <p14:creationId xmlns:p14="http://schemas.microsoft.com/office/powerpoint/2010/main" val="242095917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57200" y="1975385"/>
            <a:ext cx="8229600" cy="2857255"/>
          </a:xfrm>
        </p:spPr>
        <p:txBody>
          <a:bodyPr>
            <a:normAutofit fontScale="90000"/>
          </a:bodyPr>
          <a:lstStyle/>
          <a:p>
            <a:pPr algn="l"/>
            <a:r>
              <a:rPr lang="en-US" sz="2800" dirty="0" smtClean="0"/>
              <a:t/>
            </a:r>
            <a:br>
              <a:rPr lang="en-US" sz="2800" dirty="0" smtClean="0"/>
            </a:br>
            <a:r>
              <a:rPr lang="en-US" sz="2800" dirty="0" smtClean="0"/>
              <a:t>			Parry-Lord Hypothesis</a:t>
            </a:r>
            <a:br>
              <a:rPr lang="en-US" sz="2800" dirty="0" smtClean="0"/>
            </a:br>
            <a:r>
              <a:rPr lang="en-US" sz="2800" dirty="0" smtClean="0"/>
              <a:t/>
            </a:r>
            <a:br>
              <a:rPr lang="en-US" sz="2800" dirty="0" smtClean="0"/>
            </a:br>
            <a:r>
              <a:rPr lang="en-US" sz="2200" dirty="0" smtClean="0"/>
              <a:t>1. No “original text”– every </a:t>
            </a:r>
            <a:r>
              <a:rPr lang="en-US" sz="2200" dirty="0" smtClean="0">
                <a:solidFill>
                  <a:srgbClr val="FF0000"/>
                </a:solidFill>
              </a:rPr>
              <a:t>performance</a:t>
            </a:r>
            <a:r>
              <a:rPr lang="en-US" sz="2200" dirty="0" smtClean="0"/>
              <a:t> is an invention</a:t>
            </a:r>
            <a:br>
              <a:rPr lang="en-US" sz="2200" dirty="0" smtClean="0"/>
            </a:br>
            <a:r>
              <a:rPr lang="en-US" sz="2200" dirty="0" smtClean="0"/>
              <a:t/>
            </a:r>
            <a:br>
              <a:rPr lang="en-US" sz="2200" dirty="0" smtClean="0"/>
            </a:br>
            <a:r>
              <a:rPr lang="en-US" sz="2200" dirty="0" smtClean="0"/>
              <a:t>2. Composition is for an audience: speed and artistry matter; thus, </a:t>
            </a:r>
            <a:r>
              <a:rPr lang="en-US" sz="2200" dirty="0" smtClean="0">
                <a:solidFill>
                  <a:srgbClr val="FF0000"/>
                </a:solidFill>
              </a:rPr>
              <a:t>repetition</a:t>
            </a:r>
            <a:r>
              <a:rPr lang="en-US" sz="2200" dirty="0" smtClean="0"/>
              <a:t> of formulas, scenes, and themes</a:t>
            </a:r>
            <a:br>
              <a:rPr lang="en-US" sz="2200" dirty="0" smtClean="0"/>
            </a:br>
            <a:r>
              <a:rPr lang="en-US" sz="2200" dirty="0" smtClean="0"/>
              <a:t/>
            </a:r>
            <a:br>
              <a:rPr lang="en-US" sz="2200" dirty="0" smtClean="0"/>
            </a:br>
            <a:r>
              <a:rPr lang="en-US" sz="2200" dirty="0" smtClean="0"/>
              <a:t>3. Performances are sensitive to their </a:t>
            </a:r>
            <a:r>
              <a:rPr lang="en-US" sz="2200" dirty="0" smtClean="0">
                <a:solidFill>
                  <a:srgbClr val="FF0000"/>
                </a:solidFill>
              </a:rPr>
              <a:t>audience</a:t>
            </a:r>
            <a:r>
              <a:rPr lang="en-US" sz="2200" dirty="0" smtClean="0"/>
              <a:t>, which can be expected to know the tradition</a:t>
            </a:r>
            <a:r>
              <a:rPr lang="en-US" sz="2200" dirty="0"/>
              <a:t/>
            </a:r>
            <a:br>
              <a:rPr lang="en-US" sz="2200" dirty="0"/>
            </a:br>
            <a:endParaRPr lang="en-US" sz="2800" dirty="0"/>
          </a:p>
        </p:txBody>
      </p:sp>
      <p:pic>
        <p:nvPicPr>
          <p:cNvPr id="12" name="Content Placeholder 11" descr="Milman Parry.jpg"/>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t="2743" b="29263"/>
          <a:stretch/>
        </p:blipFill>
        <p:spPr>
          <a:xfrm>
            <a:off x="0" y="0"/>
            <a:ext cx="2647394" cy="2225154"/>
          </a:xfrm>
        </p:spPr>
      </p:pic>
      <p:pic>
        <p:nvPicPr>
          <p:cNvPr id="13" name="Content Placeholder 12" descr="Albert Lord.jpg"/>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6632" b="38176"/>
          <a:stretch/>
        </p:blipFill>
        <p:spPr>
          <a:xfrm>
            <a:off x="6595830" y="83399"/>
            <a:ext cx="2548170" cy="2141755"/>
          </a:xfrm>
        </p:spPr>
      </p:pic>
    </p:spTree>
    <p:extLst>
      <p:ext uri="{BB962C8B-B14F-4D97-AF65-F5344CB8AC3E}">
        <p14:creationId xmlns:p14="http://schemas.microsoft.com/office/powerpoint/2010/main" val="192674354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Evidence for </a:t>
            </a:r>
            <a:r>
              <a:rPr lang="en-US" sz="2400" dirty="0" err="1" smtClean="0"/>
              <a:t>Orality</a:t>
            </a:r>
            <a:r>
              <a:rPr lang="en-US" sz="2400" dirty="0" smtClean="0"/>
              <a:t> in the Iliad</a:t>
            </a:r>
            <a:endParaRPr lang="en-US" sz="2400" dirty="0"/>
          </a:p>
        </p:txBody>
      </p:sp>
      <p:sp>
        <p:nvSpPr>
          <p:cNvPr id="3" name="Content Placeholder 2"/>
          <p:cNvSpPr>
            <a:spLocks noGrp="1"/>
          </p:cNvSpPr>
          <p:nvPr>
            <p:ph sz="half" idx="1"/>
          </p:nvPr>
        </p:nvSpPr>
        <p:spPr/>
        <p:txBody>
          <a:bodyPr>
            <a:normAutofit fontScale="55000" lnSpcReduction="20000"/>
          </a:bodyPr>
          <a:lstStyle/>
          <a:p>
            <a:pPr marL="0" indent="0">
              <a:buNone/>
            </a:pPr>
            <a:r>
              <a:rPr lang="en-US" dirty="0" smtClean="0"/>
              <a:t>Arming Scenes:</a:t>
            </a:r>
          </a:p>
          <a:p>
            <a:endParaRPr lang="en-US" dirty="0"/>
          </a:p>
          <a:p>
            <a:r>
              <a:rPr lang="en-US" dirty="0" smtClean="0"/>
              <a:t>Paris </a:t>
            </a:r>
            <a:r>
              <a:rPr lang="en-US" dirty="0"/>
              <a:t>arms for the duel with </a:t>
            </a:r>
            <a:r>
              <a:rPr lang="en-US" dirty="0" err="1"/>
              <a:t>Menelaos</a:t>
            </a:r>
            <a:r>
              <a:rPr lang="en-US" dirty="0"/>
              <a:t> (Il. 3.330-339)</a:t>
            </a:r>
          </a:p>
          <a:p>
            <a:r>
              <a:rPr lang="en-US" dirty="0"/>
              <a:t>Agamemnon arms for battle (Il.11.16-46)</a:t>
            </a:r>
          </a:p>
          <a:p>
            <a:r>
              <a:rPr lang="en-US" dirty="0"/>
              <a:t>After having his bow smashed, </a:t>
            </a:r>
            <a:r>
              <a:rPr lang="en-US" dirty="0" err="1"/>
              <a:t>Teukros</a:t>
            </a:r>
            <a:r>
              <a:rPr lang="en-US" dirty="0"/>
              <a:t> arms for regular battle (Il.15.479-482)</a:t>
            </a:r>
          </a:p>
          <a:p>
            <a:r>
              <a:rPr lang="en-US" dirty="0" err="1"/>
              <a:t>Patroklos</a:t>
            </a:r>
            <a:r>
              <a:rPr lang="en-US" dirty="0"/>
              <a:t> puts on the armor of Achilles (Il.16.130-144)</a:t>
            </a:r>
          </a:p>
          <a:p>
            <a:r>
              <a:rPr lang="en-US" dirty="0"/>
              <a:t>Achilles puts on the armor </a:t>
            </a:r>
            <a:r>
              <a:rPr lang="en-US" dirty="0" err="1"/>
              <a:t>Hephaistos</a:t>
            </a:r>
            <a:r>
              <a:rPr lang="en-US" dirty="0"/>
              <a:t> has made for him (Il.19.367-391)</a:t>
            </a:r>
          </a:p>
          <a:p>
            <a:r>
              <a:rPr lang="en-US" dirty="0"/>
              <a:t>Odysseus arms after running out of arrows (Od.22.122-125)</a:t>
            </a:r>
          </a:p>
          <a:p>
            <a:endParaRPr lang="en-US" dirty="0"/>
          </a:p>
          <a:p>
            <a:endParaRPr lang="en-US" dirty="0"/>
          </a:p>
        </p:txBody>
      </p:sp>
      <p:sp>
        <p:nvSpPr>
          <p:cNvPr id="4" name="Content Placeholder 3"/>
          <p:cNvSpPr>
            <a:spLocks noGrp="1"/>
          </p:cNvSpPr>
          <p:nvPr>
            <p:ph sz="half" idx="2"/>
          </p:nvPr>
        </p:nvSpPr>
        <p:spPr/>
        <p:txBody>
          <a:bodyPr>
            <a:normAutofit fontScale="55000" lnSpcReduction="20000"/>
          </a:bodyPr>
          <a:lstStyle/>
          <a:p>
            <a:pPr marL="0" indent="0">
              <a:buNone/>
            </a:pPr>
            <a:r>
              <a:rPr lang="en-US" dirty="0" smtClean="0"/>
              <a:t>Epithets: </a:t>
            </a:r>
          </a:p>
          <a:p>
            <a:pPr marL="0" indent="0">
              <a:buNone/>
            </a:pPr>
            <a:endParaRPr lang="en-US" dirty="0"/>
          </a:p>
          <a:p>
            <a:pPr marL="0" indent="0">
              <a:buNone/>
            </a:pPr>
            <a:r>
              <a:rPr lang="en-US" dirty="0" smtClean="0"/>
              <a:t>Rosy fingered dawn   </a:t>
            </a:r>
            <a:r>
              <a:rPr lang="el-GR" b="1" dirty="0" smtClean="0"/>
              <a:t>ῥοδοδάκτυλος </a:t>
            </a:r>
            <a:r>
              <a:rPr lang="el-GR" b="1" dirty="0"/>
              <a:t>Ἠώς</a:t>
            </a:r>
            <a:endParaRPr lang="en-US" dirty="0" smtClean="0"/>
          </a:p>
          <a:p>
            <a:pPr marL="0" indent="0">
              <a:buNone/>
            </a:pPr>
            <a:r>
              <a:rPr lang="en-US" dirty="0" smtClean="0"/>
              <a:t>wine-dark sea     </a:t>
            </a:r>
            <a:r>
              <a:rPr lang="el-GR" b="1" dirty="0" smtClean="0"/>
              <a:t>οἶνοψ </a:t>
            </a:r>
            <a:r>
              <a:rPr lang="el-GR" b="1" dirty="0"/>
              <a:t>πόντος</a:t>
            </a:r>
            <a:endParaRPr lang="en-US" dirty="0" smtClean="0"/>
          </a:p>
          <a:p>
            <a:pPr marL="0" indent="0">
              <a:buNone/>
            </a:pPr>
            <a:endParaRPr lang="en-US" dirty="0"/>
          </a:p>
          <a:p>
            <a:pPr marL="0" indent="0">
              <a:buNone/>
            </a:pPr>
            <a:r>
              <a:rPr lang="en-US" dirty="0" err="1" smtClean="0"/>
              <a:t>Achiles</a:t>
            </a:r>
            <a:r>
              <a:rPr lang="en-US" dirty="0"/>
              <a:t>:</a:t>
            </a:r>
            <a:endParaRPr lang="en-US" dirty="0" smtClean="0"/>
          </a:p>
          <a:p>
            <a:endParaRPr lang="en-US" dirty="0"/>
          </a:p>
          <a:p>
            <a:r>
              <a:rPr lang="en-US" dirty="0"/>
              <a:t>son of Peleus </a:t>
            </a:r>
            <a:endParaRPr lang="en-US" dirty="0" smtClean="0"/>
          </a:p>
          <a:p>
            <a:r>
              <a:rPr lang="el-GR" dirty="0" smtClean="0">
                <a:solidFill>
                  <a:srgbClr val="FF0000"/>
                </a:solidFill>
              </a:rPr>
              <a:t>swift</a:t>
            </a:r>
            <a:r>
              <a:rPr lang="el-GR" dirty="0">
                <a:solidFill>
                  <a:srgbClr val="FF0000"/>
                </a:solidFill>
              </a:rPr>
              <a:t>-footed </a:t>
            </a:r>
            <a:endParaRPr lang="en-US" dirty="0" smtClean="0">
              <a:solidFill>
                <a:srgbClr val="FF0000"/>
              </a:solidFill>
            </a:endParaRPr>
          </a:p>
          <a:p>
            <a:r>
              <a:rPr lang="en-US" dirty="0" smtClean="0"/>
              <a:t>breaking </a:t>
            </a:r>
            <a:r>
              <a:rPr lang="en-US" dirty="0"/>
              <a:t>through men </a:t>
            </a:r>
            <a:endParaRPr lang="en-US" dirty="0" smtClean="0"/>
          </a:p>
          <a:p>
            <a:r>
              <a:rPr lang="en-US" dirty="0" smtClean="0"/>
              <a:t>lion</a:t>
            </a:r>
            <a:r>
              <a:rPr lang="en-US" dirty="0"/>
              <a:t>-hearted </a:t>
            </a:r>
            <a:endParaRPr lang="en-US" dirty="0" smtClean="0"/>
          </a:p>
          <a:p>
            <a:r>
              <a:rPr lang="en-US" dirty="0" smtClean="0"/>
              <a:t>like </a:t>
            </a:r>
            <a:r>
              <a:rPr lang="en-US" dirty="0"/>
              <a:t>to the gods </a:t>
            </a:r>
            <a:endParaRPr lang="en-US" dirty="0" smtClean="0"/>
          </a:p>
          <a:p>
            <a:r>
              <a:rPr lang="en-US" dirty="0" smtClean="0"/>
              <a:t>shepherd </a:t>
            </a:r>
            <a:r>
              <a:rPr lang="en-US" dirty="0"/>
              <a:t>of the people</a:t>
            </a:r>
          </a:p>
          <a:p>
            <a:r>
              <a:rPr lang="en-US" dirty="0"/>
              <a:t>son of sleek-haired </a:t>
            </a:r>
            <a:r>
              <a:rPr lang="en-US" dirty="0" err="1"/>
              <a:t>Leto</a:t>
            </a:r>
            <a:endParaRPr lang="en-US" dirty="0"/>
          </a:p>
        </p:txBody>
      </p:sp>
    </p:spTree>
    <p:extLst>
      <p:ext uri="{BB962C8B-B14F-4D97-AF65-F5344CB8AC3E}">
        <p14:creationId xmlns:p14="http://schemas.microsoft.com/office/powerpoint/2010/main" val="883851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222918"/>
          </a:xfrm>
        </p:spPr>
        <p:txBody>
          <a:bodyPr>
            <a:normAutofit fontScale="90000"/>
          </a:bodyPr>
          <a:lstStyle/>
          <a:p>
            <a:endParaRPr lang="en-US" dirty="0"/>
          </a:p>
        </p:txBody>
      </p:sp>
      <p:pic>
        <p:nvPicPr>
          <p:cNvPr id="4" name="Content Placeholder 3" descr="Venetus A.jpeg"/>
          <p:cNvPicPr>
            <a:picLocks noGrp="1" noChangeAspect="1"/>
          </p:cNvPicPr>
          <p:nvPr>
            <p:ph type="pic" idx="1"/>
          </p:nvPr>
        </p:nvPicPr>
        <p:blipFill>
          <a:blip r:embed="rId2">
            <a:extLst>
              <a:ext uri="{28A0092B-C50C-407E-A947-70E740481C1C}">
                <a14:useLocalDpi xmlns:a14="http://schemas.microsoft.com/office/drawing/2010/main" val="0"/>
              </a:ext>
            </a:extLst>
          </a:blip>
          <a:srcRect t="893" b="893"/>
          <a:stretch>
            <a:fillRect/>
          </a:stretch>
        </p:blipFill>
        <p:spPr>
          <a:xfrm>
            <a:off x="1150260" y="98440"/>
            <a:ext cx="7490204" cy="4213240"/>
          </a:xfrm>
        </p:spPr>
      </p:pic>
      <p:sp>
        <p:nvSpPr>
          <p:cNvPr id="3" name="Text Placeholder 2"/>
          <p:cNvSpPr>
            <a:spLocks noGrp="1"/>
          </p:cNvSpPr>
          <p:nvPr>
            <p:ph type="body" sz="half" idx="2"/>
          </p:nvPr>
        </p:nvSpPr>
        <p:spPr>
          <a:xfrm>
            <a:off x="1792288" y="4311681"/>
            <a:ext cx="5486400" cy="669394"/>
          </a:xfrm>
        </p:spPr>
        <p:txBody>
          <a:bodyPr>
            <a:noAutofit/>
          </a:bodyPr>
          <a:lstStyle/>
          <a:p>
            <a:r>
              <a:rPr lang="en-US" sz="2000" dirty="0" err="1" smtClean="0"/>
              <a:t>Venetus</a:t>
            </a:r>
            <a:r>
              <a:rPr lang="en-US" sz="2000" dirty="0" smtClean="0"/>
              <a:t> A Homer (10</a:t>
            </a:r>
            <a:r>
              <a:rPr lang="en-US" sz="2000" baseline="30000" dirty="0" smtClean="0"/>
              <a:t>th</a:t>
            </a:r>
            <a:r>
              <a:rPr lang="en-US" sz="2000" dirty="0" smtClean="0"/>
              <a:t> Century CE)		 			—</a:t>
            </a:r>
            <a:r>
              <a:rPr lang="en-US" sz="2000" dirty="0" err="1" smtClean="0"/>
              <a:t>homermultitext.org</a:t>
            </a:r>
            <a:endParaRPr lang="en-US" sz="2000" dirty="0" smtClean="0"/>
          </a:p>
          <a:p>
            <a:endParaRPr lang="en-US" sz="2000" dirty="0"/>
          </a:p>
        </p:txBody>
      </p:sp>
    </p:spTree>
    <p:extLst>
      <p:ext uri="{BB962C8B-B14F-4D97-AF65-F5344CB8AC3E}">
        <p14:creationId xmlns:p14="http://schemas.microsoft.com/office/powerpoint/2010/main" val="252491485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568721"/>
          </a:xfrm>
        </p:spPr>
        <p:txBody>
          <a:bodyPr>
            <a:normAutofit fontScale="90000"/>
          </a:bodyPr>
          <a:lstStyle/>
          <a:p>
            <a:r>
              <a:rPr lang="en-US" dirty="0" smtClean="0"/>
              <a:t>Timeline of Ancient Greece</a:t>
            </a:r>
            <a:endParaRPr lang="en-US" dirty="0"/>
          </a:p>
        </p:txBody>
      </p:sp>
      <p:sp>
        <p:nvSpPr>
          <p:cNvPr id="3" name="Content Placeholder 2"/>
          <p:cNvSpPr>
            <a:spLocks noGrp="1"/>
          </p:cNvSpPr>
          <p:nvPr>
            <p:ph idx="1"/>
          </p:nvPr>
        </p:nvSpPr>
        <p:spPr/>
        <p:txBody>
          <a:bodyPr>
            <a:normAutofit/>
          </a:bodyPr>
          <a:lstStyle/>
          <a:p>
            <a:r>
              <a:rPr lang="en-US" sz="2800" dirty="0" smtClean="0"/>
              <a:t>Mycenaean Period (1600-1100 BCE) : “Heroic Age”</a:t>
            </a:r>
          </a:p>
          <a:p>
            <a:r>
              <a:rPr lang="en-US" sz="2800" dirty="0" smtClean="0"/>
              <a:t>Dark Age (1100-700 BCE</a:t>
            </a:r>
            <a:r>
              <a:rPr lang="en-US" sz="2800" dirty="0"/>
              <a:t>) : The </a:t>
            </a:r>
            <a:r>
              <a:rPr lang="en-US" sz="2800" i="1" dirty="0" smtClean="0"/>
              <a:t>Iliad</a:t>
            </a:r>
          </a:p>
          <a:p>
            <a:r>
              <a:rPr lang="en-US" sz="2800" dirty="0" smtClean="0"/>
              <a:t>Archaic Period (700-480 BCE)</a:t>
            </a:r>
          </a:p>
          <a:p>
            <a:r>
              <a:rPr lang="en-US" sz="2800" dirty="0" smtClean="0"/>
              <a:t> Classical Period (480-336 BCE)</a:t>
            </a:r>
          </a:p>
          <a:p>
            <a:r>
              <a:rPr lang="en-US" sz="2800" dirty="0" smtClean="0"/>
              <a:t>Hellenistic Period (336-146 BCE): Roman invasion of Greece</a:t>
            </a:r>
            <a:endParaRPr lang="en-US" sz="2800" dirty="0"/>
          </a:p>
        </p:txBody>
      </p:sp>
      <p:pic>
        <p:nvPicPr>
          <p:cNvPr id="4" name="Picture 3" descr="Map of Iliad .gif"/>
          <p:cNvPicPr>
            <a:picLocks noChangeAspect="1"/>
          </p:cNvPicPr>
          <p:nvPr/>
        </p:nvPicPr>
        <p:blipFill>
          <a:blip r:embed="rId2">
            <a:alphaModFix amt="38000"/>
            <a:extLst>
              <a:ext uri="{28A0092B-C50C-407E-A947-70E740481C1C}">
                <a14:useLocalDpi xmlns:a14="http://schemas.microsoft.com/office/drawing/2010/main" val="0"/>
              </a:ext>
            </a:extLst>
          </a:blip>
          <a:stretch>
            <a:fillRect/>
          </a:stretch>
        </p:blipFill>
        <p:spPr>
          <a:xfrm>
            <a:off x="0" y="774700"/>
            <a:ext cx="9144000" cy="3574473"/>
          </a:xfrm>
          <a:prstGeom prst="rect">
            <a:avLst/>
          </a:prstGeom>
        </p:spPr>
      </p:pic>
    </p:spTree>
    <p:extLst>
      <p:ext uri="{BB962C8B-B14F-4D97-AF65-F5344CB8AC3E}">
        <p14:creationId xmlns:p14="http://schemas.microsoft.com/office/powerpoint/2010/main" val="78107791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120317" y="204787"/>
            <a:ext cx="4812630" cy="463634"/>
          </a:xfrm>
        </p:spPr>
        <p:txBody>
          <a:bodyPr/>
          <a:lstStyle/>
          <a:p>
            <a:r>
              <a:rPr lang="en-US" dirty="0" smtClean="0"/>
              <a:t>Nestor’s cup, </a:t>
            </a:r>
            <a:r>
              <a:rPr lang="en-US" i="1" dirty="0" smtClean="0"/>
              <a:t>Iliad </a:t>
            </a:r>
            <a:r>
              <a:rPr lang="en-US" dirty="0" smtClean="0"/>
              <a:t>11.745-752</a:t>
            </a:r>
            <a:endParaRPr lang="en-US" dirty="0"/>
          </a:p>
        </p:txBody>
      </p:sp>
      <p:pic>
        <p:nvPicPr>
          <p:cNvPr id="11" name="Content Placeholder 10" descr="Nestorbecher_Mykene_(Nationalmuseum_Athen).jpg"/>
          <p:cNvPicPr>
            <a:picLocks noGrp="1" noChangeAspect="1"/>
          </p:cNvPicPr>
          <p:nvPr>
            <p:ph idx="1"/>
          </p:nvPr>
        </p:nvPicPr>
        <p:blipFill>
          <a:blip r:embed="rId2">
            <a:extLst>
              <a:ext uri="{28A0092B-C50C-407E-A947-70E740481C1C}">
                <a14:useLocalDpi xmlns:a14="http://schemas.microsoft.com/office/drawing/2010/main" val="0"/>
              </a:ext>
            </a:extLst>
          </a:blip>
          <a:srcRect l="-46431" r="-46431"/>
          <a:stretch>
            <a:fillRect/>
          </a:stretch>
        </p:blipFill>
        <p:spPr>
          <a:xfrm>
            <a:off x="5157880" y="863964"/>
            <a:ext cx="4892248" cy="3382210"/>
          </a:xfrm>
        </p:spPr>
      </p:pic>
      <p:sp>
        <p:nvSpPr>
          <p:cNvPr id="10" name="Text Placeholder 9"/>
          <p:cNvSpPr>
            <a:spLocks noGrp="1"/>
          </p:cNvSpPr>
          <p:nvPr>
            <p:ph type="body" sz="half" idx="2"/>
          </p:nvPr>
        </p:nvSpPr>
        <p:spPr>
          <a:xfrm>
            <a:off x="1" y="668423"/>
            <a:ext cx="6323262" cy="4170947"/>
          </a:xfrm>
        </p:spPr>
        <p:txBody>
          <a:bodyPr>
            <a:normAutofit fontScale="92500"/>
          </a:bodyPr>
          <a:lstStyle/>
          <a:p>
            <a:r>
              <a:rPr lang="en-US" dirty="0"/>
              <a:t>	</a:t>
            </a:r>
            <a:endParaRPr lang="en-US" dirty="0" smtClean="0"/>
          </a:p>
          <a:p>
            <a:r>
              <a:rPr lang="en-US" dirty="0"/>
              <a:t>	</a:t>
            </a:r>
            <a:r>
              <a:rPr lang="en-US" dirty="0" smtClean="0"/>
              <a:t>	</a:t>
            </a:r>
          </a:p>
          <a:p>
            <a:r>
              <a:rPr lang="en-US" sz="2300" dirty="0"/>
              <a:t>	</a:t>
            </a:r>
            <a:r>
              <a:rPr lang="en-US" sz="2300" dirty="0" smtClean="0"/>
              <a:t>	And there in the midst</a:t>
            </a:r>
          </a:p>
          <a:p>
            <a:r>
              <a:rPr lang="en-US" sz="2300" dirty="0"/>
              <a:t>t</a:t>
            </a:r>
            <a:r>
              <a:rPr lang="en-US" sz="2300" dirty="0" smtClean="0"/>
              <a:t>he grand, glowing cup the old king brought from home,</a:t>
            </a:r>
          </a:p>
          <a:p>
            <a:r>
              <a:rPr lang="en-US" sz="2300" dirty="0"/>
              <a:t>s</a:t>
            </a:r>
            <a:r>
              <a:rPr lang="en-US" sz="2300" dirty="0" smtClean="0"/>
              <a:t>tudded with golden nails, fitted with handles,</a:t>
            </a:r>
          </a:p>
          <a:p>
            <a:r>
              <a:rPr lang="en-US" sz="2300" dirty="0"/>
              <a:t>f</a:t>
            </a:r>
            <a:r>
              <a:rPr lang="en-US" sz="2300" dirty="0" smtClean="0"/>
              <a:t>our all told and two doves perched on each,</a:t>
            </a:r>
          </a:p>
          <a:p>
            <a:r>
              <a:rPr lang="en-US" sz="2300" dirty="0"/>
              <a:t>h</a:t>
            </a:r>
            <a:r>
              <a:rPr lang="en-US" sz="2300" dirty="0" smtClean="0"/>
              <a:t>eads bending to drink and made of solid gold</a:t>
            </a:r>
          </a:p>
          <a:p>
            <a:r>
              <a:rPr lang="en-US" sz="2300" dirty="0"/>
              <a:t>a</a:t>
            </a:r>
            <a:r>
              <a:rPr lang="en-US" sz="2300" dirty="0" smtClean="0"/>
              <a:t>nd twin supports ran down to form the base.</a:t>
            </a:r>
          </a:p>
          <a:p>
            <a:r>
              <a:rPr lang="en-US" sz="2300" dirty="0" smtClean="0"/>
              <a:t>An average man would strain to lift it off the table</a:t>
            </a:r>
          </a:p>
          <a:p>
            <a:r>
              <a:rPr lang="en-US" sz="2300" dirty="0"/>
              <a:t>w</a:t>
            </a:r>
            <a:r>
              <a:rPr lang="en-US" sz="2300" dirty="0" smtClean="0"/>
              <a:t>hen it was full, but Nestor, old as he was,</a:t>
            </a:r>
          </a:p>
          <a:p>
            <a:r>
              <a:rPr lang="en-US" sz="2300" dirty="0"/>
              <a:t>c</a:t>
            </a:r>
            <a:r>
              <a:rPr lang="en-US" sz="2300" dirty="0" smtClean="0"/>
              <a:t>ould hoist it up with ease.</a:t>
            </a:r>
          </a:p>
          <a:p>
            <a:endParaRPr lang="en-US" dirty="0"/>
          </a:p>
        </p:txBody>
      </p:sp>
    </p:spTree>
    <p:extLst>
      <p:ext uri="{BB962C8B-B14F-4D97-AF65-F5344CB8AC3E}">
        <p14:creationId xmlns:p14="http://schemas.microsoft.com/office/powerpoint/2010/main" val="52657556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457201" y="204787"/>
            <a:ext cx="3008313" cy="425133"/>
          </a:xfrm>
        </p:spPr>
        <p:txBody>
          <a:bodyPr/>
          <a:lstStyle/>
          <a:p>
            <a:r>
              <a:rPr lang="en-US" dirty="0" smtClean="0"/>
              <a:t>The Excavations of Troy</a:t>
            </a:r>
            <a:endParaRPr lang="en-US" dirty="0"/>
          </a:p>
        </p:txBody>
      </p:sp>
      <p:pic>
        <p:nvPicPr>
          <p:cNvPr id="8" name="Picture Placeholder 7" descr="851px-Plan_Troy-Hisarlik-en.svg.png"/>
          <p:cNvPicPr>
            <a:picLocks noGrp="1" noChangeAspect="1"/>
          </p:cNvPicPr>
          <p:nvPr>
            <p:ph idx="1"/>
          </p:nvPr>
        </p:nvPicPr>
        <p:blipFill rotWithShape="1">
          <a:blip r:embed="rId2">
            <a:extLst>
              <a:ext uri="{28A0092B-C50C-407E-A947-70E740481C1C}">
                <a14:useLocalDpi xmlns:a14="http://schemas.microsoft.com/office/drawing/2010/main" val="0"/>
              </a:ext>
            </a:extLst>
          </a:blip>
          <a:srcRect t="2425" b="2425"/>
          <a:stretch/>
        </p:blipFill>
        <p:spPr>
          <a:xfrm>
            <a:off x="3575050" y="204788"/>
            <a:ext cx="5459012" cy="4688054"/>
          </a:xfrm>
        </p:spPr>
      </p:pic>
      <p:sp>
        <p:nvSpPr>
          <p:cNvPr id="13" name="Text Placeholder 12"/>
          <p:cNvSpPr>
            <a:spLocks noGrp="1"/>
          </p:cNvSpPr>
          <p:nvPr>
            <p:ph type="body" sz="half" idx="2"/>
          </p:nvPr>
        </p:nvSpPr>
        <p:spPr>
          <a:xfrm>
            <a:off x="162561" y="640080"/>
            <a:ext cx="3098799" cy="3964703"/>
          </a:xfrm>
        </p:spPr>
        <p:txBody>
          <a:bodyPr>
            <a:normAutofit fontScale="92500" lnSpcReduction="10000"/>
          </a:bodyPr>
          <a:lstStyle/>
          <a:p>
            <a:endParaRPr lang="en-US" dirty="0" smtClean="0"/>
          </a:p>
          <a:p>
            <a:pPr marL="342900" indent="-342900">
              <a:buFontTx/>
              <a:buChar char="•"/>
            </a:pPr>
            <a:r>
              <a:rPr lang="en-US" sz="2000" dirty="0" smtClean="0"/>
              <a:t>Excavated by Heinrich Schliemann in 1870</a:t>
            </a:r>
            <a:r>
              <a:rPr lang="en-US" sz="2000" dirty="0"/>
              <a:t> </a:t>
            </a:r>
            <a:r>
              <a:rPr lang="en-US" sz="2000" dirty="0" smtClean="0"/>
              <a:t>in </a:t>
            </a:r>
            <a:r>
              <a:rPr lang="en-US" sz="2000" dirty="0" err="1" smtClean="0"/>
              <a:t>Hisarlik</a:t>
            </a:r>
            <a:r>
              <a:rPr lang="en-US" sz="2000" dirty="0" smtClean="0"/>
              <a:t>, Turkey</a:t>
            </a:r>
          </a:p>
          <a:p>
            <a:endParaRPr lang="en-US" sz="2000" dirty="0" smtClean="0"/>
          </a:p>
          <a:p>
            <a:pPr marL="342900" indent="-342900">
              <a:buFontTx/>
              <a:buChar char="•"/>
            </a:pPr>
            <a:r>
              <a:rPr lang="en-US" sz="2000" dirty="0" smtClean="0"/>
              <a:t>Site is a </a:t>
            </a:r>
            <a:r>
              <a:rPr lang="en-US" sz="2000" dirty="0"/>
              <a:t>“tell</a:t>
            </a:r>
            <a:r>
              <a:rPr lang="en-US" sz="2000" dirty="0" smtClean="0"/>
              <a:t>”—an artificial hill built of up layers of settlement</a:t>
            </a:r>
          </a:p>
          <a:p>
            <a:endParaRPr lang="en-US" sz="2000" dirty="0"/>
          </a:p>
          <a:p>
            <a:pPr marL="342900" indent="-342900">
              <a:buFontTx/>
              <a:buChar char="•"/>
            </a:pPr>
            <a:r>
              <a:rPr lang="en-US" sz="2000" dirty="0" smtClean="0"/>
              <a:t>Most likely candidate for Troy of the </a:t>
            </a:r>
            <a:r>
              <a:rPr lang="en-US" sz="2000" i="1" dirty="0" smtClean="0"/>
              <a:t>Iliad</a:t>
            </a:r>
            <a:r>
              <a:rPr lang="en-US" sz="2000" dirty="0" smtClean="0"/>
              <a:t>: Troy </a:t>
            </a:r>
            <a:r>
              <a:rPr lang="en-US" sz="2000" dirty="0" err="1" smtClean="0"/>
              <a:t>VIIa</a:t>
            </a:r>
            <a:r>
              <a:rPr lang="en-US" sz="2000" dirty="0" smtClean="0"/>
              <a:t>, destroyed by war circa 1300 BCE</a:t>
            </a:r>
            <a:endParaRPr lang="en-US" sz="2000" dirty="0"/>
          </a:p>
        </p:txBody>
      </p:sp>
    </p:spTree>
    <p:extLst>
      <p:ext uri="{BB962C8B-B14F-4D97-AF65-F5344CB8AC3E}">
        <p14:creationId xmlns:p14="http://schemas.microsoft.com/office/powerpoint/2010/main" val="84730909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pic>
        <p:nvPicPr>
          <p:cNvPr id="8" name="Picture Placeholder 7" descr="parthenon.jpg"/>
          <p:cNvPicPr>
            <a:picLocks noGrp="1" noChangeAspect="1"/>
          </p:cNvPicPr>
          <p:nvPr>
            <p:ph type="pic" idx="1"/>
          </p:nvPr>
        </p:nvPicPr>
        <p:blipFill>
          <a:blip r:embed="rId2">
            <a:extLst>
              <a:ext uri="{28A0092B-C50C-407E-A947-70E740481C1C}">
                <a14:useLocalDpi xmlns:a14="http://schemas.microsoft.com/office/drawing/2010/main" val="0"/>
              </a:ext>
            </a:extLst>
          </a:blip>
          <a:srcRect t="7813" b="7813"/>
          <a:stretch>
            <a:fillRect/>
          </a:stretch>
        </p:blipFill>
        <p:spPr>
          <a:xfrm>
            <a:off x="1087121" y="172720"/>
            <a:ext cx="7081520" cy="3983355"/>
          </a:xfrm>
        </p:spPr>
      </p:pic>
      <p:sp>
        <p:nvSpPr>
          <p:cNvPr id="7" name="Text Placeholder 6"/>
          <p:cNvSpPr>
            <a:spLocks noGrp="1"/>
          </p:cNvSpPr>
          <p:nvPr>
            <p:ph type="body" sz="half" idx="2"/>
          </p:nvPr>
        </p:nvSpPr>
        <p:spPr>
          <a:xfrm>
            <a:off x="1792288" y="4318000"/>
            <a:ext cx="5486400" cy="487680"/>
          </a:xfrm>
        </p:spPr>
        <p:txBody>
          <a:bodyPr>
            <a:normAutofit/>
          </a:bodyPr>
          <a:lstStyle/>
          <a:p>
            <a:pPr algn="ctr"/>
            <a:r>
              <a:rPr lang="en-US" sz="2000" dirty="0" smtClean="0"/>
              <a:t>The Parthenon:  438 BCE, Athens, Greece </a:t>
            </a:r>
            <a:endParaRPr lang="en-US" sz="2000" dirty="0"/>
          </a:p>
        </p:txBody>
      </p:sp>
    </p:spTree>
    <p:extLst>
      <p:ext uri="{BB962C8B-B14F-4D97-AF65-F5344CB8AC3E}">
        <p14:creationId xmlns:p14="http://schemas.microsoft.com/office/powerpoint/2010/main" val="395712648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a:t>Cup, made in Athens, about 480 </a:t>
            </a:r>
            <a:r>
              <a:rPr lang="en-US" sz="2000" dirty="0" smtClean="0"/>
              <a:t>BCE: </a:t>
            </a:r>
            <a:r>
              <a:rPr lang="en-US" sz="2000" dirty="0" err="1" smtClean="0"/>
              <a:t>Briseus</a:t>
            </a:r>
            <a:r>
              <a:rPr lang="en-US" sz="2000" dirty="0" smtClean="0"/>
              <a:t> Taken (British Museum)</a:t>
            </a:r>
            <a:endParaRPr lang="en-US" sz="2000" dirty="0"/>
          </a:p>
        </p:txBody>
      </p:sp>
      <p:pic>
        <p:nvPicPr>
          <p:cNvPr id="4" name="Content Placeholder 3" descr="Briseus taken.jpg"/>
          <p:cNvPicPr>
            <a:picLocks noGrp="1" noChangeAspect="1"/>
          </p:cNvPicPr>
          <p:nvPr>
            <p:ph idx="1"/>
          </p:nvPr>
        </p:nvPicPr>
        <p:blipFill>
          <a:blip r:embed="rId3">
            <a:extLst>
              <a:ext uri="{28A0092B-C50C-407E-A947-70E740481C1C}">
                <a14:useLocalDpi xmlns:a14="http://schemas.microsoft.com/office/drawing/2010/main" val="0"/>
              </a:ext>
            </a:extLst>
          </a:blip>
          <a:srcRect t="22502" b="22502"/>
          <a:stretch>
            <a:fillRect/>
          </a:stretch>
        </p:blipFill>
        <p:spPr/>
      </p:pic>
    </p:spTree>
    <p:extLst>
      <p:ext uri="{BB962C8B-B14F-4D97-AF65-F5344CB8AC3E}">
        <p14:creationId xmlns:p14="http://schemas.microsoft.com/office/powerpoint/2010/main" val="197042767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Homer</a:t>
            </a:r>
            <a:endParaRPr lang="en-US" dirty="0"/>
          </a:p>
        </p:txBody>
      </p:sp>
      <p:pic>
        <p:nvPicPr>
          <p:cNvPr id="8" name="Content Placeholder 7" descr="Bust_Homer_BM_1825.jpg"/>
          <p:cNvPicPr>
            <a:picLocks noGrp="1" noChangeAspect="1"/>
          </p:cNvPicPr>
          <p:nvPr>
            <p:ph idx="1"/>
          </p:nvPr>
        </p:nvPicPr>
        <p:blipFill rotWithShape="1">
          <a:blip r:embed="rId2">
            <a:extLst>
              <a:ext uri="{28A0092B-C50C-407E-A947-70E740481C1C}">
                <a14:useLocalDpi xmlns:a14="http://schemas.microsoft.com/office/drawing/2010/main" val="0"/>
              </a:ext>
            </a:extLst>
          </a:blip>
          <a:srcRect l="-9025" t="11085" r="-7732" b="15806"/>
          <a:stretch/>
        </p:blipFill>
        <p:spPr>
          <a:xfrm>
            <a:off x="3575049" y="204788"/>
            <a:ext cx="5288213" cy="4701423"/>
          </a:xfrm>
        </p:spPr>
      </p:pic>
      <p:sp>
        <p:nvSpPr>
          <p:cNvPr id="7" name="Text Placeholder 6"/>
          <p:cNvSpPr>
            <a:spLocks noGrp="1"/>
          </p:cNvSpPr>
          <p:nvPr>
            <p:ph type="body" sz="half" idx="2"/>
          </p:nvPr>
        </p:nvSpPr>
        <p:spPr>
          <a:xfrm>
            <a:off x="457201" y="1076328"/>
            <a:ext cx="3117848" cy="3829885"/>
          </a:xfrm>
        </p:spPr>
        <p:txBody>
          <a:bodyPr/>
          <a:lstStyle/>
          <a:p>
            <a:endParaRPr lang="en-US" dirty="0" smtClean="0"/>
          </a:p>
          <a:p>
            <a:r>
              <a:rPr lang="en-US" dirty="0" smtClean="0">
                <a:sym typeface="Wingdings"/>
              </a:rPr>
              <a:t> </a:t>
            </a:r>
            <a:r>
              <a:rPr lang="en-US" i="1" dirty="0" smtClean="0"/>
              <a:t>Might</a:t>
            </a:r>
            <a:r>
              <a:rPr lang="en-US" dirty="0" smtClean="0"/>
              <a:t> have lived 8</a:t>
            </a:r>
            <a:r>
              <a:rPr lang="en-US" baseline="30000" dirty="0" smtClean="0"/>
              <a:t>th</a:t>
            </a:r>
            <a:r>
              <a:rPr lang="en-US" dirty="0" smtClean="0"/>
              <a:t> century BCE</a:t>
            </a:r>
          </a:p>
          <a:p>
            <a:endParaRPr lang="en-US" dirty="0"/>
          </a:p>
          <a:p>
            <a:r>
              <a:rPr lang="en-US" dirty="0" smtClean="0">
                <a:sym typeface="Wingdings"/>
              </a:rPr>
              <a:t> </a:t>
            </a:r>
            <a:r>
              <a:rPr lang="en-US" dirty="0" smtClean="0"/>
              <a:t>Possible birthplaces: Salamis</a:t>
            </a:r>
            <a:r>
              <a:rPr lang="en-US" dirty="0"/>
              <a:t>, Cyme, </a:t>
            </a:r>
            <a:r>
              <a:rPr lang="en-US" dirty="0" err="1"/>
              <a:t>Ios</a:t>
            </a:r>
            <a:r>
              <a:rPr lang="en-US" dirty="0"/>
              <a:t>, Colophon, Thessaly, Smyrna, Thebes, Chios, Argos, and </a:t>
            </a:r>
            <a:r>
              <a:rPr lang="en-US" dirty="0" smtClean="0"/>
              <a:t>Athens</a:t>
            </a:r>
          </a:p>
          <a:p>
            <a:endParaRPr lang="en-US" dirty="0"/>
          </a:p>
          <a:p>
            <a:r>
              <a:rPr lang="en-US" dirty="0" smtClean="0">
                <a:sym typeface="Wingdings"/>
              </a:rPr>
              <a:t> </a:t>
            </a:r>
            <a:r>
              <a:rPr lang="en-US" dirty="0" err="1" smtClean="0"/>
              <a:t>Mythographically</a:t>
            </a:r>
            <a:r>
              <a:rPr lang="en-US" dirty="0" smtClean="0"/>
              <a:t> blind</a:t>
            </a:r>
          </a:p>
          <a:p>
            <a:endParaRPr lang="en-US" dirty="0"/>
          </a:p>
          <a:p>
            <a:endParaRPr lang="en-US" dirty="0" smtClean="0"/>
          </a:p>
          <a:p>
            <a:endParaRPr lang="en-US" dirty="0"/>
          </a:p>
          <a:p>
            <a:endParaRPr lang="en-US" dirty="0" smtClean="0"/>
          </a:p>
          <a:p>
            <a:endParaRPr lang="en-US" dirty="0"/>
          </a:p>
          <a:p>
            <a:endParaRPr lang="en-US" dirty="0" smtClean="0"/>
          </a:p>
          <a:p>
            <a:r>
              <a:rPr lang="en-US" dirty="0" smtClean="0"/>
              <a:t>Bust of Homer: 1</a:t>
            </a:r>
            <a:r>
              <a:rPr lang="en-US" baseline="30000" dirty="0" smtClean="0"/>
              <a:t>st</a:t>
            </a:r>
            <a:r>
              <a:rPr lang="en-US" dirty="0" smtClean="0"/>
              <a:t>-2</a:t>
            </a:r>
            <a:r>
              <a:rPr lang="en-US" baseline="30000" dirty="0" smtClean="0"/>
              <a:t>nd</a:t>
            </a:r>
            <a:r>
              <a:rPr lang="en-US" dirty="0" smtClean="0"/>
              <a:t> Century BCE</a:t>
            </a:r>
            <a:endParaRPr lang="en-US" dirty="0"/>
          </a:p>
        </p:txBody>
      </p:sp>
    </p:spTree>
    <p:extLst>
      <p:ext uri="{BB962C8B-B14F-4D97-AF65-F5344CB8AC3E}">
        <p14:creationId xmlns:p14="http://schemas.microsoft.com/office/powerpoint/2010/main" val="298238921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423941"/>
          </a:xfrm>
        </p:spPr>
        <p:txBody>
          <a:bodyPr>
            <a:normAutofit fontScale="90000"/>
          </a:bodyPr>
          <a:lstStyle/>
          <a:p>
            <a:r>
              <a:rPr lang="en-US" dirty="0" smtClean="0"/>
              <a:t>Forms of Difficulty</a:t>
            </a:r>
            <a:endParaRPr lang="en-US" dirty="0"/>
          </a:p>
        </p:txBody>
      </p:sp>
      <p:sp>
        <p:nvSpPr>
          <p:cNvPr id="3" name="Content Placeholder 2"/>
          <p:cNvSpPr>
            <a:spLocks noGrp="1"/>
          </p:cNvSpPr>
          <p:nvPr>
            <p:ph idx="1"/>
          </p:nvPr>
        </p:nvSpPr>
        <p:spPr>
          <a:xfrm>
            <a:off x="457200" y="782320"/>
            <a:ext cx="8229600" cy="4145279"/>
          </a:xfrm>
        </p:spPr>
        <p:txBody>
          <a:bodyPr>
            <a:normAutofit fontScale="62500" lnSpcReduction="20000"/>
          </a:bodyPr>
          <a:lstStyle/>
          <a:p>
            <a:endParaRPr lang="en-US" dirty="0" smtClean="0"/>
          </a:p>
          <a:p>
            <a:r>
              <a:rPr lang="en-US" dirty="0" smtClean="0"/>
              <a:t>Practical/Formal: </a:t>
            </a:r>
            <a:r>
              <a:rPr lang="en-US" i="1" dirty="0" smtClean="0"/>
              <a:t>establishing</a:t>
            </a:r>
            <a:r>
              <a:rPr lang="en-US" dirty="0" smtClean="0"/>
              <a:t> and </a:t>
            </a:r>
            <a:r>
              <a:rPr lang="en-US" i="1" dirty="0" smtClean="0"/>
              <a:t>accessing</a:t>
            </a:r>
            <a:r>
              <a:rPr lang="en-US" dirty="0" smtClean="0"/>
              <a:t> the text </a:t>
            </a:r>
          </a:p>
          <a:p>
            <a:pPr marL="0" indent="0">
              <a:buNone/>
            </a:pPr>
            <a:r>
              <a:rPr lang="en-US" dirty="0">
                <a:sym typeface="Wingdings"/>
              </a:rPr>
              <a:t>	</a:t>
            </a:r>
            <a:r>
              <a:rPr lang="en-US" dirty="0" smtClean="0">
                <a:sym typeface="Wingdings"/>
              </a:rPr>
              <a:t> </a:t>
            </a:r>
            <a:r>
              <a:rPr lang="en-US" dirty="0" smtClean="0">
                <a:solidFill>
                  <a:schemeClr val="accent2"/>
                </a:solidFill>
                <a:sym typeface="Wingdings"/>
              </a:rPr>
              <a:t>What</a:t>
            </a:r>
            <a:r>
              <a:rPr lang="en-US" dirty="0" smtClean="0">
                <a:sym typeface="Wingdings"/>
              </a:rPr>
              <a:t> is </a:t>
            </a:r>
            <a:r>
              <a:rPr lang="en-US" i="1" dirty="0" smtClean="0">
                <a:sym typeface="Wingdings"/>
              </a:rPr>
              <a:t>The Iliad</a:t>
            </a:r>
            <a:r>
              <a:rPr lang="en-US" dirty="0" smtClean="0">
                <a:sym typeface="Wingdings"/>
              </a:rPr>
              <a:t>?</a:t>
            </a:r>
            <a:endParaRPr lang="en-US" dirty="0" smtClean="0"/>
          </a:p>
          <a:p>
            <a:endParaRPr lang="en-US" dirty="0" smtClean="0"/>
          </a:p>
          <a:p>
            <a:r>
              <a:rPr lang="en-US" dirty="0" smtClean="0"/>
              <a:t>Practical/Generic: determining the context</a:t>
            </a:r>
          </a:p>
          <a:p>
            <a:pPr marL="0" indent="0">
              <a:buNone/>
            </a:pPr>
            <a:r>
              <a:rPr lang="en-US" dirty="0" smtClean="0">
                <a:sym typeface="Wingdings"/>
              </a:rPr>
              <a:t>	 </a:t>
            </a:r>
            <a:r>
              <a:rPr lang="en-US" dirty="0" smtClean="0">
                <a:solidFill>
                  <a:srgbClr val="C0504D"/>
                </a:solidFill>
                <a:sym typeface="Wingdings"/>
              </a:rPr>
              <a:t>What (when) </a:t>
            </a:r>
            <a:r>
              <a:rPr lang="en-US" dirty="0" smtClean="0">
                <a:sym typeface="Wingdings"/>
              </a:rPr>
              <a:t>is </a:t>
            </a:r>
            <a:r>
              <a:rPr lang="en-US" i="1" dirty="0" smtClean="0">
                <a:sym typeface="Wingdings"/>
              </a:rPr>
              <a:t>The</a:t>
            </a:r>
            <a:r>
              <a:rPr lang="en-US" dirty="0" smtClean="0">
                <a:sym typeface="Wingdings"/>
              </a:rPr>
              <a:t> </a:t>
            </a:r>
            <a:r>
              <a:rPr lang="en-US" i="1" dirty="0" smtClean="0">
                <a:sym typeface="Wingdings"/>
              </a:rPr>
              <a:t>Iliad</a:t>
            </a:r>
            <a:r>
              <a:rPr lang="en-US" dirty="0" smtClean="0">
                <a:sym typeface="Wingdings"/>
              </a:rPr>
              <a:t> about?</a:t>
            </a:r>
            <a:endParaRPr lang="en-US" dirty="0" smtClean="0"/>
          </a:p>
          <a:p>
            <a:pPr marL="0" indent="0">
              <a:buNone/>
            </a:pPr>
            <a:endParaRPr lang="en-US" dirty="0" smtClean="0"/>
          </a:p>
          <a:p>
            <a:r>
              <a:rPr lang="en-US" dirty="0" smtClean="0"/>
              <a:t>Theoretical/Conceptual: </a:t>
            </a:r>
          </a:p>
          <a:p>
            <a:pPr marL="0" indent="0">
              <a:buNone/>
            </a:pPr>
            <a:r>
              <a:rPr lang="en-US" dirty="0"/>
              <a:t>	</a:t>
            </a:r>
            <a:r>
              <a:rPr lang="en-US" dirty="0" smtClean="0">
                <a:sym typeface="Wingdings"/>
              </a:rPr>
              <a:t> </a:t>
            </a:r>
            <a:r>
              <a:rPr lang="en-US" dirty="0" smtClean="0">
                <a:solidFill>
                  <a:srgbClr val="C0504D"/>
                </a:solidFill>
              </a:rPr>
              <a:t>Who (</a:t>
            </a:r>
            <a:r>
              <a:rPr lang="en-US" b="1" dirty="0" smtClean="0">
                <a:solidFill>
                  <a:srgbClr val="C0504D"/>
                </a:solidFill>
              </a:rPr>
              <a:t>what</a:t>
            </a:r>
            <a:r>
              <a:rPr lang="en-US" dirty="0" smtClean="0">
                <a:solidFill>
                  <a:srgbClr val="C0504D"/>
                </a:solidFill>
              </a:rPr>
              <a:t>) </a:t>
            </a:r>
            <a:r>
              <a:rPr lang="en-US" dirty="0" smtClean="0"/>
              <a:t>are </a:t>
            </a:r>
            <a:r>
              <a:rPr lang="en-US" i="1" dirty="0" smtClean="0"/>
              <a:t>these people</a:t>
            </a:r>
            <a:r>
              <a:rPr lang="en-US" dirty="0" smtClean="0"/>
              <a:t>? These events?</a:t>
            </a:r>
          </a:p>
          <a:p>
            <a:pPr marL="0" indent="0">
              <a:buNone/>
            </a:pPr>
            <a:endParaRPr lang="en-US" dirty="0" smtClean="0"/>
          </a:p>
          <a:p>
            <a:pPr marL="0" indent="0" algn="ctr">
              <a:buNone/>
            </a:pPr>
            <a:r>
              <a:rPr lang="en-US" dirty="0"/>
              <a:t>"Those who cannot remember the past, are condemned to repeat </a:t>
            </a:r>
            <a:r>
              <a:rPr lang="en-US" dirty="0" smtClean="0"/>
              <a:t>it” </a:t>
            </a:r>
          </a:p>
          <a:p>
            <a:pPr marL="0" indent="0" algn="ctr">
              <a:buNone/>
            </a:pPr>
            <a:r>
              <a:rPr lang="en-US" dirty="0" smtClean="0"/>
              <a:t>vs</a:t>
            </a:r>
            <a:r>
              <a:rPr lang="en-US" dirty="0"/>
              <a:t>.</a:t>
            </a:r>
          </a:p>
          <a:p>
            <a:pPr marL="0" indent="0" algn="ctr">
              <a:buNone/>
            </a:pPr>
            <a:r>
              <a:rPr lang="en-US" dirty="0" smtClean="0"/>
              <a:t>"The past is a foreign </a:t>
            </a:r>
            <a:r>
              <a:rPr lang="en-US" dirty="0"/>
              <a:t>country: they do things differently there" </a:t>
            </a:r>
          </a:p>
        </p:txBody>
      </p:sp>
    </p:spTree>
    <p:extLst>
      <p:ext uri="{BB962C8B-B14F-4D97-AF65-F5344CB8AC3E}">
        <p14:creationId xmlns:p14="http://schemas.microsoft.com/office/powerpoint/2010/main" val="148880686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
            <a:ext cx="8229600" cy="571500"/>
          </a:xfrm>
        </p:spPr>
        <p:txBody>
          <a:bodyPr>
            <a:normAutofit fontScale="90000"/>
          </a:bodyPr>
          <a:lstStyle/>
          <a:p>
            <a:r>
              <a:rPr lang="en-US" sz="2400" dirty="0" smtClean="0"/>
              <a:t>Deaths in </a:t>
            </a:r>
            <a:r>
              <a:rPr lang="en-US" sz="2400" dirty="0"/>
              <a:t>the Iliad </a:t>
            </a:r>
            <a:r>
              <a:rPr lang="en-US" sz="2400" dirty="0" smtClean="0"/>
              <a:t/>
            </a:r>
            <a:br>
              <a:rPr lang="en-US" sz="2400" dirty="0" smtClean="0"/>
            </a:br>
            <a:r>
              <a:rPr lang="en-US" sz="1100" dirty="0" smtClean="0"/>
              <a:t>https</a:t>
            </a:r>
            <a:r>
              <a:rPr lang="en-US" sz="1100" dirty="0"/>
              <a:t>://</a:t>
            </a:r>
            <a:r>
              <a:rPr lang="en-US" sz="1100" dirty="0" err="1"/>
              <a:t>greekmythcomix.wordpress.com</a:t>
            </a:r>
            <a:r>
              <a:rPr lang="en-US" sz="1100" dirty="0"/>
              <a:t>/comic/deaths-in-the-</a:t>
            </a:r>
            <a:r>
              <a:rPr lang="en-US" sz="1100" dirty="0" err="1"/>
              <a:t>iliad</a:t>
            </a:r>
            <a:r>
              <a:rPr lang="en-US" sz="1100" dirty="0"/>
              <a:t>-a-classics-</a:t>
            </a:r>
            <a:r>
              <a:rPr lang="en-US" sz="1100" dirty="0" err="1"/>
              <a:t>infographic</a:t>
            </a:r>
            <a:r>
              <a:rPr lang="en-US" sz="1100" dirty="0"/>
              <a:t>/ </a:t>
            </a:r>
          </a:p>
        </p:txBody>
      </p:sp>
      <p:pic>
        <p:nvPicPr>
          <p:cNvPr id="4" name="Content Placeholder 3" descr="Screenshot 2015-09-11 11.32.01.png"/>
          <p:cNvPicPr>
            <a:picLocks noGrp="1" noChangeAspect="1"/>
          </p:cNvPicPr>
          <p:nvPr>
            <p:ph idx="1"/>
          </p:nvPr>
        </p:nvPicPr>
        <p:blipFill>
          <a:blip r:embed="rId2">
            <a:extLst>
              <a:ext uri="{28A0092B-C50C-407E-A947-70E740481C1C}">
                <a14:useLocalDpi xmlns:a14="http://schemas.microsoft.com/office/drawing/2010/main" val="0"/>
              </a:ext>
            </a:extLst>
          </a:blip>
          <a:srcRect l="-59229" r="-59229"/>
          <a:stretch>
            <a:fillRect/>
          </a:stretch>
        </p:blipFill>
        <p:spPr>
          <a:xfrm>
            <a:off x="-627184" y="698500"/>
            <a:ext cx="10530190" cy="4343399"/>
          </a:xfrm>
        </p:spPr>
      </p:pic>
    </p:spTree>
    <p:extLst>
      <p:ext uri="{BB962C8B-B14F-4D97-AF65-F5344CB8AC3E}">
        <p14:creationId xmlns:p14="http://schemas.microsoft.com/office/powerpoint/2010/main" val="164576116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724724"/>
          </a:xfrm>
        </p:spPr>
        <p:txBody>
          <a:bodyPr>
            <a:normAutofit/>
          </a:bodyPr>
          <a:lstStyle/>
          <a:p>
            <a:r>
              <a:rPr lang="en-US" sz="2400" i="1" dirty="0" smtClean="0"/>
              <a:t>Iliad,  </a:t>
            </a:r>
            <a:r>
              <a:rPr lang="en-US" sz="2400" dirty="0" smtClean="0"/>
              <a:t>IV.599-609</a:t>
            </a:r>
            <a:endParaRPr lang="en-US" sz="2400" i="1" dirty="0"/>
          </a:p>
        </p:txBody>
      </p:sp>
      <p:sp>
        <p:nvSpPr>
          <p:cNvPr id="3" name="Content Placeholder 2"/>
          <p:cNvSpPr>
            <a:spLocks noGrp="1"/>
          </p:cNvSpPr>
          <p:nvPr>
            <p:ph idx="1"/>
          </p:nvPr>
        </p:nvSpPr>
        <p:spPr>
          <a:xfrm>
            <a:off x="457200" y="930703"/>
            <a:ext cx="8229600" cy="4007495"/>
          </a:xfrm>
        </p:spPr>
        <p:txBody>
          <a:bodyPr>
            <a:noAutofit/>
          </a:bodyPr>
          <a:lstStyle/>
          <a:p>
            <a:pPr marL="0" lvl="8" indent="0">
              <a:buNone/>
            </a:pPr>
            <a:r>
              <a:rPr lang="en-US" sz="1800" dirty="0" smtClean="0"/>
              <a:t>				Now </a:t>
            </a:r>
            <a:r>
              <a:rPr lang="en-US" sz="1800" dirty="0" err="1"/>
              <a:t>Amariceus</a:t>
            </a:r>
            <a:r>
              <a:rPr lang="en-US" sz="1800" dirty="0"/>
              <a:t>’ son</a:t>
            </a:r>
          </a:p>
          <a:p>
            <a:pPr marL="0" indent="0">
              <a:buNone/>
            </a:pPr>
            <a:r>
              <a:rPr lang="en-US" sz="1800" dirty="0" err="1" smtClean="0"/>
              <a:t>Diores</a:t>
            </a:r>
            <a:r>
              <a:rPr lang="en-US" sz="1800" dirty="0" smtClean="0"/>
              <a:t>—fate shackled </a:t>
            </a:r>
            <a:r>
              <a:rPr lang="en-US" sz="1800" dirty="0" err="1" smtClean="0"/>
              <a:t>Dires</a:t>
            </a:r>
            <a:r>
              <a:rPr lang="en-US" sz="1800" dirty="0" smtClean="0"/>
              <a:t> fast and a jagged rock</a:t>
            </a:r>
          </a:p>
          <a:p>
            <a:pPr marL="0" indent="0">
              <a:buNone/>
            </a:pPr>
            <a:r>
              <a:rPr lang="en-US" sz="1800" dirty="0" smtClean="0"/>
              <a:t>struck him against his right shin, beside the ankle.</a:t>
            </a:r>
          </a:p>
          <a:p>
            <a:pPr marL="0" indent="0">
              <a:buNone/>
            </a:pPr>
            <a:r>
              <a:rPr lang="en-US" sz="1800" dirty="0" err="1" smtClean="0"/>
              <a:t>Pirous</a:t>
            </a:r>
            <a:r>
              <a:rPr lang="en-US" sz="1800" dirty="0" smtClean="0"/>
              <a:t> son of </a:t>
            </a:r>
            <a:r>
              <a:rPr lang="en-US" sz="1800" dirty="0" err="1" smtClean="0"/>
              <a:t>Imbrasus</a:t>
            </a:r>
            <a:r>
              <a:rPr lang="en-US" sz="1800" dirty="0" smtClean="0"/>
              <a:t> winged it hard and true,</a:t>
            </a:r>
          </a:p>
          <a:p>
            <a:pPr marL="0" indent="0">
              <a:buNone/>
            </a:pPr>
            <a:r>
              <a:rPr lang="en-US" sz="1800" dirty="0" smtClean="0"/>
              <a:t>the Thracian chief who had sailed across from </a:t>
            </a:r>
            <a:r>
              <a:rPr lang="en-US" sz="1800" dirty="0" err="1" smtClean="0"/>
              <a:t>Aenus</a:t>
            </a:r>
            <a:r>
              <a:rPr lang="en-US" sz="1800" dirty="0" smtClean="0"/>
              <a:t>…</a:t>
            </a:r>
          </a:p>
          <a:p>
            <a:pPr marL="0" indent="0">
              <a:buNone/>
            </a:pPr>
            <a:r>
              <a:rPr lang="en-US" sz="1800" dirty="0" smtClean="0"/>
              <a:t>the ruthless rock striking the bones and tendons</a:t>
            </a:r>
          </a:p>
          <a:p>
            <a:pPr marL="0" indent="0">
              <a:buNone/>
            </a:pPr>
            <a:r>
              <a:rPr lang="en-US" sz="1800" dirty="0" smtClean="0"/>
              <a:t>crushed them to a pulp—he landed flat on his back,</a:t>
            </a:r>
          </a:p>
          <a:p>
            <a:pPr marL="0" indent="0">
              <a:buNone/>
            </a:pPr>
            <a:r>
              <a:rPr lang="en-US" sz="1800" dirty="0"/>
              <a:t>s</a:t>
            </a:r>
            <a:r>
              <a:rPr lang="en-US" sz="1800" dirty="0" smtClean="0"/>
              <a:t>lamming the dust, both arms flung out to his comrades,</a:t>
            </a:r>
          </a:p>
          <a:p>
            <a:pPr marL="0" indent="0">
              <a:buNone/>
            </a:pPr>
            <a:r>
              <a:rPr lang="en-US" sz="1800" dirty="0"/>
              <a:t>g</a:t>
            </a:r>
            <a:r>
              <a:rPr lang="en-US" sz="1800" dirty="0" smtClean="0"/>
              <a:t>asping out his life. </a:t>
            </a:r>
            <a:r>
              <a:rPr lang="en-US" sz="1800" dirty="0" err="1" smtClean="0">
                <a:solidFill>
                  <a:srgbClr val="FF0000"/>
                </a:solidFill>
              </a:rPr>
              <a:t>Pirous</a:t>
            </a:r>
            <a:r>
              <a:rPr lang="en-US" sz="1800" dirty="0" smtClean="0">
                <a:solidFill>
                  <a:srgbClr val="FF0000"/>
                </a:solidFill>
              </a:rPr>
              <a:t> who heaved the rock</a:t>
            </a:r>
          </a:p>
          <a:p>
            <a:pPr marL="0" indent="0">
              <a:buNone/>
            </a:pPr>
            <a:r>
              <a:rPr lang="en-US" sz="1800" dirty="0">
                <a:solidFill>
                  <a:srgbClr val="FF0000"/>
                </a:solidFill>
              </a:rPr>
              <a:t>c</a:t>
            </a:r>
            <a:r>
              <a:rPr lang="en-US" sz="1800" dirty="0" smtClean="0">
                <a:solidFill>
                  <a:srgbClr val="FF0000"/>
                </a:solidFill>
              </a:rPr>
              <a:t>ame rushing in and speared him up the navel—</a:t>
            </a:r>
          </a:p>
          <a:p>
            <a:pPr marL="0" indent="0">
              <a:buNone/>
            </a:pPr>
            <a:r>
              <a:rPr lang="en-US" sz="1800" dirty="0" smtClean="0">
                <a:solidFill>
                  <a:srgbClr val="FF0000"/>
                </a:solidFill>
              </a:rPr>
              <a:t>his bowels uncoiled, spilling loose on the ground</a:t>
            </a:r>
          </a:p>
          <a:p>
            <a:pPr marL="0" indent="0">
              <a:buNone/>
            </a:pPr>
            <a:r>
              <a:rPr lang="en-US" sz="1800" dirty="0" smtClean="0">
                <a:solidFill>
                  <a:srgbClr val="FF0000"/>
                </a:solidFill>
              </a:rPr>
              <a:t>and the dark came swirling down across his eyes.</a:t>
            </a:r>
            <a:endParaRPr lang="en-US" sz="1800" dirty="0">
              <a:solidFill>
                <a:srgbClr val="FF0000"/>
              </a:solidFill>
            </a:endParaRPr>
          </a:p>
        </p:txBody>
      </p:sp>
    </p:spTree>
    <p:extLst>
      <p:ext uri="{BB962C8B-B14F-4D97-AF65-F5344CB8AC3E}">
        <p14:creationId xmlns:p14="http://schemas.microsoft.com/office/powerpoint/2010/main" val="1473900769"/>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i="1" dirty="0" smtClean="0"/>
              <a:t>Iliad</a:t>
            </a:r>
            <a:r>
              <a:rPr lang="en-US" sz="2400" dirty="0" smtClean="0"/>
              <a:t>, VI.171-175</a:t>
            </a:r>
            <a:endParaRPr lang="en-US" sz="2400" dirty="0"/>
          </a:p>
        </p:txBody>
      </p:sp>
      <p:sp>
        <p:nvSpPr>
          <p:cNvPr id="3" name="Content Placeholder 2"/>
          <p:cNvSpPr>
            <a:spLocks noGrp="1"/>
          </p:cNvSpPr>
          <p:nvPr>
            <p:ph idx="1"/>
          </p:nvPr>
        </p:nvSpPr>
        <p:spPr>
          <a:xfrm>
            <a:off x="200529" y="1200151"/>
            <a:ext cx="8662737" cy="3394472"/>
          </a:xfrm>
        </p:spPr>
        <p:txBody>
          <a:bodyPr>
            <a:normAutofit/>
          </a:bodyPr>
          <a:lstStyle/>
          <a:p>
            <a:pPr marL="0" indent="0">
              <a:buNone/>
            </a:pPr>
            <a:endParaRPr lang="en-US" dirty="0" smtClean="0"/>
          </a:p>
          <a:p>
            <a:pPr marL="0" indent="0">
              <a:buNone/>
            </a:pPr>
            <a:r>
              <a:rPr lang="en-US" sz="2800" dirty="0" smtClean="0"/>
              <a:t>Like </a:t>
            </a:r>
            <a:r>
              <a:rPr lang="en-US" sz="2800" dirty="0"/>
              <a:t>the generations of leaves, the lives of mortal men. </a:t>
            </a:r>
          </a:p>
          <a:p>
            <a:pPr marL="0" indent="0">
              <a:buNone/>
            </a:pPr>
            <a:r>
              <a:rPr lang="en-US" sz="2800" dirty="0"/>
              <a:t>Now the wind scatters the old leaves across the earth</a:t>
            </a:r>
            <a:r>
              <a:rPr lang="en-US" sz="2800" dirty="0" smtClean="0"/>
              <a:t>,</a:t>
            </a:r>
            <a:endParaRPr lang="en-US" sz="2800" dirty="0"/>
          </a:p>
          <a:p>
            <a:pPr marL="0" indent="0">
              <a:buNone/>
            </a:pPr>
            <a:r>
              <a:rPr lang="en-US" sz="2800" dirty="0"/>
              <a:t>now the living timber bursts with the new buds </a:t>
            </a:r>
          </a:p>
          <a:p>
            <a:pPr marL="0" indent="0">
              <a:buNone/>
            </a:pPr>
            <a:r>
              <a:rPr lang="en-US" sz="2800" dirty="0"/>
              <a:t>and spring comes round again. And so with men: </a:t>
            </a:r>
          </a:p>
          <a:p>
            <a:pPr marL="0" indent="0">
              <a:buNone/>
            </a:pPr>
            <a:r>
              <a:rPr lang="en-US" sz="2800" dirty="0"/>
              <a:t>as one generation comes to life, another dies away. </a:t>
            </a:r>
          </a:p>
        </p:txBody>
      </p:sp>
    </p:spTree>
    <p:extLst>
      <p:ext uri="{BB962C8B-B14F-4D97-AF65-F5344CB8AC3E}">
        <p14:creationId xmlns:p14="http://schemas.microsoft.com/office/powerpoint/2010/main" val="380321761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4232"/>
          </a:xfrm>
        </p:spPr>
        <p:txBody>
          <a:bodyPr>
            <a:normAutofit fontScale="90000"/>
          </a:bodyPr>
          <a:lstStyle/>
          <a:p>
            <a:r>
              <a:rPr lang="en-US" sz="3600" dirty="0" smtClean="0"/>
              <a:t>Forms of “Ease”: </a:t>
            </a:r>
            <a:br>
              <a:rPr lang="en-US" sz="3600" dirty="0" smtClean="0"/>
            </a:br>
            <a:r>
              <a:rPr lang="en-US" sz="2200" i="1" dirty="0" smtClean="0"/>
              <a:t>The Iliad </a:t>
            </a:r>
            <a:r>
              <a:rPr lang="en-US" sz="2200" dirty="0" smtClean="0"/>
              <a:t>as a template for the present</a:t>
            </a:r>
            <a:endParaRPr lang="en-US" sz="2200" dirty="0"/>
          </a:p>
        </p:txBody>
      </p:sp>
      <p:sp>
        <p:nvSpPr>
          <p:cNvPr id="3" name="Content Placeholder 2"/>
          <p:cNvSpPr>
            <a:spLocks noGrp="1"/>
          </p:cNvSpPr>
          <p:nvPr>
            <p:ph idx="1"/>
          </p:nvPr>
        </p:nvSpPr>
        <p:spPr>
          <a:xfrm>
            <a:off x="457200" y="1200151"/>
            <a:ext cx="8229600" cy="3738314"/>
          </a:xfrm>
        </p:spPr>
        <p:txBody>
          <a:bodyPr>
            <a:normAutofit fontScale="62500" lnSpcReduction="20000"/>
          </a:bodyPr>
          <a:lstStyle/>
          <a:p>
            <a:r>
              <a:rPr lang="en-US" dirty="0" smtClean="0">
                <a:solidFill>
                  <a:srgbClr val="FF0000"/>
                </a:solidFill>
              </a:rPr>
              <a:t>Existential: </a:t>
            </a:r>
            <a:r>
              <a:rPr lang="en-US" dirty="0" smtClean="0"/>
              <a:t>“</a:t>
            </a:r>
            <a:r>
              <a:rPr lang="en-US" dirty="0"/>
              <a:t>Like the generations of leaves, the lives of mortal men</a:t>
            </a:r>
            <a:r>
              <a:rPr lang="en-US" dirty="0" smtClean="0"/>
              <a:t>.”</a:t>
            </a:r>
          </a:p>
          <a:p>
            <a:endParaRPr lang="en-US" dirty="0" smtClean="0"/>
          </a:p>
          <a:p>
            <a:r>
              <a:rPr lang="en-US" dirty="0">
                <a:solidFill>
                  <a:srgbClr val="FF0000"/>
                </a:solidFill>
              </a:rPr>
              <a:t>Civilizational: </a:t>
            </a:r>
            <a:r>
              <a:rPr lang="en-US" dirty="0"/>
              <a:t>“A free market, democracy, military dynamism, technology, free speech, and individualism, for better or worse, are </a:t>
            </a:r>
            <a:r>
              <a:rPr lang="en-US" dirty="0">
                <a:solidFill>
                  <a:srgbClr val="FF0000"/>
                </a:solidFill>
              </a:rPr>
              <a:t>what most on this earth desire.</a:t>
            </a:r>
            <a:r>
              <a:rPr lang="en-US" dirty="0"/>
              <a:t> And what they desire started with the Greeks and the Greeks alone.”  </a:t>
            </a:r>
            <a:endParaRPr lang="en-US" dirty="0" smtClean="0"/>
          </a:p>
          <a:p>
            <a:pPr marL="0" indent="0">
              <a:buNone/>
            </a:pPr>
            <a:r>
              <a:rPr lang="en-US" dirty="0"/>
              <a:t>	</a:t>
            </a:r>
            <a:r>
              <a:rPr lang="en-US" dirty="0" smtClean="0"/>
              <a:t>	</a:t>
            </a:r>
            <a:r>
              <a:rPr lang="en-US" sz="2600" dirty="0" smtClean="0"/>
              <a:t>—</a:t>
            </a:r>
            <a:r>
              <a:rPr lang="en-US" sz="2600" dirty="0"/>
              <a:t>Victor Davis Hanson, </a:t>
            </a:r>
            <a:r>
              <a:rPr lang="en-US" sz="2600" i="1" dirty="0"/>
              <a:t>Who Killed Homer </a:t>
            </a:r>
            <a:r>
              <a:rPr lang="en-US" sz="2600" dirty="0"/>
              <a:t>(1998)</a:t>
            </a:r>
          </a:p>
          <a:p>
            <a:endParaRPr lang="en-US" dirty="0" smtClean="0">
              <a:solidFill>
                <a:srgbClr val="FF0000"/>
              </a:solidFill>
            </a:endParaRPr>
          </a:p>
          <a:p>
            <a:r>
              <a:rPr lang="en-US" dirty="0" smtClean="0">
                <a:solidFill>
                  <a:srgbClr val="FF0000"/>
                </a:solidFill>
              </a:rPr>
              <a:t>Social Psychological: </a:t>
            </a:r>
            <a:r>
              <a:rPr lang="en-US" dirty="0" smtClean="0"/>
              <a:t>“I </a:t>
            </a:r>
            <a:r>
              <a:rPr lang="en-US" dirty="0"/>
              <a:t>want to claim that the code of the streets, the heroic code, and the rules of Homeric society are nearly </a:t>
            </a:r>
            <a:r>
              <a:rPr lang="en-US" dirty="0" smtClean="0"/>
              <a:t>identical….[T]the </a:t>
            </a:r>
            <a:r>
              <a:rPr lang="en-US" dirty="0"/>
              <a:t>epics allow us to see </a:t>
            </a:r>
            <a:r>
              <a:rPr lang="en-US" dirty="0">
                <a:solidFill>
                  <a:srgbClr val="FF0000"/>
                </a:solidFill>
              </a:rPr>
              <a:t>basic drives that exist within all of us</a:t>
            </a:r>
            <a:r>
              <a:rPr lang="en-US" dirty="0"/>
              <a:t>, which Homeric society simply attempts to regulate rather than to disguise and suppress</a:t>
            </a:r>
            <a:r>
              <a:rPr lang="en-US" dirty="0" smtClean="0"/>
              <a:t>.” </a:t>
            </a:r>
          </a:p>
          <a:p>
            <a:pPr marL="0" indent="0">
              <a:buNone/>
            </a:pPr>
            <a:r>
              <a:rPr lang="en-US" dirty="0"/>
              <a:t>	</a:t>
            </a:r>
            <a:r>
              <a:rPr lang="en-US" dirty="0" smtClean="0"/>
              <a:t>	</a:t>
            </a:r>
            <a:r>
              <a:rPr lang="en-US" sz="2600" dirty="0" smtClean="0"/>
              <a:t>—Erwin Cook, “The Contemporary Relevance of the Iliad” (2013)</a:t>
            </a:r>
            <a:r>
              <a:rPr lang="en-US" sz="2600" dirty="0">
                <a:solidFill>
                  <a:srgbClr val="FF0000"/>
                </a:solidFill>
              </a:rPr>
              <a:t> </a:t>
            </a:r>
            <a:endParaRPr lang="en-US" sz="2600" dirty="0" smtClean="0">
              <a:solidFill>
                <a:srgbClr val="FF0000"/>
              </a:solidFill>
            </a:endParaRPr>
          </a:p>
          <a:p>
            <a:pPr marL="0" indent="0">
              <a:buNone/>
            </a:pPr>
            <a:endParaRPr lang="en-US" dirty="0">
              <a:solidFill>
                <a:srgbClr val="FF0000"/>
              </a:solidFill>
            </a:endParaRPr>
          </a:p>
          <a:p>
            <a:pPr marL="0" indent="0">
              <a:buNone/>
            </a:pPr>
            <a:endParaRPr lang="en-US" dirty="0"/>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403415780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creenshot 2015-09-11 11.54.51.png"/>
          <p:cNvPicPr>
            <a:picLocks noGrp="1" noChangeAspect="1"/>
          </p:cNvPicPr>
          <p:nvPr>
            <p:ph idx="4294967295"/>
          </p:nvPr>
        </p:nvPicPr>
        <p:blipFill>
          <a:blip r:embed="rId2">
            <a:extLst>
              <a:ext uri="{28A0092B-C50C-407E-A947-70E740481C1C}">
                <a14:useLocalDpi xmlns:a14="http://schemas.microsoft.com/office/drawing/2010/main" val="0"/>
              </a:ext>
            </a:extLst>
          </a:blip>
          <a:srcRect l="-50805" r="-50805"/>
          <a:stretch>
            <a:fillRect/>
          </a:stretch>
        </p:blipFill>
        <p:spPr>
          <a:xfrm>
            <a:off x="-1390419" y="101600"/>
            <a:ext cx="12009519" cy="4953000"/>
          </a:xfrm>
        </p:spPr>
      </p:pic>
    </p:spTree>
    <p:extLst>
      <p:ext uri="{BB962C8B-B14F-4D97-AF65-F5344CB8AC3E}">
        <p14:creationId xmlns:p14="http://schemas.microsoft.com/office/powerpoint/2010/main" val="3540368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The Iliad, or the Poem of Force</a:t>
            </a:r>
            <a:endParaRPr lang="en-US" sz="3200" dirty="0"/>
          </a:p>
        </p:txBody>
      </p:sp>
      <p:sp>
        <p:nvSpPr>
          <p:cNvPr id="3" name="Content Placeholder 2"/>
          <p:cNvSpPr>
            <a:spLocks noGrp="1"/>
          </p:cNvSpPr>
          <p:nvPr>
            <p:ph idx="1"/>
          </p:nvPr>
        </p:nvSpPr>
        <p:spPr/>
        <p:txBody>
          <a:bodyPr>
            <a:normAutofit fontScale="92500" lnSpcReduction="20000"/>
          </a:bodyPr>
          <a:lstStyle/>
          <a:p>
            <a:r>
              <a:rPr lang="en-US" dirty="0" smtClean="0"/>
              <a:t>Force: “</a:t>
            </a:r>
            <a:r>
              <a:rPr lang="en-US" dirty="0"/>
              <a:t>that </a:t>
            </a:r>
            <a:r>
              <a:rPr lang="en-US" i="1" dirty="0"/>
              <a:t>x </a:t>
            </a:r>
            <a:r>
              <a:rPr lang="en-US" dirty="0"/>
              <a:t>that turns anybody who is subjected to it into a </a:t>
            </a:r>
            <a:r>
              <a:rPr lang="en-US" dirty="0" smtClean="0"/>
              <a:t>thing” </a:t>
            </a:r>
          </a:p>
          <a:p>
            <a:pPr marL="0" indent="0">
              <a:buNone/>
            </a:pPr>
            <a:endParaRPr lang="en-US" dirty="0" smtClean="0"/>
          </a:p>
          <a:p>
            <a:r>
              <a:rPr lang="en-US" dirty="0" smtClean="0"/>
              <a:t>“….while he is still alive.” </a:t>
            </a:r>
          </a:p>
          <a:p>
            <a:endParaRPr lang="en-US" dirty="0"/>
          </a:p>
          <a:p>
            <a:r>
              <a:rPr lang="en-US" dirty="0" smtClean="0"/>
              <a:t>“Force is as pitiless to the man who possesses it, or thinks he does, as it is to his victims; </a:t>
            </a:r>
            <a:r>
              <a:rPr lang="en-US" dirty="0" smtClean="0">
                <a:solidFill>
                  <a:srgbClr val="FF0000"/>
                </a:solidFill>
              </a:rPr>
              <a:t>the second it crushes, the first it intoxicates.</a:t>
            </a:r>
            <a:r>
              <a:rPr lang="en-US" dirty="0" smtClean="0"/>
              <a:t>”</a:t>
            </a:r>
            <a:endParaRPr lang="en-US" dirty="0"/>
          </a:p>
        </p:txBody>
      </p:sp>
    </p:spTree>
    <p:extLst>
      <p:ext uri="{BB962C8B-B14F-4D97-AF65-F5344CB8AC3E}">
        <p14:creationId xmlns:p14="http://schemas.microsoft.com/office/powerpoint/2010/main" val="109045993"/>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The Iliad, or the Poem of Force</a:t>
            </a:r>
            <a:endParaRPr lang="en-US" sz="3200" dirty="0"/>
          </a:p>
        </p:txBody>
      </p:sp>
      <p:sp>
        <p:nvSpPr>
          <p:cNvPr id="3" name="Content Placeholder 2"/>
          <p:cNvSpPr>
            <a:spLocks noGrp="1"/>
          </p:cNvSpPr>
          <p:nvPr>
            <p:ph idx="1"/>
          </p:nvPr>
        </p:nvSpPr>
        <p:spPr/>
        <p:txBody>
          <a:bodyPr>
            <a:normAutofit/>
          </a:bodyPr>
          <a:lstStyle/>
          <a:p>
            <a:pPr marL="0" indent="0">
              <a:buNone/>
            </a:pPr>
            <a:r>
              <a:rPr lang="en-US" dirty="0"/>
              <a:t>“But, after all, for him it is no punishment; it is God holding his hand and pressing rather hard. For, if he remains constant, what he will discover buried deep under the sound of his own lamentations is the pearl of the silence of God.” </a:t>
            </a:r>
          </a:p>
        </p:txBody>
      </p:sp>
    </p:spTree>
    <p:extLst>
      <p:ext uri="{BB962C8B-B14F-4D97-AF65-F5344CB8AC3E}">
        <p14:creationId xmlns:p14="http://schemas.microsoft.com/office/powerpoint/2010/main" val="2100336186"/>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2800" i="1" dirty="0" smtClean="0"/>
              <a:t>Iliad</a:t>
            </a:r>
            <a:r>
              <a:rPr lang="en-US" sz="2800" dirty="0" smtClean="0"/>
              <a:t> I.1-8</a:t>
            </a:r>
            <a:endParaRPr lang="en-US" sz="2800" dirty="0"/>
          </a:p>
        </p:txBody>
      </p:sp>
      <p:sp>
        <p:nvSpPr>
          <p:cNvPr id="8" name="Content Placeholder 7"/>
          <p:cNvSpPr>
            <a:spLocks noGrp="1"/>
          </p:cNvSpPr>
          <p:nvPr>
            <p:ph idx="1"/>
          </p:nvPr>
        </p:nvSpPr>
        <p:spPr/>
        <p:txBody>
          <a:bodyPr>
            <a:normAutofit fontScale="77500" lnSpcReduction="20000"/>
          </a:bodyPr>
          <a:lstStyle/>
          <a:p>
            <a:pPr marL="0" indent="0">
              <a:buNone/>
            </a:pPr>
            <a:r>
              <a:rPr lang="en-US" dirty="0"/>
              <a:t>Rage—Goddess—sing the rage of Peleus’ son Achilles,</a:t>
            </a:r>
          </a:p>
          <a:p>
            <a:pPr marL="0" indent="0">
              <a:buNone/>
            </a:pPr>
            <a:r>
              <a:rPr lang="en-US" dirty="0"/>
              <a:t>murderous, doomed, that cost the Achaeans countless losses, </a:t>
            </a:r>
          </a:p>
          <a:p>
            <a:pPr marL="0" indent="0">
              <a:buNone/>
            </a:pPr>
            <a:r>
              <a:rPr lang="en-US" dirty="0"/>
              <a:t>hurling down to the House of Death so many sturdy souls,</a:t>
            </a:r>
          </a:p>
          <a:p>
            <a:pPr marL="0" indent="0">
              <a:buNone/>
            </a:pPr>
            <a:r>
              <a:rPr lang="en-US" dirty="0"/>
              <a:t>great fighters souls, but made their bodies carrion,</a:t>
            </a:r>
          </a:p>
          <a:p>
            <a:pPr marL="0" indent="0">
              <a:buNone/>
            </a:pPr>
            <a:r>
              <a:rPr lang="en-US" dirty="0"/>
              <a:t>feasts for the dogs and birds,</a:t>
            </a:r>
          </a:p>
          <a:p>
            <a:pPr marL="0" indent="0">
              <a:buNone/>
            </a:pPr>
            <a:r>
              <a:rPr lang="en-US" dirty="0"/>
              <a:t>and the will of Zeus was moving towards its </a:t>
            </a:r>
            <a:r>
              <a:rPr lang="en-US" dirty="0" smtClean="0"/>
              <a:t>end.</a:t>
            </a:r>
            <a:endParaRPr lang="en-US" dirty="0"/>
          </a:p>
          <a:p>
            <a:pPr marL="0" indent="0">
              <a:buNone/>
            </a:pPr>
            <a:r>
              <a:rPr lang="en-US" dirty="0"/>
              <a:t>Begin, Muse, when the two first broke and clashed,</a:t>
            </a:r>
          </a:p>
          <a:p>
            <a:pPr marL="0" indent="0">
              <a:buNone/>
            </a:pPr>
            <a:r>
              <a:rPr lang="en-US" dirty="0"/>
              <a:t>Agamemnon lord of men and brilliant Achilles.</a:t>
            </a:r>
          </a:p>
          <a:p>
            <a:endParaRPr lang="en-US" dirty="0"/>
          </a:p>
        </p:txBody>
      </p:sp>
    </p:spTree>
    <p:extLst>
      <p:ext uri="{BB962C8B-B14F-4D97-AF65-F5344CB8AC3E}">
        <p14:creationId xmlns:p14="http://schemas.microsoft.com/office/powerpoint/2010/main" val="4191062159"/>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68451</TotalTime>
  <Words>870</Words>
  <Application>Microsoft Macintosh PowerPoint</Application>
  <PresentationFormat>On-screen Show (16:9)</PresentationFormat>
  <Paragraphs>179</Paragraphs>
  <Slides>26</Slides>
  <Notes>1</Notes>
  <HiddenSlides>0</HiddenSlides>
  <MMClips>1</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Black</vt:lpstr>
      <vt:lpstr>Lecture 1</vt:lpstr>
      <vt:lpstr>PowerPoint Presentation</vt:lpstr>
      <vt:lpstr>  (the GENRE of)  EPIC</vt:lpstr>
      <vt:lpstr>  EPIC— a genre of intensification</vt:lpstr>
      <vt:lpstr>EPIC (from epos– word or song)</vt:lpstr>
      <vt:lpstr>Iliad I.1-16 (read by Gregory Nagy)</vt:lpstr>
      <vt:lpstr>PowerPoint Presentation</vt:lpstr>
      <vt:lpstr>PowerPoint Presentation</vt:lpstr>
      <vt:lpstr>    Parry-Lord Hypothesis  1. No “original text”– every performance is an invention  2. Composition is for an audience: speed and artistry matter; thus, repetition of formulas, scenes, and themes  3. Performances are sensitive to their audience, which can be expected to know the tradition </vt:lpstr>
      <vt:lpstr>Evidence for Orality in the Iliad</vt:lpstr>
      <vt:lpstr>PowerPoint Presentation</vt:lpstr>
      <vt:lpstr>Timeline of Ancient Greece</vt:lpstr>
      <vt:lpstr>Nestor’s cup, Iliad 11.745-752</vt:lpstr>
      <vt:lpstr>The Excavations of Troy</vt:lpstr>
      <vt:lpstr>PowerPoint Presentation</vt:lpstr>
      <vt:lpstr>Cup, made in Athens, about 480 BCE: Briseus Taken (British Museum)</vt:lpstr>
      <vt:lpstr>Homer</vt:lpstr>
      <vt:lpstr>Forms of Difficulty</vt:lpstr>
      <vt:lpstr>Deaths in the Iliad  https://greekmythcomix.wordpress.com/comic/deaths-in-the-iliad-a-classics-infographic/ </vt:lpstr>
      <vt:lpstr>Iliad,  IV.599-609</vt:lpstr>
      <vt:lpstr>Iliad, VI.171-175</vt:lpstr>
      <vt:lpstr>Forms of “Ease”:  The Iliad as a template for the present</vt:lpstr>
      <vt:lpstr>PowerPoint Presentation</vt:lpstr>
      <vt:lpstr>The Iliad, or the Poem of Force</vt:lpstr>
      <vt:lpstr>The Iliad, or the Poem of Force</vt:lpstr>
      <vt:lpstr>Iliad I.1-8</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 Where to Begin?  </dc:title>
  <dc:creator>Oren Izenberg</dc:creator>
  <cp:lastModifiedBy>Oren Izenberg</cp:lastModifiedBy>
  <cp:revision>84</cp:revision>
  <dcterms:created xsi:type="dcterms:W3CDTF">2013-09-17T20:34:00Z</dcterms:created>
  <dcterms:modified xsi:type="dcterms:W3CDTF">2015-09-21T19:05:39Z</dcterms:modified>
</cp:coreProperties>
</file>