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m4v"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7" r:id="rId1"/>
  </p:sldMasterIdLst>
  <p:notesMasterIdLst>
    <p:notesMasterId r:id="rId61"/>
  </p:notesMasterIdLst>
  <p:sldIdLst>
    <p:sldId id="256" r:id="rId2"/>
    <p:sldId id="258" r:id="rId3"/>
    <p:sldId id="259" r:id="rId4"/>
    <p:sldId id="299" r:id="rId5"/>
    <p:sldId id="260" r:id="rId6"/>
    <p:sldId id="261" r:id="rId7"/>
    <p:sldId id="263" r:id="rId8"/>
    <p:sldId id="264" r:id="rId9"/>
    <p:sldId id="265" r:id="rId10"/>
    <p:sldId id="266" r:id="rId11"/>
    <p:sldId id="268" r:id="rId12"/>
    <p:sldId id="300" r:id="rId13"/>
    <p:sldId id="267" r:id="rId14"/>
    <p:sldId id="269" r:id="rId15"/>
    <p:sldId id="271" r:id="rId16"/>
    <p:sldId id="272" r:id="rId17"/>
    <p:sldId id="273" r:id="rId18"/>
    <p:sldId id="275" r:id="rId19"/>
    <p:sldId id="276" r:id="rId20"/>
    <p:sldId id="315" r:id="rId21"/>
    <p:sldId id="303" r:id="rId22"/>
    <p:sldId id="281" r:id="rId23"/>
    <p:sldId id="277" r:id="rId24"/>
    <p:sldId id="270" r:id="rId25"/>
    <p:sldId id="313" r:id="rId26"/>
    <p:sldId id="283" r:id="rId27"/>
    <p:sldId id="310" r:id="rId28"/>
    <p:sldId id="278" r:id="rId29"/>
    <p:sldId id="279" r:id="rId30"/>
    <p:sldId id="306" r:id="rId31"/>
    <p:sldId id="305" r:id="rId32"/>
    <p:sldId id="280" r:id="rId33"/>
    <p:sldId id="304" r:id="rId34"/>
    <p:sldId id="282" r:id="rId35"/>
    <p:sldId id="309" r:id="rId36"/>
    <p:sldId id="284" r:id="rId37"/>
    <p:sldId id="285" r:id="rId38"/>
    <p:sldId id="286" r:id="rId39"/>
    <p:sldId id="287" r:id="rId40"/>
    <p:sldId id="288" r:id="rId41"/>
    <p:sldId id="298" r:id="rId42"/>
    <p:sldId id="289" r:id="rId43"/>
    <p:sldId id="290" r:id="rId44"/>
    <p:sldId id="291" r:id="rId45"/>
    <p:sldId id="301" r:id="rId46"/>
    <p:sldId id="314" r:id="rId47"/>
    <p:sldId id="319" r:id="rId48"/>
    <p:sldId id="311" r:id="rId49"/>
    <p:sldId id="318" r:id="rId50"/>
    <p:sldId id="307" r:id="rId51"/>
    <p:sldId id="297" r:id="rId52"/>
    <p:sldId id="317" r:id="rId53"/>
    <p:sldId id="316" r:id="rId54"/>
    <p:sldId id="308" r:id="rId55"/>
    <p:sldId id="292" r:id="rId56"/>
    <p:sldId id="293" r:id="rId57"/>
    <p:sldId id="294" r:id="rId58"/>
    <p:sldId id="312" r:id="rId59"/>
    <p:sldId id="295"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91" d="100"/>
          <a:sy n="191" d="100"/>
        </p:scale>
        <p:origin x="-648"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7A4A7F-B492-E442-9635-9532EACDADDB}" type="datetimeFigureOut">
              <a:rPr lang="en-US" smtClean="0"/>
              <a:t>10/25/15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64C468-2967-154D-8486-3E24ECA5F368}" type="slidenum">
              <a:rPr lang="en-US" smtClean="0"/>
              <a:t>‹#›</a:t>
            </a:fld>
            <a:endParaRPr lang="en-US"/>
          </a:p>
        </p:txBody>
      </p:sp>
    </p:spTree>
    <p:extLst>
      <p:ext uri="{BB962C8B-B14F-4D97-AF65-F5344CB8AC3E}">
        <p14:creationId xmlns:p14="http://schemas.microsoft.com/office/powerpoint/2010/main" val="321211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1EB2F2-32C0-EE4C-B63A-3F6BC03848F9}" type="datetimeFigureOut">
              <a:rPr lang="en-US" smtClean="0"/>
              <a:t>10/25/15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dirty="0"/>
          </a:p>
        </p:txBody>
      </p:sp>
    </p:spTree>
    <p:extLst>
      <p:ext uri="{BB962C8B-B14F-4D97-AF65-F5344CB8AC3E}">
        <p14:creationId xmlns:p14="http://schemas.microsoft.com/office/powerpoint/2010/main" val="398091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B2F2-32C0-EE4C-B63A-3F6BC03848F9}" type="datetimeFigureOut">
              <a:rPr lang="en-US" smtClean="0"/>
              <a:t>10/25/15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1602819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1EB2F2-32C0-EE4C-B63A-3F6BC03848F9}" type="datetimeFigureOut">
              <a:rPr lang="en-US" smtClean="0"/>
              <a:t>10/25/15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94597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1EB2F2-32C0-EE4C-B63A-3F6BC03848F9}" type="datetimeFigureOut">
              <a:rPr lang="en-US" smtClean="0"/>
              <a:t>10/25/15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2112249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1EB2F2-32C0-EE4C-B63A-3F6BC03848F9}" type="datetimeFigureOut">
              <a:rPr lang="en-US" smtClean="0"/>
              <a:t>10/25/15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1995269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1EB2F2-32C0-EE4C-B63A-3F6BC03848F9}" type="datetimeFigureOut">
              <a:rPr lang="en-US" smtClean="0"/>
              <a:t>10/25/15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1170038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1EB2F2-32C0-EE4C-B63A-3F6BC03848F9}" type="datetimeFigureOut">
              <a:rPr lang="en-US" smtClean="0"/>
              <a:t>10/25/15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4032195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EB2F2-32C0-EE4C-B63A-3F6BC03848F9}" type="datetimeFigureOut">
              <a:rPr lang="en-US" smtClean="0"/>
              <a:t>10/25/15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1712389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EB2F2-32C0-EE4C-B63A-3F6BC03848F9}" type="datetimeFigureOut">
              <a:rPr lang="en-US" smtClean="0"/>
              <a:t>10/25/15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3388478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B2F2-32C0-EE4C-B63A-3F6BC03848F9}" type="datetimeFigureOut">
              <a:rPr lang="en-US" smtClean="0"/>
              <a:t>10/25/15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2612035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1EB2F2-32C0-EE4C-B63A-3F6BC03848F9}" type="datetimeFigureOut">
              <a:rPr lang="en-US" smtClean="0"/>
              <a:t>10/25/15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87A6E4-295F-904A-8C12-A0CF4E848073}" type="slidenum">
              <a:rPr lang="en-US" smtClean="0"/>
              <a:t>‹#›</a:t>
            </a:fld>
            <a:endParaRPr lang="en-US"/>
          </a:p>
        </p:txBody>
      </p:sp>
    </p:spTree>
    <p:extLst>
      <p:ext uri="{BB962C8B-B14F-4D97-AF65-F5344CB8AC3E}">
        <p14:creationId xmlns:p14="http://schemas.microsoft.com/office/powerpoint/2010/main" val="25270645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1EB2F2-32C0-EE4C-B63A-3F6BC03848F9}" type="datetimeFigureOut">
              <a:rPr lang="en-US" smtClean="0"/>
              <a:t>10/25/15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87A6E4-295F-904A-8C12-A0CF4E848073}" type="slidenum">
              <a:rPr lang="en-US" smtClean="0"/>
              <a:t>‹#›</a:t>
            </a:fld>
            <a:endParaRPr lang="en-US"/>
          </a:p>
        </p:txBody>
      </p:sp>
    </p:spTree>
    <p:extLst>
      <p:ext uri="{BB962C8B-B14F-4D97-AF65-F5344CB8AC3E}">
        <p14:creationId xmlns:p14="http://schemas.microsoft.com/office/powerpoint/2010/main" val="4170830044"/>
      </p:ext>
    </p:extLst>
  </p:cSld>
  <p:clrMap bg1="dk1" tx1="lt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6.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9.png"/><Relationship Id="rId1" Type="http://schemas.microsoft.com/office/2007/relationships/media" Target="../media/media1.m4v"/><Relationship Id="rId2" Type="http://schemas.openxmlformats.org/officeDocument/2006/relationships/video" Target="../media/media1.m4v"/></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uci.kanopystreaming.com/video/theater-war"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vimeo.com/128373915"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8y06NSBBRtY"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uci.kanopystreaming.com/video/theater-war" TargetMode="Externa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2.png"/><Relationship Id="rId1" Type="http://schemas.microsoft.com/office/2007/relationships/media" Target="../media/media2.m4v"/><Relationship Id="rId2" Type="http://schemas.openxmlformats.org/officeDocument/2006/relationships/video" Target="../media/media2.m4v"/></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4.png"/><Relationship Id="rId1" Type="http://schemas.microsoft.com/office/2007/relationships/media" Target="../media/media3.m4v"/><Relationship Id="rId2" Type="http://schemas.openxmlformats.org/officeDocument/2006/relationships/video" Target="../media/media3.m4v"/></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uci.kanopystreaming.com/video/theater-war"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8254" y="186116"/>
            <a:ext cx="7772400" cy="1470025"/>
          </a:xfrm>
        </p:spPr>
        <p:txBody>
          <a:bodyPr>
            <a:normAutofit fontScale="90000"/>
          </a:bodyPr>
          <a:lstStyle/>
          <a:p>
            <a:r>
              <a:rPr lang="en-US" dirty="0" smtClean="0"/>
              <a:t>Brecht’s </a:t>
            </a:r>
            <a:r>
              <a:rPr lang="en-US" i="1" dirty="0" smtClean="0"/>
              <a:t>Mother Courage </a:t>
            </a:r>
            <a:r>
              <a:rPr lang="en-US" dirty="0" smtClean="0"/>
              <a:t> (1939)—A New Kind of Theater to Represent Agency and the “Business” of War</a:t>
            </a:r>
            <a:endParaRPr lang="en-US" dirty="0"/>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0" y="2382636"/>
            <a:ext cx="9144000" cy="4424516"/>
          </a:xfrm>
          <a:prstGeom prst="rect">
            <a:avLst/>
          </a:prstGeom>
        </p:spPr>
      </p:pic>
    </p:spTree>
    <p:extLst>
      <p:ext uri="{BB962C8B-B14F-4D97-AF65-F5344CB8AC3E}">
        <p14:creationId xmlns:p14="http://schemas.microsoft.com/office/powerpoint/2010/main" val="6214543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432585" y="274638"/>
            <a:ext cx="8229600" cy="1143000"/>
          </a:xfrm>
        </p:spPr>
        <p:txBody>
          <a:bodyPr>
            <a:normAutofit/>
          </a:bodyPr>
          <a:lstStyle/>
          <a:p>
            <a:r>
              <a:rPr lang="en-US" sz="2000" dirty="0" smtClean="0"/>
              <a:t>HCC (Fall, 2015) / Week 5, </a:t>
            </a:r>
            <a:r>
              <a:rPr lang="en-US" sz="2000" dirty="0" err="1" smtClean="0"/>
              <a:t>Bertolt</a:t>
            </a:r>
            <a:r>
              <a:rPr lang="en-US" sz="2000" dirty="0" smtClean="0"/>
              <a:t> Brecht, </a:t>
            </a:r>
            <a:br>
              <a:rPr lang="en-US" sz="2000" dirty="0" smtClean="0"/>
            </a:br>
            <a:r>
              <a:rPr lang="en-US" sz="2000" u="sng" dirty="0" smtClean="0"/>
              <a:t>Mother Courage and her Children</a:t>
            </a:r>
            <a:r>
              <a:rPr lang="en-US" sz="2000" dirty="0" smtClean="0"/>
              <a:t> (1939) / </a:t>
            </a:r>
            <a:br>
              <a:rPr lang="en-US" sz="2000" dirty="0" smtClean="0"/>
            </a:br>
            <a:r>
              <a:rPr lang="en-US" sz="2000" dirty="0" smtClean="0">
                <a:solidFill>
                  <a:srgbClr val="FF0000"/>
                </a:solidFill>
              </a:rPr>
              <a:t>Transitions and Connections</a:t>
            </a:r>
            <a:endParaRPr lang="en-US" sz="2000" dirty="0">
              <a:solidFill>
                <a:srgbClr val="FF0000"/>
              </a:solidFill>
            </a:endParaRPr>
          </a:p>
        </p:txBody>
      </p:sp>
      <p:sp>
        <p:nvSpPr>
          <p:cNvPr id="10" name="Content Placeholder 9"/>
          <p:cNvSpPr>
            <a:spLocks noGrp="1"/>
          </p:cNvSpPr>
          <p:nvPr>
            <p:ph sz="half" idx="1"/>
          </p:nvPr>
        </p:nvSpPr>
        <p:spPr>
          <a:xfrm>
            <a:off x="209476" y="274638"/>
            <a:ext cx="4038600" cy="6858000"/>
          </a:xfrm>
        </p:spPr>
        <p:txBody>
          <a:bodyPr>
            <a:normAutofit fontScale="62500" lnSpcReduction="20000"/>
          </a:bodyPr>
          <a:lstStyle/>
          <a:p>
            <a:pPr>
              <a:buNone/>
            </a:pPr>
            <a:r>
              <a:rPr lang="de-DE" dirty="0" smtClean="0"/>
              <a:t>LAST WEEK: </a:t>
            </a:r>
          </a:p>
          <a:p>
            <a:pPr>
              <a:buNone/>
            </a:pPr>
            <a:endParaRPr lang="de-DE" dirty="0" smtClean="0"/>
          </a:p>
          <a:p>
            <a:pPr>
              <a:buNone/>
            </a:pPr>
            <a:r>
              <a:rPr lang="de-DE" dirty="0" smtClean="0"/>
              <a:t>Hans Jakob Christoffel von </a:t>
            </a:r>
            <a:r>
              <a:rPr lang="en-US" dirty="0" err="1" smtClean="0"/>
              <a:t>Grimmelshausen</a:t>
            </a:r>
            <a:r>
              <a:rPr lang="en-US" dirty="0" smtClean="0"/>
              <a:t> (1621-76) wrote: </a:t>
            </a:r>
          </a:p>
          <a:p>
            <a:pPr>
              <a:buNone/>
            </a:pPr>
            <a:endParaRPr lang="en-US" b="1" dirty="0" smtClean="0"/>
          </a:p>
          <a:p>
            <a:pPr marL="0" indent="0">
              <a:buNone/>
            </a:pPr>
            <a:r>
              <a:rPr lang="de-DE" dirty="0" smtClean="0"/>
              <a:t>	- </a:t>
            </a:r>
            <a:r>
              <a:rPr lang="de-DE" u="sng" dirty="0" smtClean="0"/>
              <a:t>Der abenteuerliche </a:t>
            </a:r>
            <a:r>
              <a:rPr lang="de-DE" u="sng" dirty="0" err="1" smtClean="0"/>
              <a:t>Simplicissimus</a:t>
            </a:r>
            <a:r>
              <a:rPr lang="de-DE" u="sng" dirty="0" smtClean="0"/>
              <a:t> </a:t>
            </a:r>
            <a:r>
              <a:rPr lang="de-DE" u="sng" dirty="0" err="1" smtClean="0"/>
              <a:t>Teutsch</a:t>
            </a:r>
            <a:r>
              <a:rPr lang="de-DE" u="sng" dirty="0" smtClean="0"/>
              <a:t>, d.h. die Beschreibung des Lebens eines seltsamen Vaganten, genannt Melchior Sternfels von Fuchsheim</a:t>
            </a:r>
            <a:r>
              <a:rPr lang="en-US" dirty="0" smtClean="0"/>
              <a:t> = The Adventures of the German </a:t>
            </a:r>
            <a:r>
              <a:rPr lang="en-US" dirty="0" err="1" smtClean="0"/>
              <a:t>Simplicus</a:t>
            </a:r>
            <a:r>
              <a:rPr lang="en-US" dirty="0" smtClean="0"/>
              <a:t>, that is, the life of an odd vagrant named Melchior </a:t>
            </a:r>
            <a:r>
              <a:rPr lang="en-US" dirty="0" err="1" smtClean="0"/>
              <a:t>Sternfels</a:t>
            </a:r>
            <a:r>
              <a:rPr lang="en-US" dirty="0" smtClean="0"/>
              <a:t> von </a:t>
            </a:r>
            <a:r>
              <a:rPr lang="en-US" dirty="0" err="1" smtClean="0"/>
              <a:t>Fuchsheim</a:t>
            </a:r>
            <a:r>
              <a:rPr lang="en-US" dirty="0" smtClean="0"/>
              <a:t> (1668)  </a:t>
            </a:r>
          </a:p>
          <a:p>
            <a:pPr marL="0" indent="0">
              <a:buNone/>
            </a:pPr>
            <a:endParaRPr lang="en-US" dirty="0"/>
          </a:p>
          <a:p>
            <a:pPr marL="0" indent="0">
              <a:buNone/>
            </a:pPr>
            <a:r>
              <a:rPr lang="en-US" dirty="0" smtClean="0"/>
              <a:t>A picaresque novel…</a:t>
            </a:r>
          </a:p>
          <a:p>
            <a:pPr marL="0" indent="0">
              <a:buNone/>
            </a:pPr>
            <a:endParaRPr lang="en-US" dirty="0" smtClean="0">
              <a:solidFill>
                <a:srgbClr val="FFFFFF"/>
              </a:solidFill>
            </a:endParaRPr>
          </a:p>
          <a:p>
            <a:pPr marL="0" indent="0">
              <a:buNone/>
            </a:pPr>
            <a:r>
              <a:rPr lang="en-US" dirty="0" smtClean="0">
                <a:solidFill>
                  <a:srgbClr val="FFFFFF"/>
                </a:solidFill>
              </a:rPr>
              <a:t>AND another picaresque:</a:t>
            </a:r>
          </a:p>
          <a:p>
            <a:pPr marL="0" indent="0">
              <a:buNone/>
            </a:pPr>
            <a:endParaRPr lang="en-US" dirty="0" smtClean="0">
              <a:solidFill>
                <a:srgbClr val="FFFFFF"/>
              </a:solidFill>
            </a:endParaRPr>
          </a:p>
          <a:p>
            <a:pPr marL="0" indent="0">
              <a:buNone/>
            </a:pPr>
            <a:r>
              <a:rPr lang="en-US" dirty="0" smtClean="0">
                <a:solidFill>
                  <a:srgbClr val="FFFFFF"/>
                </a:solidFill>
              </a:rPr>
              <a:t>	 -  </a:t>
            </a:r>
            <a:r>
              <a:rPr lang="de-DE" u="sng" dirty="0" smtClean="0"/>
              <a:t>Die </a:t>
            </a:r>
            <a:r>
              <a:rPr lang="de-DE" u="sng" dirty="0" err="1" smtClean="0"/>
              <a:t>Ertzbetrügerin</a:t>
            </a:r>
            <a:r>
              <a:rPr lang="de-DE" u="sng" dirty="0" smtClean="0"/>
              <a:t> und </a:t>
            </a:r>
            <a:r>
              <a:rPr lang="de-DE" u="sng" dirty="0" err="1" smtClean="0"/>
              <a:t>Land-störtzerin</a:t>
            </a:r>
            <a:r>
              <a:rPr lang="de-DE" u="sng" dirty="0" smtClean="0"/>
              <a:t> Courasche </a:t>
            </a:r>
            <a:r>
              <a:rPr lang="de-DE" dirty="0" smtClean="0"/>
              <a:t> = </a:t>
            </a:r>
            <a:r>
              <a:rPr lang="de-DE" dirty="0" err="1" smtClean="0"/>
              <a:t>The</a:t>
            </a:r>
            <a:r>
              <a:rPr lang="de-DE" dirty="0" smtClean="0"/>
              <a:t> Life of </a:t>
            </a:r>
            <a:r>
              <a:rPr lang="de-DE" dirty="0" err="1" smtClean="0"/>
              <a:t>the</a:t>
            </a:r>
            <a:r>
              <a:rPr lang="de-DE" dirty="0" smtClean="0"/>
              <a:t> </a:t>
            </a:r>
            <a:r>
              <a:rPr lang="de-DE" dirty="0" err="1" smtClean="0"/>
              <a:t>Cunning</a:t>
            </a:r>
            <a:r>
              <a:rPr lang="de-DE" dirty="0" smtClean="0"/>
              <a:t> </a:t>
            </a:r>
            <a:r>
              <a:rPr lang="de-DE" dirty="0" err="1" smtClean="0"/>
              <a:t>Vagabond</a:t>
            </a:r>
            <a:r>
              <a:rPr lang="de-DE" dirty="0" smtClean="0"/>
              <a:t>, Courage... (1669)</a:t>
            </a:r>
          </a:p>
          <a:p>
            <a:pPr marL="0" indent="0">
              <a:buNone/>
            </a:pPr>
            <a:endParaRPr lang="de-DE" dirty="0" smtClean="0"/>
          </a:p>
          <a:p>
            <a:pPr marL="0" indent="0">
              <a:buFontTx/>
              <a:buChar char="-"/>
            </a:pPr>
            <a:r>
              <a:rPr lang="de-DE" dirty="0" smtClean="0"/>
              <a:t> </a:t>
            </a:r>
            <a:r>
              <a:rPr lang="de-DE" dirty="0" err="1" smtClean="0"/>
              <a:t>Grimmelshausen‘s</a:t>
            </a:r>
            <a:r>
              <a:rPr lang="de-DE" dirty="0" smtClean="0"/>
              <a:t> </a:t>
            </a:r>
            <a:r>
              <a:rPr lang="de-DE" dirty="0" err="1" smtClean="0"/>
              <a:t>Mother</a:t>
            </a:r>
            <a:r>
              <a:rPr lang="de-DE" dirty="0" smtClean="0"/>
              <a:t> Courage text was </a:t>
            </a:r>
            <a:r>
              <a:rPr lang="de-DE" dirty="0" err="1" smtClean="0"/>
              <a:t>one</a:t>
            </a:r>
            <a:r>
              <a:rPr lang="de-DE" dirty="0" smtClean="0"/>
              <a:t> of </a:t>
            </a:r>
            <a:r>
              <a:rPr lang="de-DE" dirty="0" err="1" smtClean="0"/>
              <a:t>the</a:t>
            </a:r>
            <a:r>
              <a:rPr lang="de-DE" dirty="0" smtClean="0"/>
              <a:t> </a:t>
            </a:r>
            <a:r>
              <a:rPr lang="de-DE" dirty="0" err="1" smtClean="0"/>
              <a:t>textual</a:t>
            </a:r>
            <a:r>
              <a:rPr lang="de-DE" dirty="0" smtClean="0"/>
              <a:t> </a:t>
            </a:r>
            <a:r>
              <a:rPr lang="de-DE" dirty="0" err="1" smtClean="0"/>
              <a:t>sources</a:t>
            </a:r>
            <a:r>
              <a:rPr lang="de-DE" dirty="0" smtClean="0"/>
              <a:t> </a:t>
            </a:r>
            <a:r>
              <a:rPr lang="de-DE" dirty="0" err="1" smtClean="0"/>
              <a:t>for</a:t>
            </a:r>
            <a:r>
              <a:rPr lang="de-DE" dirty="0" smtClean="0"/>
              <a:t> Bertolt </a:t>
            </a:r>
            <a:r>
              <a:rPr lang="de-DE" dirty="0" err="1" smtClean="0"/>
              <a:t>Brecht‘s</a:t>
            </a:r>
            <a:r>
              <a:rPr lang="de-DE" dirty="0" smtClean="0"/>
              <a:t> </a:t>
            </a:r>
            <a:r>
              <a:rPr lang="de-DE" dirty="0" err="1" smtClean="0"/>
              <a:t>play</a:t>
            </a:r>
            <a:r>
              <a:rPr lang="de-DE" dirty="0" smtClean="0"/>
              <a:t>, </a:t>
            </a:r>
            <a:r>
              <a:rPr lang="de-DE" u="sng" dirty="0" err="1" smtClean="0"/>
              <a:t>Mother</a:t>
            </a:r>
            <a:r>
              <a:rPr lang="de-DE" u="sng" dirty="0" smtClean="0"/>
              <a:t> Courage and her </a:t>
            </a:r>
            <a:r>
              <a:rPr lang="de-DE" u="sng" dirty="0" err="1" smtClean="0"/>
              <a:t>Children</a:t>
            </a:r>
            <a:r>
              <a:rPr lang="de-DE" dirty="0" smtClean="0"/>
              <a:t> (1939)!</a:t>
            </a:r>
          </a:p>
          <a:p>
            <a:pPr marL="0" indent="0">
              <a:buFontTx/>
              <a:buChar char="-"/>
            </a:pPr>
            <a:endParaRPr lang="de-DE" dirty="0" smtClean="0"/>
          </a:p>
          <a:p>
            <a:pPr marL="0" indent="0">
              <a:buNone/>
            </a:pPr>
            <a:endParaRPr lang="en-US" dirty="0" smtClean="0"/>
          </a:p>
          <a:p>
            <a:pPr marL="0" indent="0">
              <a:buNone/>
            </a:pPr>
            <a:endParaRPr lang="de-DE" dirty="0" smtClean="0"/>
          </a:p>
          <a:p>
            <a:pPr marL="0" indent="0">
              <a:buNone/>
            </a:pPr>
            <a:endParaRPr lang="de-DE" dirty="0" smtClean="0"/>
          </a:p>
          <a:p>
            <a:endParaRPr lang="en-US" dirty="0"/>
          </a:p>
        </p:txBody>
      </p:sp>
      <p:sp>
        <p:nvSpPr>
          <p:cNvPr id="11" name="Content Placeholder 10"/>
          <p:cNvSpPr>
            <a:spLocks noGrp="1"/>
          </p:cNvSpPr>
          <p:nvPr>
            <p:ph sz="half" idx="2"/>
          </p:nvPr>
        </p:nvSpPr>
        <p:spPr/>
        <p:txBody>
          <a:bodyPr>
            <a:normAutofit fontScale="62500" lnSpcReduction="20000"/>
          </a:bodyPr>
          <a:lstStyle/>
          <a:p>
            <a:endParaRPr lang="en-US"/>
          </a:p>
        </p:txBody>
      </p:sp>
      <p:pic>
        <p:nvPicPr>
          <p:cNvPr id="8" name="Picture 7"/>
          <p:cNvPicPr>
            <a:picLocks noChangeAspect="1"/>
          </p:cNvPicPr>
          <p:nvPr/>
        </p:nvPicPr>
        <p:blipFill>
          <a:blip r:embed="rId2"/>
          <a:stretch>
            <a:fillRect/>
          </a:stretch>
        </p:blipFill>
        <p:spPr>
          <a:xfrm>
            <a:off x="4495800" y="1600201"/>
            <a:ext cx="4191000" cy="3872088"/>
          </a:xfrm>
          <a:prstGeom prst="rect">
            <a:avLst/>
          </a:prstGeom>
        </p:spPr>
      </p:pic>
      <p:sp>
        <p:nvSpPr>
          <p:cNvPr id="6" name="TextBox 5"/>
          <p:cNvSpPr txBox="1"/>
          <p:nvPr/>
        </p:nvSpPr>
        <p:spPr>
          <a:xfrm>
            <a:off x="4376455" y="5601220"/>
            <a:ext cx="4310345" cy="369332"/>
          </a:xfrm>
          <a:prstGeom prst="rect">
            <a:avLst/>
          </a:prstGeom>
          <a:noFill/>
        </p:spPr>
        <p:txBody>
          <a:bodyPr wrap="none" rtlCol="0">
            <a:spAutoFit/>
          </a:bodyPr>
          <a:lstStyle/>
          <a:p>
            <a:r>
              <a:rPr lang="en-US" dirty="0" smtClean="0"/>
              <a:t>Berlin Production of </a:t>
            </a:r>
            <a:r>
              <a:rPr lang="en-US" u="sng" dirty="0" smtClean="0"/>
              <a:t>Mother Courage</a:t>
            </a:r>
            <a:r>
              <a:rPr lang="en-US" dirty="0" smtClean="0"/>
              <a:t> (1949)</a:t>
            </a:r>
            <a:endParaRPr lang="en-US" dirty="0"/>
          </a:p>
        </p:txBody>
      </p:sp>
    </p:spTree>
    <p:extLst>
      <p:ext uri="{BB962C8B-B14F-4D97-AF65-F5344CB8AC3E}">
        <p14:creationId xmlns:p14="http://schemas.microsoft.com/office/powerpoint/2010/main" val="27631412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0" y="274638"/>
            <a:ext cx="8229600" cy="1143000"/>
          </a:xfrm>
        </p:spPr>
        <p:txBody>
          <a:bodyPr>
            <a:normAutofit fontScale="90000"/>
          </a:bodyPr>
          <a:lstStyle/>
          <a:p>
            <a:r>
              <a:rPr lang="de-DE" dirty="0" smtClean="0"/>
              <a:t/>
            </a:r>
            <a:br>
              <a:rPr lang="de-DE" dirty="0" smtClean="0"/>
            </a:br>
            <a:endParaRPr lang="en-US" dirty="0"/>
          </a:p>
        </p:txBody>
      </p:sp>
      <p:sp>
        <p:nvSpPr>
          <p:cNvPr id="10" name="Content Placeholder 9"/>
          <p:cNvSpPr>
            <a:spLocks noGrp="1"/>
          </p:cNvSpPr>
          <p:nvPr>
            <p:ph sz="half" idx="4294967295"/>
          </p:nvPr>
        </p:nvSpPr>
        <p:spPr>
          <a:xfrm>
            <a:off x="0" y="1600200"/>
            <a:ext cx="4038600" cy="4987925"/>
          </a:xfrm>
        </p:spPr>
        <p:txBody>
          <a:bodyPr>
            <a:normAutofit fontScale="85000" lnSpcReduction="20000"/>
          </a:bodyPr>
          <a:lstStyle/>
          <a:p>
            <a:pPr>
              <a:buNone/>
            </a:pPr>
            <a:r>
              <a:rPr lang="en-US" dirty="0" err="1" smtClean="0">
                <a:sym typeface="Wingdings"/>
              </a:rPr>
              <a:t>Izenberg’s</a:t>
            </a:r>
            <a:r>
              <a:rPr lang="en-US" dirty="0" smtClean="0">
                <a:sym typeface="Wingdings"/>
              </a:rPr>
              <a:t> Weil  Smith’s Brecht</a:t>
            </a:r>
            <a:endParaRPr lang="en-US" dirty="0" smtClean="0"/>
          </a:p>
          <a:p>
            <a:pPr>
              <a:buNone/>
            </a:pPr>
            <a:endParaRPr lang="de-DE" dirty="0" smtClean="0"/>
          </a:p>
          <a:p>
            <a:pPr>
              <a:buNone/>
            </a:pPr>
            <a:r>
              <a:rPr lang="de-DE" dirty="0" smtClean="0"/>
              <a:t>Just as Simone Weil was </a:t>
            </a:r>
            <a:r>
              <a:rPr lang="de-DE" dirty="0" err="1" smtClean="0"/>
              <a:t>looking</a:t>
            </a:r>
            <a:r>
              <a:rPr lang="de-DE" dirty="0" smtClean="0"/>
              <a:t> back to </a:t>
            </a:r>
            <a:r>
              <a:rPr lang="de-DE" dirty="0" err="1" smtClean="0"/>
              <a:t>the</a:t>
            </a:r>
            <a:r>
              <a:rPr lang="de-DE" dirty="0" smtClean="0"/>
              <a:t> </a:t>
            </a:r>
            <a:r>
              <a:rPr lang="de-DE" u="sng" dirty="0" err="1" smtClean="0"/>
              <a:t>Iliad</a:t>
            </a:r>
            <a:r>
              <a:rPr lang="de-DE" dirty="0" smtClean="0"/>
              <a:t> and </a:t>
            </a:r>
            <a:r>
              <a:rPr lang="de-DE" dirty="0" err="1" smtClean="0"/>
              <a:t>the</a:t>
            </a:r>
            <a:r>
              <a:rPr lang="de-DE" dirty="0" smtClean="0"/>
              <a:t> </a:t>
            </a:r>
            <a:r>
              <a:rPr lang="de-DE" dirty="0" err="1" smtClean="0"/>
              <a:t>Trojan</a:t>
            </a:r>
            <a:r>
              <a:rPr lang="de-DE" dirty="0" smtClean="0"/>
              <a:t> War in 1940 in </a:t>
            </a:r>
            <a:r>
              <a:rPr lang="de-DE" dirty="0" err="1" smtClean="0"/>
              <a:t>the</a:t>
            </a:r>
            <a:r>
              <a:rPr lang="de-DE" dirty="0" smtClean="0"/>
              <a:t> </a:t>
            </a:r>
            <a:r>
              <a:rPr lang="de-DE" dirty="0" err="1" smtClean="0"/>
              <a:t>middle</a:t>
            </a:r>
            <a:r>
              <a:rPr lang="de-DE" dirty="0" smtClean="0"/>
              <a:t> of WWII...</a:t>
            </a:r>
          </a:p>
          <a:p>
            <a:pPr>
              <a:buNone/>
            </a:pPr>
            <a:r>
              <a:rPr lang="de-DE" dirty="0" smtClean="0"/>
              <a:t>So </a:t>
            </a:r>
            <a:r>
              <a:rPr lang="de-DE" dirty="0" err="1" smtClean="0"/>
              <a:t>too</a:t>
            </a:r>
            <a:r>
              <a:rPr lang="de-DE" dirty="0" smtClean="0"/>
              <a:t> was Brecht </a:t>
            </a:r>
            <a:r>
              <a:rPr lang="de-DE" dirty="0" err="1" smtClean="0"/>
              <a:t>looking</a:t>
            </a:r>
            <a:r>
              <a:rPr lang="de-DE" dirty="0" smtClean="0"/>
              <a:t> back </a:t>
            </a:r>
            <a:r>
              <a:rPr lang="de-DE" dirty="0" err="1" smtClean="0"/>
              <a:t>to</a:t>
            </a:r>
            <a:r>
              <a:rPr lang="de-DE" dirty="0" smtClean="0"/>
              <a:t> Grimmelshausen </a:t>
            </a:r>
            <a:r>
              <a:rPr lang="de-DE" dirty="0" err="1" smtClean="0"/>
              <a:t>and</a:t>
            </a:r>
            <a:r>
              <a:rPr lang="de-DE" dirty="0" smtClean="0"/>
              <a:t> </a:t>
            </a:r>
            <a:r>
              <a:rPr lang="de-DE" dirty="0" err="1" smtClean="0"/>
              <a:t>the</a:t>
            </a:r>
            <a:r>
              <a:rPr lang="de-DE" dirty="0" smtClean="0"/>
              <a:t> </a:t>
            </a:r>
            <a:r>
              <a:rPr lang="de-DE" dirty="0" err="1" smtClean="0"/>
              <a:t>Thirty</a:t>
            </a:r>
            <a:r>
              <a:rPr lang="de-DE" dirty="0" smtClean="0"/>
              <a:t> </a:t>
            </a:r>
            <a:r>
              <a:rPr lang="de-DE" dirty="0" err="1" smtClean="0"/>
              <a:t>Years</a:t>
            </a:r>
            <a:r>
              <a:rPr lang="de-DE" dirty="0" smtClean="0"/>
              <a:t>‘ War in 1939, </a:t>
            </a:r>
            <a:r>
              <a:rPr lang="de-DE" dirty="0" err="1" smtClean="0"/>
              <a:t>at</a:t>
            </a:r>
            <a:r>
              <a:rPr lang="de-DE" dirty="0" smtClean="0"/>
              <a:t> </a:t>
            </a:r>
            <a:r>
              <a:rPr lang="de-DE" dirty="0" err="1" smtClean="0"/>
              <a:t>the</a:t>
            </a:r>
            <a:r>
              <a:rPr lang="de-DE" dirty="0" smtClean="0"/>
              <a:t> </a:t>
            </a:r>
            <a:r>
              <a:rPr lang="de-DE" dirty="0" err="1" smtClean="0"/>
              <a:t>outbreak</a:t>
            </a:r>
            <a:r>
              <a:rPr lang="de-DE" dirty="0" smtClean="0"/>
              <a:t> of WWII...</a:t>
            </a:r>
            <a:endParaRPr lang="en-US" dirty="0"/>
          </a:p>
        </p:txBody>
      </p:sp>
      <p:sp>
        <p:nvSpPr>
          <p:cNvPr id="15" name="TextBox 14"/>
          <p:cNvSpPr txBox="1"/>
          <p:nvPr/>
        </p:nvSpPr>
        <p:spPr>
          <a:xfrm>
            <a:off x="1192836" y="274638"/>
            <a:ext cx="5828138" cy="954107"/>
          </a:xfrm>
          <a:prstGeom prst="rect">
            <a:avLst/>
          </a:prstGeom>
          <a:noFill/>
        </p:spPr>
        <p:txBody>
          <a:bodyPr wrap="none" rtlCol="0">
            <a:spAutoFit/>
          </a:bodyPr>
          <a:lstStyle/>
          <a:p>
            <a:r>
              <a:rPr lang="en-US" sz="2800" dirty="0" smtClean="0"/>
              <a:t>A parallel: Prof. </a:t>
            </a:r>
            <a:r>
              <a:rPr lang="en-US" sz="2800" dirty="0" err="1" smtClean="0"/>
              <a:t>Izenberg</a:t>
            </a:r>
            <a:r>
              <a:rPr lang="en-US" sz="2800" dirty="0" smtClean="0"/>
              <a:t> (week 1) </a:t>
            </a:r>
            <a:r>
              <a:rPr lang="en-US" sz="2800" dirty="0">
                <a:sym typeface="Wingdings"/>
              </a:rPr>
              <a:t> </a:t>
            </a:r>
            <a:r>
              <a:rPr lang="en-US" sz="2800" dirty="0" smtClean="0">
                <a:sym typeface="Wingdings"/>
              </a:rPr>
              <a:t>and </a:t>
            </a:r>
          </a:p>
          <a:p>
            <a:r>
              <a:rPr lang="en-US" sz="2800" dirty="0" smtClean="0">
                <a:sym typeface="Wingdings"/>
              </a:rPr>
              <a:t>                Prof. Smith (me) (week 5)</a:t>
            </a:r>
          </a:p>
        </p:txBody>
      </p:sp>
      <p:pic>
        <p:nvPicPr>
          <p:cNvPr id="16" name="Picture 15"/>
          <p:cNvPicPr>
            <a:picLocks noChangeAspect="1"/>
          </p:cNvPicPr>
          <p:nvPr/>
        </p:nvPicPr>
        <p:blipFill>
          <a:blip r:embed="rId2"/>
          <a:stretch>
            <a:fillRect/>
          </a:stretch>
        </p:blipFill>
        <p:spPr>
          <a:xfrm>
            <a:off x="4495800" y="1417638"/>
            <a:ext cx="2921246" cy="2700530"/>
          </a:xfrm>
          <a:prstGeom prst="rect">
            <a:avLst/>
          </a:prstGeom>
        </p:spPr>
      </p:pic>
      <p:sp>
        <p:nvSpPr>
          <p:cNvPr id="17" name="TextBox 16"/>
          <p:cNvSpPr txBox="1"/>
          <p:nvPr/>
        </p:nvSpPr>
        <p:spPr>
          <a:xfrm>
            <a:off x="7589512" y="2020596"/>
            <a:ext cx="1097288" cy="923330"/>
          </a:xfrm>
          <a:prstGeom prst="rect">
            <a:avLst/>
          </a:prstGeom>
          <a:noFill/>
        </p:spPr>
        <p:txBody>
          <a:bodyPr wrap="none" rtlCol="0">
            <a:spAutoFit/>
          </a:bodyPr>
          <a:lstStyle/>
          <a:p>
            <a:r>
              <a:rPr lang="en-US" dirty="0" smtClean="0"/>
              <a:t>Simone</a:t>
            </a:r>
          </a:p>
          <a:p>
            <a:r>
              <a:rPr lang="en-US" dirty="0" smtClean="0"/>
              <a:t>Weil</a:t>
            </a:r>
          </a:p>
          <a:p>
            <a:r>
              <a:rPr lang="en-US" dirty="0" smtClean="0"/>
              <a:t>(1909-43)</a:t>
            </a:r>
            <a:endParaRPr lang="en-US" dirty="0"/>
          </a:p>
        </p:txBody>
      </p:sp>
      <p:pic>
        <p:nvPicPr>
          <p:cNvPr id="18" name="Picture 17"/>
          <p:cNvPicPr>
            <a:picLocks noChangeAspect="1"/>
          </p:cNvPicPr>
          <p:nvPr/>
        </p:nvPicPr>
        <p:blipFill>
          <a:blip r:embed="rId3"/>
          <a:stretch>
            <a:fillRect/>
          </a:stretch>
        </p:blipFill>
        <p:spPr>
          <a:xfrm>
            <a:off x="6390368" y="3708280"/>
            <a:ext cx="2296432" cy="3149720"/>
          </a:xfrm>
          <a:prstGeom prst="rect">
            <a:avLst/>
          </a:prstGeom>
        </p:spPr>
      </p:pic>
      <p:sp>
        <p:nvSpPr>
          <p:cNvPr id="19" name="TextBox 18"/>
          <p:cNvSpPr txBox="1"/>
          <p:nvPr/>
        </p:nvSpPr>
        <p:spPr>
          <a:xfrm>
            <a:off x="4710210" y="5664498"/>
            <a:ext cx="1331276" cy="923330"/>
          </a:xfrm>
          <a:prstGeom prst="rect">
            <a:avLst/>
          </a:prstGeom>
          <a:noFill/>
        </p:spPr>
        <p:txBody>
          <a:bodyPr wrap="none" rtlCol="0">
            <a:spAutoFit/>
          </a:bodyPr>
          <a:lstStyle/>
          <a:p>
            <a:r>
              <a:rPr lang="en-US" dirty="0" err="1" smtClean="0"/>
              <a:t>Bertolt</a:t>
            </a:r>
            <a:endParaRPr lang="en-US" dirty="0" smtClean="0"/>
          </a:p>
          <a:p>
            <a:r>
              <a:rPr lang="en-US" dirty="0" smtClean="0"/>
              <a:t>Brecht </a:t>
            </a:r>
          </a:p>
          <a:p>
            <a:r>
              <a:rPr lang="en-US" dirty="0" smtClean="0"/>
              <a:t>(1898-1956)</a:t>
            </a:r>
            <a:endParaRPr lang="en-US" dirty="0"/>
          </a:p>
        </p:txBody>
      </p:sp>
    </p:spTree>
    <p:extLst>
      <p:ext uri="{BB962C8B-B14F-4D97-AF65-F5344CB8AC3E}">
        <p14:creationId xmlns:p14="http://schemas.microsoft.com/office/powerpoint/2010/main" val="40607928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If Simone Weil finds in the </a:t>
            </a:r>
            <a:r>
              <a:rPr lang="en-US" i="1" dirty="0" smtClean="0"/>
              <a:t>Iliad</a:t>
            </a:r>
            <a:r>
              <a:rPr lang="en-US" dirty="0" smtClean="0"/>
              <a:t> a conception of “force” that has great explanatory power, then what (we can ask) does Brecht find looking back to </a:t>
            </a:r>
            <a:r>
              <a:rPr lang="en-US" dirty="0" err="1" smtClean="0"/>
              <a:t>Grimmelshausen</a:t>
            </a:r>
            <a:r>
              <a:rPr lang="en-US" dirty="0" smtClean="0"/>
              <a:t> and the Thirty Years’ War?</a:t>
            </a:r>
          </a:p>
          <a:p>
            <a:r>
              <a:rPr lang="en-US" dirty="0" smtClean="0"/>
              <a:t>Hint: It will have to do with the (limited) agency of the “new individual” living in a new socio-political order of the state.</a:t>
            </a:r>
            <a:endParaRPr lang="en-US" dirty="0"/>
          </a:p>
        </p:txBody>
      </p:sp>
    </p:spTree>
    <p:extLst>
      <p:ext uri="{BB962C8B-B14F-4D97-AF65-F5344CB8AC3E}">
        <p14:creationId xmlns:p14="http://schemas.microsoft.com/office/powerpoint/2010/main" val="17818861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through time….</a:t>
            </a:r>
            <a:endParaRPr lang="en-US" dirty="0"/>
          </a:p>
        </p:txBody>
      </p:sp>
      <p:sp>
        <p:nvSpPr>
          <p:cNvPr id="5" name="Content Placeholder 4"/>
          <p:cNvSpPr>
            <a:spLocks noGrp="1"/>
          </p:cNvSpPr>
          <p:nvPr>
            <p:ph idx="1"/>
          </p:nvPr>
        </p:nvSpPr>
        <p:spPr/>
        <p:txBody>
          <a:bodyPr>
            <a:normAutofit lnSpcReduction="10000"/>
          </a:bodyPr>
          <a:lstStyle/>
          <a:p>
            <a:r>
              <a:rPr lang="en-US" dirty="0" smtClean="0"/>
              <a:t>The humanities (and certainly the Humanities Core Course) shows the importance of time travel. That means back and forth.</a:t>
            </a:r>
          </a:p>
          <a:p>
            <a:r>
              <a:rPr lang="en-US" dirty="0" smtClean="0"/>
              <a:t>We started about 3000 years ago with Homer. Then we fast forwarded to the 17</a:t>
            </a:r>
            <a:r>
              <a:rPr lang="en-US" baseline="30000" dirty="0" smtClean="0"/>
              <a:t>th</a:t>
            </a:r>
            <a:r>
              <a:rPr lang="en-US" dirty="0" smtClean="0"/>
              <a:t> century and the Thirty Years War. Now we jump to World War Two (1939-1945).</a:t>
            </a:r>
          </a:p>
          <a:p>
            <a:r>
              <a:rPr lang="en-US" dirty="0" smtClean="0"/>
              <a:t>And yet, each move forward is accompanied by retrospective looks back.</a:t>
            </a:r>
            <a:endParaRPr lang="en-US" dirty="0"/>
          </a:p>
        </p:txBody>
      </p:sp>
    </p:spTree>
    <p:extLst>
      <p:ext uri="{BB962C8B-B14F-4D97-AF65-F5344CB8AC3E}">
        <p14:creationId xmlns:p14="http://schemas.microsoft.com/office/powerpoint/2010/main" val="39403757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forward by looking back…</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Weil and Oswald tried to make sense of the </a:t>
            </a:r>
            <a:r>
              <a:rPr lang="en-US" i="1" dirty="0" smtClean="0"/>
              <a:t>present</a:t>
            </a:r>
            <a:r>
              <a:rPr lang="en-US" dirty="0" smtClean="0"/>
              <a:t> by thinking anew about the Trojan War.</a:t>
            </a:r>
          </a:p>
          <a:p>
            <a:r>
              <a:rPr lang="en-US" dirty="0" err="1" smtClean="0"/>
              <a:t>Grimmelshausen</a:t>
            </a:r>
            <a:r>
              <a:rPr lang="en-US" dirty="0" smtClean="0"/>
              <a:t> turned the Ancient epic upside down to tell a figurative history of </a:t>
            </a:r>
            <a:r>
              <a:rPr lang="en-US" i="1" dirty="0" smtClean="0"/>
              <a:t>his</a:t>
            </a:r>
            <a:r>
              <a:rPr lang="en-US" dirty="0" smtClean="0"/>
              <a:t> present from below.</a:t>
            </a:r>
          </a:p>
          <a:p>
            <a:r>
              <a:rPr lang="en-US" dirty="0" smtClean="0"/>
              <a:t>Now Brecht returns to </a:t>
            </a:r>
            <a:r>
              <a:rPr lang="en-US" dirty="0" err="1" smtClean="0"/>
              <a:t>Grimmelshausen</a:t>
            </a:r>
            <a:r>
              <a:rPr lang="en-US" dirty="0" smtClean="0"/>
              <a:t> to see what he still has to tell us about agency in a time of total war.</a:t>
            </a:r>
          </a:p>
          <a:p>
            <a:r>
              <a:rPr lang="en-US" dirty="0" smtClean="0"/>
              <a:t>And next week we’ll see a 2008 </a:t>
            </a:r>
            <a:r>
              <a:rPr lang="en-US" dirty="0"/>
              <a:t>film during the Second Gulf War </a:t>
            </a:r>
            <a:r>
              <a:rPr lang="en-US" dirty="0" smtClean="0"/>
              <a:t>looking back at Brecht!</a:t>
            </a:r>
            <a:endParaRPr lang="en-US" dirty="0"/>
          </a:p>
        </p:txBody>
      </p:sp>
    </p:spTree>
    <p:extLst>
      <p:ext uri="{BB962C8B-B14F-4D97-AF65-F5344CB8AC3E}">
        <p14:creationId xmlns:p14="http://schemas.microsoft.com/office/powerpoint/2010/main" val="16046021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50452"/>
            <a:ext cx="8229600" cy="1143000"/>
          </a:xfrm>
        </p:spPr>
        <p:txBody>
          <a:bodyPr>
            <a:noAutofit/>
          </a:bodyPr>
          <a:lstStyle/>
          <a:p>
            <a:r>
              <a:rPr lang="en-US" sz="2400" dirty="0" smtClean="0"/>
              <a:t>Even as we move forward in time to our present, </a:t>
            </a:r>
            <a:r>
              <a:rPr lang="en-US" sz="2400" dirty="0" smtClean="0">
                <a:solidFill>
                  <a:srgbClr val="FF0000"/>
                </a:solidFill>
              </a:rPr>
              <a:t>we are staying in central Europe / Germany,</a:t>
            </a:r>
            <a:r>
              <a:rPr lang="en-US" sz="2400" dirty="0" smtClean="0"/>
              <a:t> but now a mid-20th century central Europe that looked a bit different than the one we considered last week!</a:t>
            </a:r>
            <a:endParaRPr lang="en-US" sz="2400" dirty="0"/>
          </a:p>
        </p:txBody>
      </p:sp>
      <p:pic>
        <p:nvPicPr>
          <p:cNvPr id="8" name="Picture 7"/>
          <p:cNvPicPr>
            <a:picLocks noChangeAspect="1"/>
          </p:cNvPicPr>
          <p:nvPr/>
        </p:nvPicPr>
        <p:blipFill>
          <a:blip r:embed="rId2"/>
          <a:stretch>
            <a:fillRect/>
          </a:stretch>
        </p:blipFill>
        <p:spPr>
          <a:xfrm>
            <a:off x="1654676" y="1948914"/>
            <a:ext cx="6099206" cy="3987508"/>
          </a:xfrm>
          <a:prstGeom prst="rect">
            <a:avLst/>
          </a:prstGeom>
        </p:spPr>
      </p:pic>
      <p:sp>
        <p:nvSpPr>
          <p:cNvPr id="9" name="TextBox 8"/>
          <p:cNvSpPr txBox="1"/>
          <p:nvPr/>
        </p:nvSpPr>
        <p:spPr>
          <a:xfrm>
            <a:off x="1327588" y="6077332"/>
            <a:ext cx="7185944" cy="369332"/>
          </a:xfrm>
          <a:prstGeom prst="rect">
            <a:avLst/>
          </a:prstGeom>
          <a:noFill/>
        </p:spPr>
        <p:txBody>
          <a:bodyPr wrap="none" rtlCol="0">
            <a:spAutoFit/>
          </a:bodyPr>
          <a:lstStyle/>
          <a:p>
            <a:r>
              <a:rPr lang="en-US" dirty="0" smtClean="0"/>
              <a:t>Map of Central Europe / “Germany” during the Thirty Years’ War (1618-48)</a:t>
            </a:r>
            <a:endParaRPr lang="en-US" dirty="0"/>
          </a:p>
        </p:txBody>
      </p:sp>
    </p:spTree>
    <p:extLst>
      <p:ext uri="{BB962C8B-B14F-4D97-AF65-F5344CB8AC3E}">
        <p14:creationId xmlns:p14="http://schemas.microsoft.com/office/powerpoint/2010/main" val="189436465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What had changed in the meantime?</a:t>
            </a:r>
            <a:br>
              <a:rPr lang="en-US" dirty="0" smtClean="0"/>
            </a:br>
            <a:endParaRPr lang="en-US" dirty="0"/>
          </a:p>
        </p:txBody>
      </p:sp>
      <p:sp>
        <p:nvSpPr>
          <p:cNvPr id="3" name="Subtitle 2"/>
          <p:cNvSpPr>
            <a:spLocks noGrp="1"/>
          </p:cNvSpPr>
          <p:nvPr>
            <p:ph type="subTitle" idx="1"/>
          </p:nvPr>
        </p:nvSpPr>
        <p:spPr>
          <a:xfrm>
            <a:off x="1371600" y="3415803"/>
            <a:ext cx="6400800" cy="1752600"/>
          </a:xfrm>
        </p:spPr>
        <p:txBody>
          <a:bodyPr/>
          <a:lstStyle/>
          <a:p>
            <a:r>
              <a:rPr lang="en-US" dirty="0" smtClean="0"/>
              <a:t>Between the Thirty Years’ War (1618-48) </a:t>
            </a:r>
            <a:r>
              <a:rPr lang="en-US" dirty="0" smtClean="0">
                <a:sym typeface="Wingdings"/>
              </a:rPr>
              <a:t>and WWII (1939-45)?</a:t>
            </a:r>
          </a:p>
        </p:txBody>
      </p:sp>
    </p:spTree>
    <p:extLst>
      <p:ext uri="{BB962C8B-B14F-4D97-AF65-F5344CB8AC3E}">
        <p14:creationId xmlns:p14="http://schemas.microsoft.com/office/powerpoint/2010/main" val="28614981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000" dirty="0" smtClean="0"/>
              <a:t>We know from last time that the momentous change came after the Thirty Years’ War with the rise of the nation state.</a:t>
            </a:r>
            <a:endParaRPr lang="en-US" sz="2000" dirty="0"/>
          </a:p>
        </p:txBody>
      </p:sp>
      <p:pic>
        <p:nvPicPr>
          <p:cNvPr id="3" name="Picture 2"/>
          <p:cNvPicPr>
            <a:picLocks noChangeAspect="1"/>
          </p:cNvPicPr>
          <p:nvPr/>
        </p:nvPicPr>
        <p:blipFill>
          <a:blip r:embed="rId2"/>
          <a:stretch>
            <a:fillRect/>
          </a:stretch>
        </p:blipFill>
        <p:spPr>
          <a:xfrm>
            <a:off x="250126" y="1143000"/>
            <a:ext cx="4252128" cy="3116560"/>
          </a:xfrm>
          <a:prstGeom prst="rect">
            <a:avLst/>
          </a:prstGeom>
        </p:spPr>
      </p:pic>
      <p:sp>
        <p:nvSpPr>
          <p:cNvPr id="5" name="TextBox 4"/>
          <p:cNvSpPr txBox="1"/>
          <p:nvPr/>
        </p:nvSpPr>
        <p:spPr>
          <a:xfrm>
            <a:off x="4502254" y="3521611"/>
            <a:ext cx="410764" cy="369332"/>
          </a:xfrm>
          <a:prstGeom prst="rect">
            <a:avLst/>
          </a:prstGeom>
          <a:noFill/>
        </p:spPr>
        <p:txBody>
          <a:bodyPr wrap="none" rtlCol="0">
            <a:spAutoFit/>
          </a:bodyPr>
          <a:lstStyle/>
          <a:p>
            <a:r>
              <a:rPr lang="en-US" dirty="0" err="1" smtClean="0">
                <a:sym typeface="Wingdings"/>
              </a:rPr>
              <a:t></a:t>
            </a:r>
            <a:endParaRPr lang="en-US" dirty="0"/>
          </a:p>
        </p:txBody>
      </p:sp>
      <p:sp>
        <p:nvSpPr>
          <p:cNvPr id="6" name="TextBox 5"/>
          <p:cNvSpPr txBox="1"/>
          <p:nvPr/>
        </p:nvSpPr>
        <p:spPr>
          <a:xfrm>
            <a:off x="250126" y="4259560"/>
            <a:ext cx="8631014" cy="923330"/>
          </a:xfrm>
          <a:prstGeom prst="rect">
            <a:avLst/>
          </a:prstGeom>
          <a:noFill/>
        </p:spPr>
        <p:txBody>
          <a:bodyPr wrap="none" rtlCol="0">
            <a:spAutoFit/>
          </a:bodyPr>
          <a:lstStyle/>
          <a:p>
            <a:r>
              <a:rPr lang="en-US" dirty="0" smtClean="0"/>
              <a:t>A Europe that looked like this….</a:t>
            </a:r>
          </a:p>
          <a:p>
            <a:endParaRPr lang="en-US" dirty="0"/>
          </a:p>
          <a:p>
            <a:r>
              <a:rPr lang="en-US" dirty="0" smtClean="0"/>
              <a:t>                                                                            Became a Europe that looked like this (in 1939).</a:t>
            </a:r>
            <a:endParaRPr lang="en-US" dirty="0"/>
          </a:p>
        </p:txBody>
      </p:sp>
      <p:sp>
        <p:nvSpPr>
          <p:cNvPr id="7" name="TextBox 6"/>
          <p:cNvSpPr txBox="1"/>
          <p:nvPr/>
        </p:nvSpPr>
        <p:spPr>
          <a:xfrm>
            <a:off x="781504" y="5383368"/>
            <a:ext cx="7456847" cy="1754327"/>
          </a:xfrm>
          <a:prstGeom prst="rect">
            <a:avLst/>
          </a:prstGeom>
          <a:noFill/>
        </p:spPr>
        <p:txBody>
          <a:bodyPr wrap="square" rtlCol="0">
            <a:spAutoFit/>
          </a:bodyPr>
          <a:lstStyle/>
          <a:p>
            <a:endParaRPr lang="en-US" dirty="0" smtClean="0"/>
          </a:p>
          <a:p>
            <a:r>
              <a:rPr lang="en-US" dirty="0" smtClean="0"/>
              <a:t>Recall: The Holy Roman Empire was </a:t>
            </a:r>
            <a:r>
              <a:rPr lang="en-US" i="1" dirty="0" smtClean="0"/>
              <a:t>weakened</a:t>
            </a:r>
            <a:r>
              <a:rPr lang="en-US" dirty="0" smtClean="0"/>
              <a:t> by the French and Swedish victories in the Thirty Years’ War, but it was </a:t>
            </a:r>
            <a:r>
              <a:rPr lang="en-US" i="1" dirty="0" smtClean="0"/>
              <a:t>dissolved</a:t>
            </a:r>
            <a:r>
              <a:rPr lang="en-US" dirty="0" smtClean="0"/>
              <a:t> only in 1806 after Napoleon’s troops swept across Europe.</a:t>
            </a:r>
            <a:endParaRPr lang="en-US" dirty="0"/>
          </a:p>
          <a:p>
            <a:endParaRPr lang="en-US" dirty="0" smtClean="0"/>
          </a:p>
          <a:p>
            <a:endParaRPr lang="en-US" dirty="0"/>
          </a:p>
        </p:txBody>
      </p:sp>
      <p:pic>
        <p:nvPicPr>
          <p:cNvPr id="8" name="Picture 7"/>
          <p:cNvPicPr>
            <a:picLocks noChangeAspect="1"/>
          </p:cNvPicPr>
          <p:nvPr/>
        </p:nvPicPr>
        <p:blipFill>
          <a:blip r:embed="rId3"/>
          <a:stretch>
            <a:fillRect/>
          </a:stretch>
        </p:blipFill>
        <p:spPr>
          <a:xfrm>
            <a:off x="4480062" y="1143000"/>
            <a:ext cx="4663938" cy="3167342"/>
          </a:xfrm>
          <a:prstGeom prst="rect">
            <a:avLst/>
          </a:prstGeom>
        </p:spPr>
      </p:pic>
    </p:spTree>
    <p:extLst>
      <p:ext uri="{BB962C8B-B14F-4D97-AF65-F5344CB8AC3E}">
        <p14:creationId xmlns:p14="http://schemas.microsoft.com/office/powerpoint/2010/main" val="18056918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 abbreviated history….</a:t>
            </a:r>
            <a:endParaRPr lang="en-US" dirty="0"/>
          </a:p>
        </p:txBody>
      </p:sp>
      <p:sp>
        <p:nvSpPr>
          <p:cNvPr id="4" name="Content Placeholder 3"/>
          <p:cNvSpPr>
            <a:spLocks noGrp="1"/>
          </p:cNvSpPr>
          <p:nvPr>
            <p:ph sz="half" idx="1"/>
          </p:nvPr>
        </p:nvSpPr>
        <p:spPr/>
        <p:txBody>
          <a:bodyPr>
            <a:normAutofit fontScale="92500" lnSpcReduction="10000"/>
          </a:bodyPr>
          <a:lstStyle/>
          <a:p>
            <a:r>
              <a:rPr lang="en-US" dirty="0" smtClean="0"/>
              <a:t>We saw that </a:t>
            </a:r>
            <a:r>
              <a:rPr lang="en-US" dirty="0" err="1" smtClean="0"/>
              <a:t>Grimmelshausen’s</a:t>
            </a:r>
            <a:r>
              <a:rPr lang="en-US" dirty="0" smtClean="0"/>
              <a:t> </a:t>
            </a:r>
            <a:r>
              <a:rPr lang="en-US" i="1" dirty="0" err="1" smtClean="0"/>
              <a:t>Simplicissimus</a:t>
            </a:r>
            <a:r>
              <a:rPr lang="en-US" dirty="0" smtClean="0"/>
              <a:t> could be read as an allegory of the beginning consolidation of the “</a:t>
            </a:r>
            <a:r>
              <a:rPr lang="en-US" dirty="0" err="1" smtClean="0"/>
              <a:t>Westphalian</a:t>
            </a:r>
            <a:r>
              <a:rPr lang="en-US" dirty="0" smtClean="0"/>
              <a:t>” order of nation states.</a:t>
            </a:r>
          </a:p>
          <a:p>
            <a:r>
              <a:rPr lang="en-US" dirty="0" smtClean="0"/>
              <a:t>One of the major players, beginning with its unification in 1866, was Germany.</a:t>
            </a:r>
            <a:endParaRPr lang="en-US" dirty="0"/>
          </a:p>
        </p:txBody>
      </p:sp>
      <p:sp>
        <p:nvSpPr>
          <p:cNvPr id="5" name="Content Placeholder 4"/>
          <p:cNvSpPr>
            <a:spLocks noGrp="1"/>
          </p:cNvSpPr>
          <p:nvPr>
            <p:ph sz="half" idx="2"/>
          </p:nvPr>
        </p:nvSpPr>
        <p:spPr/>
        <p:txBody>
          <a:bodyPr>
            <a:normAutofit fontScale="92500" lnSpcReduction="10000"/>
          </a:bodyPr>
          <a:lstStyle/>
          <a:p>
            <a:r>
              <a:rPr lang="en-US" dirty="0" smtClean="0"/>
              <a:t>Contemporary Europe</a:t>
            </a:r>
            <a:endParaRPr lang="en-US" dirty="0"/>
          </a:p>
        </p:txBody>
      </p:sp>
      <p:pic>
        <p:nvPicPr>
          <p:cNvPr id="6" name="Picture 5"/>
          <p:cNvPicPr>
            <a:picLocks noChangeAspect="1"/>
          </p:cNvPicPr>
          <p:nvPr/>
        </p:nvPicPr>
        <p:blipFill>
          <a:blip r:embed="rId2"/>
          <a:stretch>
            <a:fillRect/>
          </a:stretch>
        </p:blipFill>
        <p:spPr>
          <a:xfrm>
            <a:off x="4648200" y="2325261"/>
            <a:ext cx="4059990" cy="4532739"/>
          </a:xfrm>
          <a:prstGeom prst="rect">
            <a:avLst/>
          </a:prstGeom>
        </p:spPr>
      </p:pic>
    </p:spTree>
    <p:extLst>
      <p:ext uri="{BB962C8B-B14F-4D97-AF65-F5344CB8AC3E}">
        <p14:creationId xmlns:p14="http://schemas.microsoft.com/office/powerpoint/2010/main" val="39643731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5202304" cy="4246557"/>
          </a:xfrm>
          <a:prstGeom prst="rect">
            <a:avLst/>
          </a:prstGeom>
        </p:spPr>
      </p:pic>
      <p:sp>
        <p:nvSpPr>
          <p:cNvPr id="4" name="TextBox 3"/>
          <p:cNvSpPr txBox="1"/>
          <p:nvPr/>
        </p:nvSpPr>
        <p:spPr>
          <a:xfrm>
            <a:off x="6364179" y="1417638"/>
            <a:ext cx="2322621" cy="1384995"/>
          </a:xfrm>
          <a:prstGeom prst="rect">
            <a:avLst/>
          </a:prstGeom>
          <a:noFill/>
        </p:spPr>
        <p:txBody>
          <a:bodyPr wrap="none" rtlCol="0">
            <a:spAutoFit/>
          </a:bodyPr>
          <a:lstStyle/>
          <a:p>
            <a:r>
              <a:rPr lang="en-US" sz="2800" dirty="0" smtClean="0"/>
              <a:t>From the Holy </a:t>
            </a:r>
          </a:p>
          <a:p>
            <a:r>
              <a:rPr lang="en-US" sz="2800" dirty="0" smtClean="0"/>
              <a:t>Roman Empire </a:t>
            </a:r>
          </a:p>
          <a:p>
            <a:r>
              <a:rPr lang="en-US" sz="2800" dirty="0" smtClean="0"/>
              <a:t>(here, </a:t>
            </a:r>
            <a:r>
              <a:rPr lang="en-US" sz="2800" dirty="0" err="1" smtClean="0"/>
              <a:t>c</a:t>
            </a:r>
            <a:r>
              <a:rPr lang="en-US" sz="2800" dirty="0" smtClean="0"/>
              <a:t>. 1789)</a:t>
            </a:r>
            <a:endParaRPr lang="en-US" sz="2800" dirty="0"/>
          </a:p>
        </p:txBody>
      </p:sp>
      <p:sp>
        <p:nvSpPr>
          <p:cNvPr id="6" name="TextBox 5"/>
          <p:cNvSpPr txBox="1"/>
          <p:nvPr/>
        </p:nvSpPr>
        <p:spPr>
          <a:xfrm>
            <a:off x="1328088" y="6254227"/>
            <a:ext cx="184666" cy="369332"/>
          </a:xfrm>
          <a:prstGeom prst="rect">
            <a:avLst/>
          </a:prstGeom>
          <a:noFill/>
        </p:spPr>
        <p:txBody>
          <a:bodyPr wrap="none" rtlCol="0">
            <a:spAutoFit/>
          </a:bodyPr>
          <a:lstStyle/>
          <a:p>
            <a:r>
              <a:rPr lang="en-US" dirty="0" smtClean="0"/>
              <a:t> </a:t>
            </a:r>
            <a:endParaRPr lang="en-US" dirty="0"/>
          </a:p>
        </p:txBody>
      </p:sp>
      <p:sp>
        <p:nvSpPr>
          <p:cNvPr id="7" name="TextBox 6"/>
          <p:cNvSpPr txBox="1"/>
          <p:nvPr/>
        </p:nvSpPr>
        <p:spPr>
          <a:xfrm>
            <a:off x="0" y="5110542"/>
            <a:ext cx="4382630" cy="1200328"/>
          </a:xfrm>
          <a:prstGeom prst="rect">
            <a:avLst/>
          </a:prstGeom>
          <a:noFill/>
        </p:spPr>
        <p:txBody>
          <a:bodyPr wrap="none" rtlCol="0">
            <a:spAutoFit/>
          </a:bodyPr>
          <a:lstStyle/>
          <a:p>
            <a:pPr>
              <a:buFont typeface="Wingdings" pitchFamily="-84" charset="2"/>
              <a:buChar char="à"/>
            </a:pPr>
            <a:r>
              <a:rPr lang="en-US" dirty="0" smtClean="0">
                <a:sym typeface="Wingdings"/>
              </a:rPr>
              <a:t>  </a:t>
            </a:r>
            <a:r>
              <a:rPr lang="en-US" sz="2400" dirty="0" smtClean="0">
                <a:sym typeface="Wingdings"/>
              </a:rPr>
              <a:t>To the “modern” nation-state</a:t>
            </a:r>
          </a:p>
          <a:p>
            <a:r>
              <a:rPr lang="en-US" sz="2400" dirty="0" smtClean="0">
                <a:sym typeface="Wingdings"/>
              </a:rPr>
              <a:t>of Germany; looks similar, but it’s</a:t>
            </a:r>
          </a:p>
          <a:p>
            <a:r>
              <a:rPr lang="en-US" sz="2400" dirty="0" smtClean="0">
                <a:sym typeface="Wingdings"/>
              </a:rPr>
              <a:t>radically different</a:t>
            </a:r>
            <a:endParaRPr lang="en-US" sz="2400" dirty="0"/>
          </a:p>
        </p:txBody>
      </p:sp>
      <p:sp>
        <p:nvSpPr>
          <p:cNvPr id="8" name="TextBox 7"/>
          <p:cNvSpPr txBox="1"/>
          <p:nvPr/>
        </p:nvSpPr>
        <p:spPr>
          <a:xfrm>
            <a:off x="6103754" y="536248"/>
            <a:ext cx="2878763" cy="523220"/>
          </a:xfrm>
          <a:prstGeom prst="rect">
            <a:avLst/>
          </a:prstGeom>
          <a:noFill/>
        </p:spPr>
        <p:txBody>
          <a:bodyPr wrap="none" rtlCol="0">
            <a:spAutoFit/>
          </a:bodyPr>
          <a:lstStyle/>
          <a:p>
            <a:r>
              <a:rPr lang="en-US" sz="2800" dirty="0" smtClean="0"/>
              <a:t>Week 4 </a:t>
            </a:r>
            <a:r>
              <a:rPr lang="en-US" sz="2800" dirty="0" err="1" smtClean="0">
                <a:sym typeface="Wingdings"/>
              </a:rPr>
              <a:t></a:t>
            </a:r>
            <a:r>
              <a:rPr lang="en-US" sz="2800" dirty="0" smtClean="0">
                <a:sym typeface="Wingdings"/>
              </a:rPr>
              <a:t> Week 5</a:t>
            </a:r>
            <a:endParaRPr lang="en-US" sz="2800" dirty="0"/>
          </a:p>
        </p:txBody>
      </p:sp>
      <p:pic>
        <p:nvPicPr>
          <p:cNvPr id="9" name="Picture 8"/>
          <p:cNvPicPr>
            <a:picLocks noChangeAspect="1"/>
          </p:cNvPicPr>
          <p:nvPr/>
        </p:nvPicPr>
        <p:blipFill>
          <a:blip r:embed="rId3"/>
          <a:stretch>
            <a:fillRect/>
          </a:stretch>
        </p:blipFill>
        <p:spPr>
          <a:xfrm>
            <a:off x="4479911" y="3564074"/>
            <a:ext cx="4664089" cy="3536507"/>
          </a:xfrm>
          <a:prstGeom prst="rect">
            <a:avLst/>
          </a:prstGeom>
        </p:spPr>
      </p:pic>
    </p:spTree>
    <p:extLst>
      <p:ext uri="{BB962C8B-B14F-4D97-AF65-F5344CB8AC3E}">
        <p14:creationId xmlns:p14="http://schemas.microsoft.com/office/powerpoint/2010/main" val="24834055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Although there are still “states” within Germany, they are all subordinated to the central power of the nation, in this case Prussia and its capital, Berlin.</a:t>
            </a:r>
            <a:endParaRPr lang="en-US" dirty="0"/>
          </a:p>
        </p:txBody>
      </p:sp>
    </p:spTree>
    <p:extLst>
      <p:ext uri="{BB962C8B-B14F-4D97-AF65-F5344CB8AC3E}">
        <p14:creationId xmlns:p14="http://schemas.microsoft.com/office/powerpoint/2010/main" val="55793865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20</a:t>
            </a:r>
            <a:r>
              <a:rPr lang="en-US" sz="3200" baseline="30000" dirty="0" smtClean="0"/>
              <a:t>th</a:t>
            </a:r>
            <a:r>
              <a:rPr lang="en-US" sz="3200" dirty="0" smtClean="0"/>
              <a:t> century was then a time of wars waged </a:t>
            </a:r>
            <a:r>
              <a:rPr lang="en-US" sz="3200" i="1" dirty="0" smtClean="0"/>
              <a:t>by </a:t>
            </a:r>
            <a:r>
              <a:rPr lang="en-US" sz="3200" dirty="0" smtClean="0"/>
              <a:t> these nation states against each other</a:t>
            </a:r>
            <a:endParaRPr lang="en-US" sz="3200" dirty="0"/>
          </a:p>
        </p:txBody>
      </p:sp>
      <p:sp>
        <p:nvSpPr>
          <p:cNvPr id="3" name="Content Placeholder 2"/>
          <p:cNvSpPr>
            <a:spLocks noGrp="1"/>
          </p:cNvSpPr>
          <p:nvPr>
            <p:ph sz="half" idx="1"/>
          </p:nvPr>
        </p:nvSpPr>
        <p:spPr/>
        <p:txBody>
          <a:bodyPr/>
          <a:lstStyle/>
          <a:p>
            <a:r>
              <a:rPr lang="en-US" dirty="0" smtClean="0"/>
              <a:t>World War I (1914-1938)</a:t>
            </a:r>
          </a:p>
          <a:p>
            <a:r>
              <a:rPr lang="en-US" dirty="0" smtClean="0"/>
              <a:t>“trench warfare”</a:t>
            </a:r>
          </a:p>
          <a:p>
            <a:r>
              <a:rPr lang="en-US" dirty="0" smtClean="0"/>
              <a:t>The general statistics are 17 million deaths and 20 million wounded.</a:t>
            </a:r>
          </a:p>
          <a:p>
            <a:r>
              <a:rPr lang="en-US" dirty="0" smtClean="0"/>
              <a:t>Left a lasting scar on an entire generation.</a:t>
            </a:r>
            <a:endParaRPr lang="en-US" dirty="0"/>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5060802" y="1600200"/>
            <a:ext cx="2870897" cy="4509340"/>
          </a:xfrm>
          <a:prstGeom prst="rect">
            <a:avLst/>
          </a:prstGeom>
        </p:spPr>
      </p:pic>
    </p:spTree>
    <p:extLst>
      <p:ext uri="{BB962C8B-B14F-4D97-AF65-F5344CB8AC3E}">
        <p14:creationId xmlns:p14="http://schemas.microsoft.com/office/powerpoint/2010/main" val="14868227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Rise of National Socialism (Nazis)</a:t>
            </a:r>
            <a:endParaRPr lang="en-US" dirty="0"/>
          </a:p>
        </p:txBody>
      </p:sp>
      <p:pic>
        <p:nvPicPr>
          <p:cNvPr id="5" name="Content Placeholder 4"/>
          <p:cNvPicPr>
            <a:picLocks noGrp="1" noChangeAspect="1"/>
          </p:cNvPicPr>
          <p:nvPr>
            <p:ph sz="half" idx="1"/>
          </p:nvPr>
        </p:nvPicPr>
        <p:blipFill>
          <a:blip r:embed="rId2"/>
          <a:srcRect l="106" r="106"/>
          <a:stretch>
            <a:fillRect/>
          </a:stretch>
        </p:blipFill>
        <p:spPr/>
      </p:pic>
      <p:sp>
        <p:nvSpPr>
          <p:cNvPr id="4" name="Content Placeholder 3"/>
          <p:cNvSpPr>
            <a:spLocks noGrp="1"/>
          </p:cNvSpPr>
          <p:nvPr>
            <p:ph sz="half" idx="2"/>
          </p:nvPr>
        </p:nvSpPr>
        <p:spPr/>
        <p:txBody>
          <a:bodyPr>
            <a:normAutofit fontScale="92500" lnSpcReduction="20000"/>
          </a:bodyPr>
          <a:lstStyle/>
          <a:p>
            <a:r>
              <a:rPr lang="en-US" dirty="0" smtClean="0"/>
              <a:t>Hitler rises to power in 1933.</a:t>
            </a:r>
          </a:p>
          <a:p>
            <a:r>
              <a:rPr lang="en-US" dirty="0" smtClean="0"/>
              <a:t>Rearms Germany</a:t>
            </a:r>
          </a:p>
          <a:p>
            <a:r>
              <a:rPr lang="en-US" dirty="0" smtClean="0"/>
              <a:t>Invades Poland in 1939</a:t>
            </a:r>
          </a:p>
          <a:p>
            <a:r>
              <a:rPr lang="en-US" dirty="0" smtClean="0"/>
              <a:t>Propaganda minister Joseph Goebbels calls for “total war” (the mobilization of the entire society) in 1943. (In fact, the entire society had been completely </a:t>
            </a:r>
            <a:r>
              <a:rPr lang="en-US" dirty="0" err="1" smtClean="0"/>
              <a:t>organzed</a:t>
            </a:r>
            <a:r>
              <a:rPr lang="en-US" dirty="0" smtClean="0"/>
              <a:t> for the war effort already.)</a:t>
            </a:r>
            <a:endParaRPr lang="en-US" dirty="0"/>
          </a:p>
        </p:txBody>
      </p:sp>
    </p:spTree>
    <p:extLst>
      <p:ext uri="{BB962C8B-B14F-4D97-AF65-F5344CB8AC3E}">
        <p14:creationId xmlns:p14="http://schemas.microsoft.com/office/powerpoint/2010/main" val="27089065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198" y="384858"/>
            <a:ext cx="8229600" cy="1143000"/>
          </a:xfrm>
        </p:spPr>
        <p:txBody>
          <a:bodyPr>
            <a:noAutofit/>
          </a:bodyPr>
          <a:lstStyle/>
          <a:p>
            <a:r>
              <a:rPr lang="en-US" sz="1800" dirty="0" smtClean="0"/>
              <a:t>The Brutality of War (1939-45):</a:t>
            </a:r>
            <a:br>
              <a:rPr lang="en-US" sz="1800" dirty="0" smtClean="0"/>
            </a:br>
            <a:r>
              <a:rPr lang="en-US" sz="1800" dirty="0" smtClean="0"/>
              <a:t>From 1939 on </a:t>
            </a:r>
            <a:r>
              <a:rPr lang="en-US" sz="1800" dirty="0" smtClean="0">
                <a:sym typeface="Wingdings"/>
              </a:rPr>
              <a:t> </a:t>
            </a:r>
            <a:r>
              <a:rPr lang="en-US" sz="1800" dirty="0" smtClean="0"/>
              <a:t>The so-called German “Blitzkrieg” (lightening war)--swift, coordinated mechanized infantry and air attacks against Poland, Belgium, and France</a:t>
            </a:r>
            <a:br>
              <a:rPr lang="en-US" sz="1800" dirty="0" smtClean="0"/>
            </a:br>
            <a:r>
              <a:rPr lang="en-US" sz="1800" dirty="0" smtClean="0"/>
              <a:t>Beginning in 1941, eastern front against the Soviet Union</a:t>
            </a:r>
            <a:endParaRPr lang="en-US" sz="1800" u="sng" dirty="0"/>
          </a:p>
        </p:txBody>
      </p:sp>
      <p:pic>
        <p:nvPicPr>
          <p:cNvPr id="4" name="Picture 3"/>
          <p:cNvPicPr>
            <a:picLocks noChangeAspect="1"/>
          </p:cNvPicPr>
          <p:nvPr/>
        </p:nvPicPr>
        <p:blipFill>
          <a:blip r:embed="rId2"/>
          <a:stretch>
            <a:fillRect/>
          </a:stretch>
        </p:blipFill>
        <p:spPr>
          <a:xfrm>
            <a:off x="4812857" y="4003858"/>
            <a:ext cx="3645941" cy="2257962"/>
          </a:xfrm>
          <a:prstGeom prst="rect">
            <a:avLst/>
          </a:prstGeom>
        </p:spPr>
      </p:pic>
      <p:pic>
        <p:nvPicPr>
          <p:cNvPr id="6" name="Picture 5"/>
          <p:cNvPicPr>
            <a:picLocks noChangeAspect="1"/>
          </p:cNvPicPr>
          <p:nvPr/>
        </p:nvPicPr>
        <p:blipFill>
          <a:blip r:embed="rId3"/>
          <a:stretch>
            <a:fillRect/>
          </a:stretch>
        </p:blipFill>
        <p:spPr>
          <a:xfrm>
            <a:off x="4812857" y="1814081"/>
            <a:ext cx="3645941" cy="2174224"/>
          </a:xfrm>
          <a:prstGeom prst="rect">
            <a:avLst/>
          </a:prstGeom>
        </p:spPr>
      </p:pic>
      <p:pic>
        <p:nvPicPr>
          <p:cNvPr id="7" name="Picture 6"/>
          <p:cNvPicPr>
            <a:picLocks noChangeAspect="1"/>
          </p:cNvPicPr>
          <p:nvPr/>
        </p:nvPicPr>
        <p:blipFill>
          <a:blip r:embed="rId4"/>
          <a:stretch>
            <a:fillRect/>
          </a:stretch>
        </p:blipFill>
        <p:spPr>
          <a:xfrm>
            <a:off x="457200" y="1814081"/>
            <a:ext cx="3374147" cy="4447739"/>
          </a:xfrm>
          <a:prstGeom prst="rect">
            <a:avLst/>
          </a:prstGeom>
        </p:spPr>
      </p:pic>
    </p:spTree>
    <p:extLst>
      <p:ext uri="{BB962C8B-B14F-4D97-AF65-F5344CB8AC3E}">
        <p14:creationId xmlns:p14="http://schemas.microsoft.com/office/powerpoint/2010/main" val="141525418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Call for the total annihilation of the Jews of Europe</a:t>
            </a:r>
            <a:endParaRPr lang="en-US" dirty="0"/>
          </a:p>
        </p:txBody>
      </p:sp>
      <p:sp>
        <p:nvSpPr>
          <p:cNvPr id="3" name="Content Placeholder 2"/>
          <p:cNvSpPr>
            <a:spLocks noGrp="1"/>
          </p:cNvSpPr>
          <p:nvPr>
            <p:ph sz="half" idx="1"/>
          </p:nvPr>
        </p:nvSpPr>
        <p:spPr/>
        <p:txBody>
          <a:bodyPr/>
          <a:lstStyle/>
          <a:p>
            <a:r>
              <a:rPr lang="en-US" dirty="0" smtClean="0"/>
              <a:t>In concentration/death camps</a:t>
            </a:r>
            <a:endParaRPr lang="en-US" dirty="0"/>
          </a:p>
        </p:txBody>
      </p:sp>
      <p:sp>
        <p:nvSpPr>
          <p:cNvPr id="4" name="Content Placeholder 3"/>
          <p:cNvSpPr>
            <a:spLocks noGrp="1"/>
          </p:cNvSpPr>
          <p:nvPr>
            <p:ph sz="half" idx="2"/>
          </p:nvPr>
        </p:nvSpPr>
        <p:spPr/>
        <p:txBody>
          <a:bodyPr/>
          <a:lstStyle/>
          <a:p>
            <a:r>
              <a:rPr lang="en-US" dirty="0" smtClean="0"/>
              <a:t>Like the one in Auschwitz, Poland</a:t>
            </a:r>
            <a:endParaRPr lang="en-US" dirty="0"/>
          </a:p>
        </p:txBody>
      </p:sp>
      <p:pic>
        <p:nvPicPr>
          <p:cNvPr id="5" name="Picture 4"/>
          <p:cNvPicPr>
            <a:picLocks noChangeAspect="1"/>
          </p:cNvPicPr>
          <p:nvPr/>
        </p:nvPicPr>
        <p:blipFill>
          <a:blip r:embed="rId2"/>
          <a:stretch>
            <a:fillRect/>
          </a:stretch>
        </p:blipFill>
        <p:spPr>
          <a:xfrm>
            <a:off x="4086613" y="2878899"/>
            <a:ext cx="5239704" cy="3484403"/>
          </a:xfrm>
          <a:prstGeom prst="rect">
            <a:avLst/>
          </a:prstGeom>
        </p:spPr>
      </p:pic>
      <p:pic>
        <p:nvPicPr>
          <p:cNvPr id="6" name="Picture 5"/>
          <p:cNvPicPr>
            <a:picLocks noChangeAspect="1"/>
          </p:cNvPicPr>
          <p:nvPr/>
        </p:nvPicPr>
        <p:blipFill>
          <a:blip r:embed="rId3"/>
          <a:stretch>
            <a:fillRect/>
          </a:stretch>
        </p:blipFill>
        <p:spPr>
          <a:xfrm>
            <a:off x="123690" y="2537017"/>
            <a:ext cx="3623169" cy="2659709"/>
          </a:xfrm>
          <a:prstGeom prst="rect">
            <a:avLst/>
          </a:prstGeom>
        </p:spPr>
      </p:pic>
    </p:spTree>
    <p:extLst>
      <p:ext uri="{BB962C8B-B14F-4D97-AF65-F5344CB8AC3E}">
        <p14:creationId xmlns:p14="http://schemas.microsoft.com/office/powerpoint/2010/main" val="12606120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result….</a:t>
            </a:r>
            <a:endParaRPr lang="en-US" dirty="0"/>
          </a:p>
        </p:txBody>
      </p:sp>
      <p:sp>
        <p:nvSpPr>
          <p:cNvPr id="3" name="Content Placeholder 2"/>
          <p:cNvSpPr>
            <a:spLocks noGrp="1"/>
          </p:cNvSpPr>
          <p:nvPr>
            <p:ph sz="half" idx="1"/>
          </p:nvPr>
        </p:nvSpPr>
        <p:spPr/>
        <p:txBody>
          <a:bodyPr/>
          <a:lstStyle/>
          <a:p>
            <a:r>
              <a:rPr lang="en-US" dirty="0" smtClean="0"/>
              <a:t>Unprecedented destruction….</a:t>
            </a:r>
            <a:endParaRPr lang="en-US" dirty="0"/>
          </a:p>
        </p:txBody>
      </p:sp>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350022180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Battle of Britain (Summer / Fall, 1940) / German air force attacks England</a:t>
            </a:r>
            <a:endParaRPr lang="en-US" sz="3200" dirty="0"/>
          </a:p>
        </p:txBody>
      </p:sp>
      <p:pic>
        <p:nvPicPr>
          <p:cNvPr id="3" name="Picture 2"/>
          <p:cNvPicPr>
            <a:picLocks noChangeAspect="1"/>
          </p:cNvPicPr>
          <p:nvPr/>
        </p:nvPicPr>
        <p:blipFill>
          <a:blip r:embed="rId2"/>
          <a:stretch>
            <a:fillRect/>
          </a:stretch>
        </p:blipFill>
        <p:spPr>
          <a:xfrm>
            <a:off x="457200" y="1417638"/>
            <a:ext cx="8128000" cy="4572000"/>
          </a:xfrm>
          <a:prstGeom prst="rect">
            <a:avLst/>
          </a:prstGeom>
        </p:spPr>
      </p:pic>
      <p:sp>
        <p:nvSpPr>
          <p:cNvPr id="4" name="TextBox 3"/>
          <p:cNvSpPr txBox="1"/>
          <p:nvPr/>
        </p:nvSpPr>
        <p:spPr>
          <a:xfrm>
            <a:off x="1051833" y="5989638"/>
            <a:ext cx="7170503" cy="369332"/>
          </a:xfrm>
          <a:prstGeom prst="rect">
            <a:avLst/>
          </a:prstGeom>
          <a:noFill/>
        </p:spPr>
        <p:txBody>
          <a:bodyPr wrap="none" rtlCol="0">
            <a:spAutoFit/>
          </a:bodyPr>
          <a:lstStyle/>
          <a:p>
            <a:r>
              <a:rPr lang="en-US" dirty="0" smtClean="0"/>
              <a:t>Winston Churchill inspecting damage in south London (7 September, 1940)</a:t>
            </a:r>
            <a:endParaRPr lang="en-US" dirty="0"/>
          </a:p>
        </p:txBody>
      </p:sp>
    </p:spTree>
    <p:extLst>
      <p:ext uri="{BB962C8B-B14F-4D97-AF65-F5344CB8AC3E}">
        <p14:creationId xmlns:p14="http://schemas.microsoft.com/office/powerpoint/2010/main" val="193020263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normAutofit fontScale="90000"/>
          </a:bodyPr>
          <a:lstStyle/>
          <a:p>
            <a:r>
              <a:rPr lang="en-US" sz="2400" dirty="0" smtClean="0"/>
              <a:t>Pretty soon, however, this form of war also came home to the Germans themselves…</a:t>
            </a:r>
            <a:br>
              <a:rPr lang="en-US" sz="2400" dirty="0" smtClean="0"/>
            </a:br>
            <a:r>
              <a:rPr lang="en-US" sz="2400" dirty="0" smtClean="0"/>
              <a:t>The German city of Dresden – 13-15 February, 1945</a:t>
            </a:r>
            <a:endParaRPr lang="en-US" sz="2400" dirty="0"/>
          </a:p>
        </p:txBody>
      </p:sp>
      <p:pic>
        <p:nvPicPr>
          <p:cNvPr id="6" name="Picture 5"/>
          <p:cNvPicPr>
            <a:picLocks noChangeAspect="1"/>
          </p:cNvPicPr>
          <p:nvPr/>
        </p:nvPicPr>
        <p:blipFill>
          <a:blip r:embed="rId2">
            <a:lum/>
          </a:blip>
          <a:stretch>
            <a:fillRect/>
          </a:stretch>
        </p:blipFill>
        <p:spPr>
          <a:xfrm>
            <a:off x="862144" y="1143000"/>
            <a:ext cx="7842958" cy="5166548"/>
          </a:xfrm>
          <a:prstGeom prst="rect">
            <a:avLst/>
          </a:prstGeom>
        </p:spPr>
      </p:pic>
      <p:sp>
        <p:nvSpPr>
          <p:cNvPr id="7" name="TextBox 6"/>
          <p:cNvSpPr txBox="1"/>
          <p:nvPr/>
        </p:nvSpPr>
        <p:spPr>
          <a:xfrm>
            <a:off x="457200" y="6309548"/>
            <a:ext cx="8443688" cy="369332"/>
          </a:xfrm>
          <a:prstGeom prst="rect">
            <a:avLst/>
          </a:prstGeom>
          <a:noFill/>
        </p:spPr>
        <p:txBody>
          <a:bodyPr wrap="none" rtlCol="0">
            <a:spAutoFit/>
          </a:bodyPr>
          <a:lstStyle/>
          <a:p>
            <a:r>
              <a:rPr lang="en-US" dirty="0" smtClean="0"/>
              <a:t>Between 22,000 and 25,000 people incinerated on the ground by British and U.S. bombs</a:t>
            </a:r>
            <a:endParaRPr lang="en-US" dirty="0"/>
          </a:p>
        </p:txBody>
      </p:sp>
    </p:spTree>
    <p:extLst>
      <p:ext uri="{BB962C8B-B14F-4D97-AF65-F5344CB8AC3E}">
        <p14:creationId xmlns:p14="http://schemas.microsoft.com/office/powerpoint/2010/main" val="174167268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Berlin in ruins</a:t>
            </a:r>
            <a:endParaRPr lang="en-US" dirty="0"/>
          </a:p>
        </p:txBody>
      </p:sp>
      <p:pic>
        <p:nvPicPr>
          <p:cNvPr id="4" name="Berlin Ruins.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98475" y="1600200"/>
            <a:ext cx="8147050" cy="4525963"/>
          </a:xfrm>
        </p:spPr>
      </p:pic>
    </p:spTree>
    <p:extLst>
      <p:ext uri="{BB962C8B-B14F-4D97-AF65-F5344CB8AC3E}">
        <p14:creationId xmlns:p14="http://schemas.microsoft.com/office/powerpoint/2010/main" val="40033440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r>
              <a:rPr lang="en-US" dirty="0">
                <a:hlinkClick r:id="rId2"/>
              </a:rPr>
              <a:t>https://uci.kanopystreaming.com/video/theater-</a:t>
            </a:r>
            <a:r>
              <a:rPr lang="en-US" dirty="0" smtClean="0">
                <a:hlinkClick r:id="rId2"/>
              </a:rPr>
              <a:t>war</a:t>
            </a:r>
            <a:endParaRPr lang="en-US" dirty="0" smtClean="0"/>
          </a:p>
          <a:p>
            <a:endParaRPr lang="en-US" dirty="0"/>
          </a:p>
        </p:txBody>
      </p:sp>
    </p:spTree>
    <p:extLst>
      <p:ext uri="{BB962C8B-B14F-4D97-AF65-F5344CB8AC3E}">
        <p14:creationId xmlns:p14="http://schemas.microsoft.com/office/powerpoint/2010/main" val="184288908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64522" y="381775"/>
            <a:ext cx="5154908" cy="3293785"/>
          </a:xfrm>
          <a:prstGeom prst="rect">
            <a:avLst/>
          </a:prstGeom>
        </p:spPr>
      </p:pic>
      <p:sp>
        <p:nvSpPr>
          <p:cNvPr id="4" name="TextBox 3"/>
          <p:cNvSpPr txBox="1"/>
          <p:nvPr/>
        </p:nvSpPr>
        <p:spPr>
          <a:xfrm>
            <a:off x="5509867" y="996697"/>
            <a:ext cx="3333703" cy="646331"/>
          </a:xfrm>
          <a:prstGeom prst="rect">
            <a:avLst/>
          </a:prstGeom>
          <a:noFill/>
        </p:spPr>
        <p:txBody>
          <a:bodyPr wrap="none" rtlCol="0">
            <a:spAutoFit/>
          </a:bodyPr>
          <a:lstStyle/>
          <a:p>
            <a:r>
              <a:rPr lang="en-US" dirty="0" smtClean="0"/>
              <a:t>Downtown Berlin, Germany after </a:t>
            </a:r>
          </a:p>
          <a:p>
            <a:r>
              <a:rPr lang="en-US" dirty="0" smtClean="0"/>
              <a:t>the Battle for Berlin, 1945</a:t>
            </a:r>
            <a:endParaRPr lang="en-US" dirty="0"/>
          </a:p>
        </p:txBody>
      </p:sp>
      <p:pic>
        <p:nvPicPr>
          <p:cNvPr id="5" name="Picture 4"/>
          <p:cNvPicPr>
            <a:picLocks noChangeAspect="1"/>
          </p:cNvPicPr>
          <p:nvPr/>
        </p:nvPicPr>
        <p:blipFill>
          <a:blip r:embed="rId3">
            <a:lum contrast="-16000"/>
          </a:blip>
          <a:stretch>
            <a:fillRect/>
          </a:stretch>
        </p:blipFill>
        <p:spPr>
          <a:xfrm>
            <a:off x="4571801" y="3307724"/>
            <a:ext cx="4441342" cy="3331007"/>
          </a:xfrm>
          <a:prstGeom prst="rect">
            <a:avLst/>
          </a:prstGeom>
        </p:spPr>
      </p:pic>
      <p:sp>
        <p:nvSpPr>
          <p:cNvPr id="6" name="TextBox 5"/>
          <p:cNvSpPr txBox="1"/>
          <p:nvPr/>
        </p:nvSpPr>
        <p:spPr>
          <a:xfrm>
            <a:off x="264522" y="4653571"/>
            <a:ext cx="4124598" cy="1477328"/>
          </a:xfrm>
          <a:prstGeom prst="rect">
            <a:avLst/>
          </a:prstGeom>
          <a:noFill/>
        </p:spPr>
        <p:txBody>
          <a:bodyPr wrap="square" rtlCol="0">
            <a:spAutoFit/>
          </a:bodyPr>
          <a:lstStyle/>
          <a:p>
            <a:r>
              <a:rPr lang="en-US" dirty="0" smtClean="0"/>
              <a:t>The “</a:t>
            </a:r>
            <a:r>
              <a:rPr lang="en-US" dirty="0" err="1" smtClean="0"/>
              <a:t>Trümmerfrauen</a:t>
            </a:r>
            <a:r>
              <a:rPr lang="en-US" dirty="0" smtClean="0"/>
              <a:t>” (“rubble women”)</a:t>
            </a:r>
          </a:p>
          <a:p>
            <a:r>
              <a:rPr lang="en-US" dirty="0" smtClean="0"/>
              <a:t>who salvaged bricks from the bombed</a:t>
            </a:r>
          </a:p>
          <a:p>
            <a:r>
              <a:rPr lang="en-US" dirty="0" smtClean="0"/>
              <a:t>out buildings to reuse , carted the rest</a:t>
            </a:r>
          </a:p>
          <a:p>
            <a:r>
              <a:rPr lang="en-US" dirty="0" smtClean="0"/>
              <a:t>Away, creating “hills” of ruins still in Berlin today…</a:t>
            </a:r>
            <a:endParaRPr lang="en-US" dirty="0"/>
          </a:p>
        </p:txBody>
      </p:sp>
    </p:spTree>
    <p:extLst>
      <p:ext uri="{BB962C8B-B14F-4D97-AF65-F5344CB8AC3E}">
        <p14:creationId xmlns:p14="http://schemas.microsoft.com/office/powerpoint/2010/main" val="390420546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…and death</a:t>
            </a:r>
            <a:endParaRPr lang="en-US" dirty="0"/>
          </a:p>
        </p:txBody>
      </p:sp>
      <p:sp>
        <p:nvSpPr>
          <p:cNvPr id="9" name="Content Placeholder 8"/>
          <p:cNvSpPr>
            <a:spLocks noGrp="1"/>
          </p:cNvSpPr>
          <p:nvPr>
            <p:ph sz="half" idx="1"/>
          </p:nvPr>
        </p:nvSpPr>
        <p:spPr/>
        <p:txBody>
          <a:bodyPr>
            <a:normAutofit lnSpcReduction="10000"/>
          </a:bodyPr>
          <a:lstStyle/>
          <a:p>
            <a:r>
              <a:rPr lang="en-US" dirty="0" smtClean="0"/>
              <a:t>Assumed to be approx. 60 million world wide.</a:t>
            </a:r>
          </a:p>
          <a:p>
            <a:r>
              <a:rPr lang="en-US" dirty="0" smtClean="0"/>
              <a:t>Over 7,000,000 Jews exterminated.</a:t>
            </a:r>
          </a:p>
          <a:p>
            <a:r>
              <a:rPr lang="en-US" dirty="0" smtClean="0"/>
              <a:t>400,000 American troops</a:t>
            </a:r>
          </a:p>
          <a:p>
            <a:r>
              <a:rPr lang="en-US" dirty="0" smtClean="0"/>
              <a:t>8 – 11 million Soviet troops</a:t>
            </a:r>
          </a:p>
          <a:p>
            <a:r>
              <a:rPr lang="en-US" dirty="0" smtClean="0"/>
              <a:t>7 – 9 million Soviet civilians</a:t>
            </a:r>
          </a:p>
          <a:p>
            <a:endParaRPr lang="en-US" dirty="0"/>
          </a:p>
        </p:txBody>
      </p:sp>
      <p:sp>
        <p:nvSpPr>
          <p:cNvPr id="10" name="Content Placeholder 9"/>
          <p:cNvSpPr>
            <a:spLocks noGrp="1"/>
          </p:cNvSpPr>
          <p:nvPr>
            <p:ph sz="half" idx="2"/>
          </p:nvPr>
        </p:nvSpPr>
        <p:spPr/>
        <p:txBody>
          <a:bodyPr>
            <a:normAutofit lnSpcReduction="10000"/>
          </a:bodyPr>
          <a:lstStyle/>
          <a:p>
            <a:r>
              <a:rPr lang="pt-BR" dirty="0" smtClean="0"/>
              <a:t>A short </a:t>
            </a:r>
            <a:r>
              <a:rPr lang="pt-BR" dirty="0" err="1" smtClean="0"/>
              <a:t>graphic</a:t>
            </a:r>
            <a:r>
              <a:rPr lang="pt-BR" dirty="0" smtClean="0"/>
              <a:t> </a:t>
            </a:r>
            <a:r>
              <a:rPr lang="pt-BR" dirty="0" err="1" smtClean="0"/>
              <a:t>video</a:t>
            </a:r>
            <a:r>
              <a:rPr lang="pt-BR" dirty="0" smtClean="0"/>
              <a:t> </a:t>
            </a:r>
            <a:r>
              <a:rPr lang="pt-BR" dirty="0" err="1" smtClean="0"/>
              <a:t>that</a:t>
            </a:r>
            <a:r>
              <a:rPr lang="pt-BR" dirty="0" smtClean="0"/>
              <a:t> </a:t>
            </a:r>
            <a:r>
              <a:rPr lang="pt-BR" dirty="0" err="1" smtClean="0"/>
              <a:t>makes</a:t>
            </a:r>
            <a:r>
              <a:rPr lang="pt-BR" dirty="0" smtClean="0"/>
              <a:t> </a:t>
            </a:r>
            <a:r>
              <a:rPr lang="pt-BR" dirty="0" err="1" smtClean="0"/>
              <a:t>the</a:t>
            </a:r>
            <a:r>
              <a:rPr lang="pt-BR" dirty="0" smtClean="0"/>
              <a:t> </a:t>
            </a:r>
            <a:r>
              <a:rPr lang="pt-BR" dirty="0" err="1" smtClean="0"/>
              <a:t>overwhelming</a:t>
            </a:r>
            <a:r>
              <a:rPr lang="pt-BR" dirty="0" smtClean="0"/>
              <a:t> </a:t>
            </a:r>
            <a:r>
              <a:rPr lang="pt-BR" dirty="0" err="1" smtClean="0"/>
              <a:t>numbers</a:t>
            </a:r>
            <a:r>
              <a:rPr lang="pt-BR" dirty="0" smtClean="0"/>
              <a:t> </a:t>
            </a:r>
            <a:r>
              <a:rPr lang="pt-BR" dirty="0" err="1" smtClean="0"/>
              <a:t>somewhat</a:t>
            </a:r>
            <a:r>
              <a:rPr lang="pt-BR" dirty="0" smtClean="0"/>
              <a:t> </a:t>
            </a:r>
            <a:r>
              <a:rPr lang="pt-BR" dirty="0" err="1" smtClean="0"/>
              <a:t>visualizable</a:t>
            </a:r>
            <a:r>
              <a:rPr lang="pt-BR" dirty="0" smtClean="0"/>
              <a:t>.</a:t>
            </a:r>
          </a:p>
          <a:p>
            <a:r>
              <a:rPr lang="pt-BR" dirty="0" smtClean="0">
                <a:hlinkClick r:id="rId2"/>
              </a:rPr>
              <a:t>https://vimeo.com/128373915</a:t>
            </a:r>
            <a:endParaRPr lang="pt-BR" dirty="0" smtClean="0"/>
          </a:p>
          <a:p>
            <a:endParaRPr lang="en-US" dirty="0"/>
          </a:p>
        </p:txBody>
      </p:sp>
    </p:spTree>
    <p:extLst>
      <p:ext uri="{BB962C8B-B14F-4D97-AF65-F5344CB8AC3E}">
        <p14:creationId xmlns:p14="http://schemas.microsoft.com/office/powerpoint/2010/main" val="222783456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0"/>
            <a:ext cx="8229600" cy="1143000"/>
          </a:xfrm>
        </p:spPr>
        <p:txBody>
          <a:bodyPr>
            <a:noAutofit/>
          </a:bodyPr>
          <a:lstStyle/>
          <a:p>
            <a:pPr algn="r"/>
            <a:r>
              <a:rPr lang="en-US" sz="2400" dirty="0" smtClean="0"/>
              <a:t>                                          </a:t>
            </a:r>
            <a:r>
              <a:rPr lang="en-US" sz="2400" dirty="0" err="1" smtClean="0"/>
              <a:t>Bertolt</a:t>
            </a:r>
            <a:r>
              <a:rPr lang="en-US" sz="2400" dirty="0" smtClean="0"/>
              <a:t> Brecht (1898-1956) as</a:t>
            </a:r>
            <a:br>
              <a:rPr lang="en-US" sz="2400" dirty="0" smtClean="0"/>
            </a:br>
            <a:r>
              <a:rPr lang="en-US" sz="2400" dirty="0" smtClean="0"/>
              <a:t>                a young man… (born </a:t>
            </a:r>
            <a:r>
              <a:rPr lang="en-US" sz="2400" dirty="0" err="1" smtClean="0"/>
              <a:t>Eugen</a:t>
            </a:r>
            <a:r>
              <a:rPr lang="en-US" sz="2400" dirty="0" smtClean="0"/>
              <a:t> </a:t>
            </a:r>
            <a:r>
              <a:rPr lang="en-US" sz="2400" dirty="0" err="1" smtClean="0"/>
              <a:t>Bertold</a:t>
            </a:r>
            <a:r>
              <a:rPr lang="en-US" sz="2400" dirty="0" smtClean="0"/>
              <a:t>)</a:t>
            </a:r>
            <a:endParaRPr lang="en-US" sz="2400" dirty="0"/>
          </a:p>
        </p:txBody>
      </p:sp>
      <p:sp>
        <p:nvSpPr>
          <p:cNvPr id="4" name="Content Placeholder 3"/>
          <p:cNvSpPr>
            <a:spLocks noGrp="1"/>
          </p:cNvSpPr>
          <p:nvPr>
            <p:ph sz="half" idx="4294967295"/>
          </p:nvPr>
        </p:nvSpPr>
        <p:spPr>
          <a:xfrm>
            <a:off x="0" y="288925"/>
            <a:ext cx="4038600" cy="5586413"/>
          </a:xfrm>
        </p:spPr>
        <p:txBody>
          <a:bodyPr>
            <a:noAutofit/>
          </a:bodyPr>
          <a:lstStyle/>
          <a:p>
            <a:pPr>
              <a:buNone/>
            </a:pPr>
            <a:r>
              <a:rPr lang="en-US" sz="2000" dirty="0" smtClean="0"/>
              <a:t>Brecht came of age during these years…</a:t>
            </a:r>
          </a:p>
          <a:p>
            <a:pPr>
              <a:buNone/>
            </a:pPr>
            <a:r>
              <a:rPr lang="en-US" sz="2000" dirty="0" smtClean="0"/>
              <a:t>He witnessed the rise and fall – and rise and fall again – of the “modern” state of Germany several times over…</a:t>
            </a:r>
          </a:p>
          <a:p>
            <a:pPr>
              <a:buNone/>
            </a:pPr>
            <a:r>
              <a:rPr lang="en-US" sz="2000" dirty="0" smtClean="0">
                <a:solidFill>
                  <a:srgbClr val="FF0000"/>
                </a:solidFill>
              </a:rPr>
              <a:t>During and after WWI (1914-18), </a:t>
            </a:r>
            <a:r>
              <a:rPr lang="en-US" sz="2000" dirty="0" smtClean="0"/>
              <a:t>when the German state was at both its highest – and after it lost WWI, also its lowest – point.</a:t>
            </a:r>
          </a:p>
          <a:p>
            <a:pPr>
              <a:buNone/>
            </a:pPr>
            <a:r>
              <a:rPr lang="en-US" sz="2000" dirty="0" smtClean="0"/>
              <a:t>Also during the raucous political times of the </a:t>
            </a:r>
            <a:r>
              <a:rPr lang="en-US" sz="2000" dirty="0" smtClean="0">
                <a:solidFill>
                  <a:srgbClr val="FF0000"/>
                </a:solidFill>
              </a:rPr>
              <a:t>Weimar Republic (1919-33),</a:t>
            </a:r>
            <a:r>
              <a:rPr lang="en-US" sz="2000" dirty="0" smtClean="0"/>
              <a:t> street battles between workers (esp. communists) and the army and Nazi thugs…</a:t>
            </a:r>
          </a:p>
          <a:p>
            <a:pPr>
              <a:buNone/>
            </a:pPr>
            <a:r>
              <a:rPr lang="en-US" sz="2000" dirty="0" smtClean="0"/>
              <a:t>The rise to power of Hitler and the Nazis,  </a:t>
            </a:r>
            <a:r>
              <a:rPr lang="en-US" sz="2000" dirty="0" smtClean="0">
                <a:solidFill>
                  <a:srgbClr val="FF0000"/>
                </a:solidFill>
              </a:rPr>
              <a:t>the appointment of Hitler as German Chancellor in 1933</a:t>
            </a:r>
            <a:r>
              <a:rPr lang="en-US" sz="2000" dirty="0" smtClean="0"/>
              <a:t>  </a:t>
            </a:r>
          </a:p>
          <a:p>
            <a:pPr>
              <a:buNone/>
            </a:pPr>
            <a:r>
              <a:rPr lang="en-US" sz="2000" dirty="0" smtClean="0">
                <a:solidFill>
                  <a:srgbClr val="FF0000"/>
                </a:solidFill>
              </a:rPr>
              <a:t>The official outbreak of war in 1939…</a:t>
            </a:r>
          </a:p>
          <a:p>
            <a:endParaRPr lang="en-US" sz="1800" dirty="0"/>
          </a:p>
        </p:txBody>
      </p:sp>
      <p:pic>
        <p:nvPicPr>
          <p:cNvPr id="3" name="Picture 2"/>
          <p:cNvPicPr>
            <a:picLocks noChangeAspect="1"/>
          </p:cNvPicPr>
          <p:nvPr/>
        </p:nvPicPr>
        <p:blipFill>
          <a:blip r:embed="rId2">
            <a:lum bright="-11000" contrast="-11000"/>
          </a:blip>
          <a:stretch>
            <a:fillRect/>
          </a:stretch>
        </p:blipFill>
        <p:spPr>
          <a:xfrm>
            <a:off x="4901142" y="1143000"/>
            <a:ext cx="3785657" cy="5315062"/>
          </a:xfrm>
          <a:prstGeom prst="rect">
            <a:avLst/>
          </a:prstGeom>
        </p:spPr>
      </p:pic>
    </p:spTree>
    <p:extLst>
      <p:ext uri="{BB962C8B-B14F-4D97-AF65-F5344CB8AC3E}">
        <p14:creationId xmlns:p14="http://schemas.microsoft.com/office/powerpoint/2010/main" val="2972305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1" y="343409"/>
            <a:ext cx="8889357" cy="5742299"/>
          </a:xfrm>
        </p:spPr>
        <p:txBody>
          <a:bodyPr>
            <a:normAutofit fontScale="92500" lnSpcReduction="20000"/>
          </a:bodyPr>
          <a:lstStyle/>
          <a:p>
            <a:pPr marL="0" indent="0">
              <a:buNone/>
            </a:pPr>
            <a:r>
              <a:rPr lang="en-US" dirty="0"/>
              <a:t>To Those Born After Us—</a:t>
            </a:r>
            <a:r>
              <a:rPr lang="en-US" dirty="0" err="1"/>
              <a:t>Bertolt</a:t>
            </a:r>
            <a:r>
              <a:rPr lang="en-US" dirty="0"/>
              <a:t> Brecht (1939</a:t>
            </a:r>
            <a:r>
              <a:rPr lang="en-US" dirty="0" smtClean="0"/>
              <a:t>)</a:t>
            </a:r>
          </a:p>
          <a:p>
            <a:pPr marL="0" indent="0">
              <a:buNone/>
            </a:pPr>
            <a:r>
              <a:rPr lang="en-US" dirty="0"/>
              <a:t> </a:t>
            </a:r>
          </a:p>
          <a:p>
            <a:pPr marL="0" indent="0">
              <a:buNone/>
            </a:pPr>
            <a:r>
              <a:rPr lang="en-US" dirty="0"/>
              <a:t>Really, I live in dark, dark times!</a:t>
            </a:r>
          </a:p>
          <a:p>
            <a:pPr marL="0" indent="0">
              <a:buNone/>
            </a:pPr>
            <a:r>
              <a:rPr lang="en-US" dirty="0"/>
              <a:t>The naïve word is foolish. </a:t>
            </a:r>
            <a:r>
              <a:rPr lang="en-US" dirty="0" smtClean="0"/>
              <a:t>A </a:t>
            </a:r>
            <a:r>
              <a:rPr lang="en-US" dirty="0"/>
              <a:t>smooth forehead</a:t>
            </a:r>
          </a:p>
          <a:p>
            <a:pPr marL="0" indent="0">
              <a:buNone/>
            </a:pPr>
            <a:r>
              <a:rPr lang="en-US" dirty="0"/>
              <a:t>Is a sign of insensitivity. One who laughs</a:t>
            </a:r>
          </a:p>
          <a:p>
            <a:pPr marL="0" indent="0">
              <a:buNone/>
            </a:pPr>
            <a:r>
              <a:rPr lang="en-US" dirty="0"/>
              <a:t>Just hasn’t received yet</a:t>
            </a:r>
          </a:p>
          <a:p>
            <a:pPr marL="0" indent="0">
              <a:buNone/>
            </a:pPr>
            <a:r>
              <a:rPr lang="en-US" dirty="0"/>
              <a:t>The terrible news.</a:t>
            </a:r>
          </a:p>
          <a:p>
            <a:pPr marL="0" indent="0">
              <a:buNone/>
            </a:pPr>
            <a:r>
              <a:rPr lang="en-US" dirty="0"/>
              <a:t> </a:t>
            </a:r>
          </a:p>
          <a:p>
            <a:pPr marL="0" indent="0">
              <a:buNone/>
            </a:pPr>
            <a:r>
              <a:rPr lang="en-US" dirty="0"/>
              <a:t>What </a:t>
            </a:r>
            <a:r>
              <a:rPr lang="en-US" dirty="0" smtClean="0"/>
              <a:t>times are these, </a:t>
            </a:r>
            <a:r>
              <a:rPr lang="en-US" dirty="0"/>
              <a:t>when</a:t>
            </a:r>
          </a:p>
          <a:p>
            <a:pPr marL="0" indent="0">
              <a:buNone/>
            </a:pPr>
            <a:r>
              <a:rPr lang="en-US" dirty="0"/>
              <a:t>A conversation about trees is almost a crime,</a:t>
            </a:r>
          </a:p>
          <a:p>
            <a:pPr marL="0" indent="0">
              <a:buNone/>
            </a:pPr>
            <a:r>
              <a:rPr lang="en-US" dirty="0"/>
              <a:t>Because it passes over in silence so many evil deeds</a:t>
            </a:r>
            <a:r>
              <a:rPr lang="en-US" dirty="0" smtClean="0"/>
              <a:t>.</a:t>
            </a:r>
          </a:p>
          <a:p>
            <a:pPr marL="0" indent="0">
              <a:buNone/>
            </a:pPr>
            <a:r>
              <a:rPr lang="en-US" dirty="0" smtClean="0"/>
              <a:t>…</a:t>
            </a:r>
            <a:endParaRPr lang="en-US" dirty="0"/>
          </a:p>
          <a:p>
            <a:endParaRPr lang="en-US" dirty="0"/>
          </a:p>
        </p:txBody>
      </p:sp>
    </p:spTree>
    <p:extLst>
      <p:ext uri="{BB962C8B-B14F-4D97-AF65-F5344CB8AC3E}">
        <p14:creationId xmlns:p14="http://schemas.microsoft.com/office/powerpoint/2010/main" val="215788907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0" y="509847"/>
            <a:ext cx="4721139" cy="4903788"/>
          </a:xfrm>
        </p:spPr>
        <p:txBody>
          <a:bodyPr>
            <a:noAutofit/>
          </a:bodyPr>
          <a:lstStyle/>
          <a:p>
            <a:pPr>
              <a:buNone/>
            </a:pPr>
            <a:r>
              <a:rPr lang="en-US" sz="2400" dirty="0" smtClean="0">
                <a:solidFill>
                  <a:srgbClr val="FF0000"/>
                </a:solidFill>
              </a:rPr>
              <a:t>He was asking the Germans to think about their own complicity in allowing the Nazi regime – as a totalitarian form of the modern nation-state – to come to power…</a:t>
            </a:r>
          </a:p>
          <a:p>
            <a:pPr>
              <a:buNone/>
            </a:pPr>
            <a:r>
              <a:rPr lang="en-US" sz="2400" dirty="0" smtClean="0"/>
              <a:t>What had they looked away from and in whose interest had they done so?</a:t>
            </a:r>
          </a:p>
          <a:p>
            <a:pPr>
              <a:buNone/>
            </a:pPr>
            <a:r>
              <a:rPr lang="en-US" sz="2400" dirty="0" smtClean="0">
                <a:solidFill>
                  <a:srgbClr val="FF0000"/>
                </a:solidFill>
              </a:rPr>
              <a:t>What activities had they engaged in and what values had they espoused in the build-up to and during the war (and in general…) that led to what they themselves experienced in 1945?</a:t>
            </a:r>
          </a:p>
        </p:txBody>
      </p:sp>
      <p:sp>
        <p:nvSpPr>
          <p:cNvPr id="5" name="Title 4"/>
          <p:cNvSpPr>
            <a:spLocks noGrp="1"/>
          </p:cNvSpPr>
          <p:nvPr>
            <p:ph type="title" idx="4294967295"/>
          </p:nvPr>
        </p:nvSpPr>
        <p:spPr>
          <a:xfrm>
            <a:off x="5832475" y="6034088"/>
            <a:ext cx="3311525" cy="469900"/>
          </a:xfrm>
        </p:spPr>
        <p:txBody>
          <a:bodyPr>
            <a:normAutofit fontScale="90000"/>
          </a:bodyPr>
          <a:lstStyle/>
          <a:p>
            <a:r>
              <a:rPr lang="en-US" dirty="0" smtClean="0"/>
              <a:t>(1996)</a:t>
            </a:r>
            <a:endParaRPr lang="en-US" dirty="0"/>
          </a:p>
        </p:txBody>
      </p:sp>
      <p:pic>
        <p:nvPicPr>
          <p:cNvPr id="2" name="Picture 1"/>
          <p:cNvPicPr>
            <a:picLocks noChangeAspect="1"/>
          </p:cNvPicPr>
          <p:nvPr/>
        </p:nvPicPr>
        <p:blipFill>
          <a:blip r:embed="rId2"/>
          <a:stretch>
            <a:fillRect/>
          </a:stretch>
        </p:blipFill>
        <p:spPr>
          <a:xfrm>
            <a:off x="5401565" y="648260"/>
            <a:ext cx="3551628" cy="5229206"/>
          </a:xfrm>
          <a:prstGeom prst="rect">
            <a:avLst/>
          </a:prstGeom>
        </p:spPr>
      </p:pic>
    </p:spTree>
    <p:extLst>
      <p:ext uri="{BB962C8B-B14F-4D97-AF65-F5344CB8AC3E}">
        <p14:creationId xmlns:p14="http://schemas.microsoft.com/office/powerpoint/2010/main" val="6950059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74638"/>
            <a:ext cx="8229600" cy="1143000"/>
          </a:xfrm>
        </p:spPr>
        <p:txBody>
          <a:bodyPr>
            <a:normAutofit/>
          </a:bodyPr>
          <a:lstStyle/>
          <a:p>
            <a:r>
              <a:rPr lang="en-US" sz="2400" dirty="0" smtClean="0"/>
              <a:t>Another famous study of the kind of attitude that could account for the atrocities of the Nazis— “the banality of evil”</a:t>
            </a:r>
            <a:endParaRPr lang="en-US" sz="2400" dirty="0"/>
          </a:p>
        </p:txBody>
      </p:sp>
      <p:sp>
        <p:nvSpPr>
          <p:cNvPr id="6" name="Content Placeholder 5"/>
          <p:cNvSpPr>
            <a:spLocks noGrp="1"/>
          </p:cNvSpPr>
          <p:nvPr>
            <p:ph sz="half" idx="4294967295"/>
          </p:nvPr>
        </p:nvSpPr>
        <p:spPr>
          <a:xfrm>
            <a:off x="6363275" y="5464593"/>
            <a:ext cx="2142474" cy="661570"/>
          </a:xfrm>
        </p:spPr>
        <p:txBody>
          <a:bodyPr/>
          <a:lstStyle/>
          <a:p>
            <a:pPr marL="0" indent="0">
              <a:buNone/>
            </a:pPr>
            <a:r>
              <a:rPr lang="en-US" dirty="0" smtClean="0"/>
              <a:t>1963</a:t>
            </a:r>
            <a:endParaRPr lang="en-US" dirty="0"/>
          </a:p>
        </p:txBody>
      </p:sp>
      <p:pic>
        <p:nvPicPr>
          <p:cNvPr id="7" name="Content Placeholder 6"/>
          <p:cNvPicPr>
            <a:picLocks noGrp="1" noChangeAspect="1"/>
          </p:cNvPicPr>
          <p:nvPr>
            <p:ph sz="half" idx="4294967295"/>
          </p:nvPr>
        </p:nvPicPr>
        <p:blipFill>
          <a:blip r:embed="rId2"/>
          <a:srcRect t="-84124" b="-84124"/>
          <a:stretch>
            <a:fillRect/>
          </a:stretch>
        </p:blipFill>
        <p:spPr>
          <a:xfrm>
            <a:off x="115461" y="-615729"/>
            <a:ext cx="7343694" cy="8229904"/>
          </a:xfrm>
        </p:spPr>
      </p:pic>
    </p:spTree>
    <p:extLst>
      <p:ext uri="{BB962C8B-B14F-4D97-AF65-F5344CB8AC3E}">
        <p14:creationId xmlns:p14="http://schemas.microsoft.com/office/powerpoint/2010/main" val="300360635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sz="half" idx="1"/>
          </p:nvPr>
        </p:nvPicPr>
        <p:blipFill>
          <a:blip r:embed="rId2"/>
          <a:srcRect l="20256" r="20256"/>
          <a:stretch>
            <a:fillRect/>
          </a:stretch>
        </p:blipFill>
        <p:spPr/>
      </p:pic>
      <p:sp>
        <p:nvSpPr>
          <p:cNvPr id="4" name="Content Placeholder 3"/>
          <p:cNvSpPr>
            <a:spLocks noGrp="1"/>
          </p:cNvSpPr>
          <p:nvPr>
            <p:ph sz="half" idx="2"/>
          </p:nvPr>
        </p:nvSpPr>
        <p:spPr/>
        <p:txBody>
          <a:bodyPr/>
          <a:lstStyle/>
          <a:p>
            <a:r>
              <a:rPr lang="en-US" dirty="0" smtClean="0"/>
              <a:t>Karl Marx (1818-1883)</a:t>
            </a:r>
          </a:p>
          <a:p>
            <a:r>
              <a:rPr lang="en-US" dirty="0" smtClean="0"/>
              <a:t>Brecht was a Marxist and communist sympathizer.</a:t>
            </a:r>
          </a:p>
          <a:p>
            <a:r>
              <a:rPr lang="en-US" dirty="0" smtClean="0"/>
              <a:t>This has two important consequences for our immediate purposes:</a:t>
            </a:r>
            <a:endParaRPr lang="en-US" dirty="0"/>
          </a:p>
        </p:txBody>
      </p:sp>
    </p:spTree>
    <p:extLst>
      <p:ext uri="{BB962C8B-B14F-4D97-AF65-F5344CB8AC3E}">
        <p14:creationId xmlns:p14="http://schemas.microsoft.com/office/powerpoint/2010/main" val="24147320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1. Exile</a:t>
            </a:r>
            <a:endParaRPr lang="en-US" dirty="0"/>
          </a:p>
        </p:txBody>
      </p:sp>
      <p:sp>
        <p:nvSpPr>
          <p:cNvPr id="6" name="Content Placeholder 5"/>
          <p:cNvSpPr>
            <a:spLocks noGrp="1"/>
          </p:cNvSpPr>
          <p:nvPr>
            <p:ph idx="1"/>
          </p:nvPr>
        </p:nvSpPr>
        <p:spPr/>
        <p:txBody>
          <a:bodyPr>
            <a:normAutofit/>
          </a:bodyPr>
          <a:lstStyle/>
          <a:p>
            <a:r>
              <a:rPr lang="en-US" dirty="0" smtClean="0"/>
              <a:t>Brecht, like many Jewish and left-wing intellectuals, was forced to flee Germany.</a:t>
            </a:r>
          </a:p>
          <a:p>
            <a:r>
              <a:rPr lang="en-US" dirty="0" smtClean="0"/>
              <a:t>He left in February, 1933, right after Hitler came to power.</a:t>
            </a:r>
          </a:p>
          <a:p>
            <a:r>
              <a:rPr lang="en-US" dirty="0" smtClean="0"/>
              <a:t>Spent time in Prague, Zurich, Paris, Denmark, Sweden, and </a:t>
            </a:r>
            <a:r>
              <a:rPr lang="en-US" dirty="0" err="1" smtClean="0"/>
              <a:t>Finnland</a:t>
            </a:r>
            <a:r>
              <a:rPr lang="en-US" dirty="0" smtClean="0"/>
              <a:t> before traveling by train across the Soviet Union and settling in the United States (Los Angeles!).</a:t>
            </a:r>
          </a:p>
        </p:txBody>
      </p:sp>
    </p:spTree>
    <p:extLst>
      <p:ext uri="{BB962C8B-B14F-4D97-AF65-F5344CB8AC3E}">
        <p14:creationId xmlns:p14="http://schemas.microsoft.com/office/powerpoint/2010/main" val="23402675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4294967295"/>
          </p:nvPr>
        </p:nvPicPr>
        <p:blipFill>
          <a:blip r:embed="rId2"/>
          <a:srcRect t="-45166" b="-45166"/>
          <a:stretch>
            <a:fillRect/>
          </a:stretch>
        </p:blipFill>
        <p:spPr>
          <a:xfrm>
            <a:off x="4239125" y="243859"/>
            <a:ext cx="4481512" cy="5022850"/>
          </a:xfrm>
        </p:spPr>
      </p:pic>
      <p:pic>
        <p:nvPicPr>
          <p:cNvPr id="8" name="Content Placeholder 7"/>
          <p:cNvPicPr>
            <a:picLocks noGrp="1" noChangeAspect="1"/>
          </p:cNvPicPr>
          <p:nvPr>
            <p:ph sz="half" idx="4294967295"/>
          </p:nvPr>
        </p:nvPicPr>
        <p:blipFill>
          <a:blip r:embed="rId3"/>
          <a:srcRect t="-24712" b="-24712"/>
          <a:stretch>
            <a:fillRect/>
          </a:stretch>
        </p:blipFill>
        <p:spPr>
          <a:xfrm>
            <a:off x="102633" y="-662782"/>
            <a:ext cx="4038600" cy="4525963"/>
          </a:xfrm>
        </p:spPr>
      </p:pic>
      <p:pic>
        <p:nvPicPr>
          <p:cNvPr id="9" name="Picture 8"/>
          <p:cNvPicPr>
            <a:picLocks noChangeAspect="1"/>
          </p:cNvPicPr>
          <p:nvPr/>
        </p:nvPicPr>
        <p:blipFill>
          <a:blip r:embed="rId4"/>
          <a:stretch>
            <a:fillRect/>
          </a:stretch>
        </p:blipFill>
        <p:spPr>
          <a:xfrm>
            <a:off x="102633" y="3666712"/>
            <a:ext cx="5419987" cy="3191288"/>
          </a:xfrm>
          <a:prstGeom prst="rect">
            <a:avLst/>
          </a:prstGeom>
        </p:spPr>
      </p:pic>
    </p:spTree>
    <p:extLst>
      <p:ext uri="{BB962C8B-B14F-4D97-AF65-F5344CB8AC3E}">
        <p14:creationId xmlns:p14="http://schemas.microsoft.com/office/powerpoint/2010/main" val="20336189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Wrote </a:t>
            </a:r>
            <a:r>
              <a:rPr lang="en-US" i="1" dirty="0"/>
              <a:t>Mother Courage</a:t>
            </a:r>
            <a:r>
              <a:rPr lang="en-US" dirty="0"/>
              <a:t> in Denmark in </a:t>
            </a:r>
            <a:r>
              <a:rPr lang="en-US" dirty="0" smtClean="0"/>
              <a:t>1939 (during those “dark, dark times”).</a:t>
            </a:r>
            <a:endParaRPr lang="en-US" dirty="0"/>
          </a:p>
          <a:p>
            <a:r>
              <a:rPr lang="en-US" dirty="0"/>
              <a:t>After fleeing the US in 1949 during the McCarthy “red scare” he spent the rest of his life in the German Democratic Republic, communist </a:t>
            </a:r>
            <a:r>
              <a:rPr lang="en-US" dirty="0" smtClean="0"/>
              <a:t>“East </a:t>
            </a:r>
            <a:r>
              <a:rPr lang="en-US" dirty="0"/>
              <a:t>Germany.”</a:t>
            </a:r>
          </a:p>
          <a:p>
            <a:endParaRPr lang="en-US" dirty="0"/>
          </a:p>
        </p:txBody>
      </p:sp>
    </p:spTree>
    <p:extLst>
      <p:ext uri="{BB962C8B-B14F-4D97-AF65-F5344CB8AC3E}">
        <p14:creationId xmlns:p14="http://schemas.microsoft.com/office/powerpoint/2010/main" val="49574686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Economic foundations</a:t>
            </a:r>
            <a:endParaRPr lang="en-US" dirty="0"/>
          </a:p>
        </p:txBody>
      </p:sp>
      <p:sp>
        <p:nvSpPr>
          <p:cNvPr id="3" name="Content Placeholder 2"/>
          <p:cNvSpPr>
            <a:spLocks noGrp="1"/>
          </p:cNvSpPr>
          <p:nvPr>
            <p:ph idx="1"/>
          </p:nvPr>
        </p:nvSpPr>
        <p:spPr>
          <a:xfrm>
            <a:off x="457200" y="1600200"/>
            <a:ext cx="8229600" cy="5042088"/>
          </a:xfrm>
        </p:spPr>
        <p:txBody>
          <a:bodyPr>
            <a:normAutofit fontScale="92500" lnSpcReduction="20000"/>
          </a:bodyPr>
          <a:lstStyle/>
          <a:p>
            <a:r>
              <a:rPr lang="en-US" dirty="0" smtClean="0"/>
              <a:t>One of the key tenets of Marxist thought is that the economic “substructure,” the “means of production,” of a society and age shapes other aspects (social forms, culture, system of justice, individual consciousness, etc.).</a:t>
            </a:r>
          </a:p>
          <a:p>
            <a:r>
              <a:rPr lang="en-US" dirty="0" smtClean="0"/>
              <a:t>Thus, for example (and this is a very crass formulation), the feudal economic system underlay and formed the hierarchical political order of the Middle Ages; and it’s not by chance that ideas about individual freedom emerged in the 17</a:t>
            </a:r>
            <a:r>
              <a:rPr lang="en-US" baseline="30000" dirty="0" smtClean="0"/>
              <a:t>th</a:t>
            </a:r>
            <a:r>
              <a:rPr lang="en-US" dirty="0" smtClean="0"/>
              <a:t> and 18</a:t>
            </a:r>
            <a:r>
              <a:rPr lang="en-US" baseline="30000" dirty="0" smtClean="0"/>
              <a:t>th</a:t>
            </a:r>
            <a:r>
              <a:rPr lang="en-US" dirty="0" smtClean="0"/>
              <a:t> centuries, just as the capitalist market system was becoming dominant in the West.</a:t>
            </a:r>
            <a:endParaRPr lang="en-US" dirty="0"/>
          </a:p>
        </p:txBody>
      </p:sp>
    </p:spTree>
    <p:extLst>
      <p:ext uri="{BB962C8B-B14F-4D97-AF65-F5344CB8AC3E}">
        <p14:creationId xmlns:p14="http://schemas.microsoft.com/office/powerpoint/2010/main" val="5362718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smtClean="0"/>
              <a:t>Put another way: Economic factors—who gets to own what in a society—help shape individual and social identities.</a:t>
            </a:r>
          </a:p>
          <a:p>
            <a:r>
              <a:rPr lang="en-US" dirty="0" smtClean="0"/>
              <a:t>Recall the “Tree of Estates” “divided by rank.”</a:t>
            </a:r>
          </a:p>
          <a:p>
            <a:r>
              <a:rPr lang="en-US" dirty="0" smtClean="0"/>
              <a:t>In capitalism, the major means of production are in the hands of a minority.</a:t>
            </a:r>
          </a:p>
          <a:p>
            <a:r>
              <a:rPr lang="en-US" dirty="0"/>
              <a:t>Under communism/socialism the means of production are in the hands of the workers/State</a:t>
            </a:r>
            <a:r>
              <a:rPr lang="en-US" dirty="0" smtClean="0"/>
              <a:t>.</a:t>
            </a:r>
          </a:p>
          <a:p>
            <a:r>
              <a:rPr lang="en-US" dirty="0" smtClean="0"/>
              <a:t>A burning issue today: Is capitalism itself threatened by increasing disparity (i.e., a larger amount of wealth controlled by the “1%”)?</a:t>
            </a:r>
          </a:p>
        </p:txBody>
      </p:sp>
    </p:spTree>
    <p:extLst>
      <p:ext uri="{BB962C8B-B14F-4D97-AF65-F5344CB8AC3E}">
        <p14:creationId xmlns:p14="http://schemas.microsoft.com/office/powerpoint/2010/main" val="36826709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modern war?</a:t>
            </a:r>
            <a:endParaRPr lang="en-US" dirty="0"/>
          </a:p>
        </p:txBody>
      </p:sp>
      <p:sp>
        <p:nvSpPr>
          <p:cNvPr id="4" name="Content Placeholder 3"/>
          <p:cNvSpPr>
            <a:spLocks noGrp="1"/>
          </p:cNvSpPr>
          <p:nvPr>
            <p:ph sz="half" idx="1"/>
          </p:nvPr>
        </p:nvSpPr>
        <p:spPr/>
        <p:txBody>
          <a:bodyPr>
            <a:normAutofit fontScale="92500" lnSpcReduction="20000"/>
          </a:bodyPr>
          <a:lstStyle/>
          <a:p>
            <a:r>
              <a:rPr lang="en-US" dirty="0" smtClean="0"/>
              <a:t>We saw that the modern nation state developed in the aftermath of the Thirty Years’ War.</a:t>
            </a:r>
          </a:p>
          <a:p>
            <a:r>
              <a:rPr lang="en-US" dirty="0" smtClean="0"/>
              <a:t>Each one had absolute (“sovereign”) authority over its citizens, was autonomous, and had the responsibility to protect them.</a:t>
            </a:r>
          </a:p>
          <a:p>
            <a:r>
              <a:rPr lang="en-US" dirty="0" smtClean="0"/>
              <a:t>The sovereign imposes order, ends the “state of nature.”</a:t>
            </a:r>
          </a:p>
        </p:txBody>
      </p:sp>
      <p:pic>
        <p:nvPicPr>
          <p:cNvPr id="6" name="Content Placeholder 5"/>
          <p:cNvPicPr>
            <a:picLocks noGrp="1" noChangeAspect="1"/>
          </p:cNvPicPr>
          <p:nvPr>
            <p:ph sz="half" idx="2"/>
          </p:nvPr>
        </p:nvPicPr>
        <p:blipFill>
          <a:blip r:embed="rId2">
            <a:lum bright="-19000" contrast="6000"/>
          </a:blip>
          <a:srcRect l="-18525" r="-18525"/>
          <a:stretch>
            <a:fillRect/>
          </a:stretch>
        </p:blipFill>
        <p:spPr>
          <a:prstGeom prst="rect">
            <a:avLst/>
          </a:prstGeom>
        </p:spPr>
      </p:pic>
    </p:spTree>
    <p:extLst>
      <p:ext uri="{BB962C8B-B14F-4D97-AF65-F5344CB8AC3E}">
        <p14:creationId xmlns:p14="http://schemas.microsoft.com/office/powerpoint/2010/main" val="10482904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change in the military</a:t>
            </a:r>
            <a:endParaRPr lang="en-US" dirty="0"/>
          </a:p>
        </p:txBody>
      </p:sp>
      <p:sp>
        <p:nvSpPr>
          <p:cNvPr id="3" name="Content Placeholder 2"/>
          <p:cNvSpPr>
            <a:spLocks noGrp="1"/>
          </p:cNvSpPr>
          <p:nvPr>
            <p:ph sz="half" idx="1"/>
          </p:nvPr>
        </p:nvSpPr>
        <p:spPr/>
        <p:txBody>
          <a:bodyPr/>
          <a:lstStyle/>
          <a:p>
            <a:r>
              <a:rPr lang="en-US" dirty="0" smtClean="0"/>
              <a:t>How did the troops in </a:t>
            </a:r>
            <a:r>
              <a:rPr lang="en-US" i="1" dirty="0" err="1" smtClean="0"/>
              <a:t>Simplicissimus</a:t>
            </a:r>
            <a:r>
              <a:rPr lang="en-US" dirty="0" smtClean="0"/>
              <a:t> support themselves?</a:t>
            </a:r>
          </a:p>
          <a:p>
            <a:r>
              <a:rPr lang="en-US" dirty="0" smtClean="0"/>
              <a:t>Looting and plundering</a:t>
            </a:r>
          </a:p>
          <a:p>
            <a:r>
              <a:rPr lang="en-US" dirty="0" smtClean="0"/>
              <a:t>Who pays soldiers now?</a:t>
            </a:r>
          </a:p>
          <a:p>
            <a:r>
              <a:rPr lang="en-US" dirty="0" smtClean="0"/>
              <a:t>The State</a:t>
            </a:r>
            <a:endParaRPr lang="en-US" dirty="0"/>
          </a:p>
        </p:txBody>
      </p:sp>
      <p:pic>
        <p:nvPicPr>
          <p:cNvPr id="5" name="Content Placeholder 4"/>
          <p:cNvPicPr>
            <a:picLocks noGrp="1" noChangeAspect="1"/>
          </p:cNvPicPr>
          <p:nvPr>
            <p:ph sz="half" idx="2"/>
          </p:nvPr>
        </p:nvPicPr>
        <p:blipFill>
          <a:blip r:embed="rId2"/>
          <a:srcRect l="-6715" r="-6715"/>
          <a:stretch>
            <a:fillRect/>
          </a:stretch>
        </p:blipFill>
        <p:spPr>
          <a:xfrm>
            <a:off x="4495800" y="1417638"/>
            <a:ext cx="4733919" cy="5305191"/>
          </a:xfrm>
        </p:spPr>
      </p:pic>
    </p:spTree>
    <p:extLst>
      <p:ext uri="{BB962C8B-B14F-4D97-AF65-F5344CB8AC3E}">
        <p14:creationId xmlns:p14="http://schemas.microsoft.com/office/powerpoint/2010/main" val="175072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r>
              <a:rPr lang="en-US" dirty="0" smtClean="0"/>
              <a:t>The maintenance of a standing army became a fundamental function of each state.</a:t>
            </a:r>
          </a:p>
          <a:p>
            <a:r>
              <a:rPr lang="en-US" dirty="0" smtClean="0"/>
              <a:t>Mercenaries, esp. foreign ones (as we saw in </a:t>
            </a:r>
            <a:r>
              <a:rPr lang="en-US" i="1" dirty="0" err="1" smtClean="0"/>
              <a:t>Simplicissimus</a:t>
            </a:r>
            <a:r>
              <a:rPr lang="en-US" dirty="0" smtClean="0"/>
              <a:t>), became rarer. </a:t>
            </a:r>
            <a:endParaRPr lang="en-US" dirty="0"/>
          </a:p>
        </p:txBody>
      </p:sp>
      <p:pic>
        <p:nvPicPr>
          <p:cNvPr id="5" name="Content Placeholder 4"/>
          <p:cNvPicPr>
            <a:picLocks noGrp="1" noChangeAspect="1"/>
          </p:cNvPicPr>
          <p:nvPr>
            <p:ph sz="half" idx="2"/>
          </p:nvPr>
        </p:nvPicPr>
        <p:blipFill>
          <a:blip r:embed="rId2"/>
          <a:srcRect l="-15723" r="-15723"/>
          <a:stretch>
            <a:fillRect/>
          </a:stretch>
        </p:blipFill>
        <p:spPr>
          <a:xfrm>
            <a:off x="4231233" y="1600200"/>
            <a:ext cx="4674653" cy="5238772"/>
          </a:xfrm>
        </p:spPr>
      </p:pic>
    </p:spTree>
    <p:extLst>
      <p:ext uri="{BB962C8B-B14F-4D97-AF65-F5344CB8AC3E}">
        <p14:creationId xmlns:p14="http://schemas.microsoft.com/office/powerpoint/2010/main" val="164597401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r>
              <a:rPr lang="en-US" dirty="0" smtClean="0"/>
              <a:t>Combine with this function of the nation state to maintain a permanent army the incredible economic forces unleashed by the capitalist modes of production—the industrial revolution, new modes of rapid transportation, banking and financial systems—and you get what came to be called “the military-industrial complex.”</a:t>
            </a:r>
            <a:endParaRPr lang="en-US" dirty="0"/>
          </a:p>
        </p:txBody>
      </p:sp>
    </p:spTree>
    <p:extLst>
      <p:ext uri="{BB962C8B-B14F-4D97-AF65-F5344CB8AC3E}">
        <p14:creationId xmlns:p14="http://schemas.microsoft.com/office/powerpoint/2010/main" val="303849942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President Dwight D. Eisenhower’s speech from January 21</a:t>
            </a:r>
            <a:r>
              <a:rPr lang="en-US" sz="3200" baseline="30000" dirty="0" smtClean="0"/>
              <a:t>st</a:t>
            </a:r>
            <a:r>
              <a:rPr lang="en-US" sz="3200" dirty="0" smtClean="0"/>
              <a:t>, 1961</a:t>
            </a:r>
            <a:endParaRPr lang="en-US" sz="3200" dirty="0"/>
          </a:p>
        </p:txBody>
      </p:sp>
      <p:sp>
        <p:nvSpPr>
          <p:cNvPr id="3" name="Content Placeholder 2"/>
          <p:cNvSpPr>
            <a:spLocks noGrp="1"/>
          </p:cNvSpPr>
          <p:nvPr>
            <p:ph idx="1"/>
          </p:nvPr>
        </p:nvSpPr>
        <p:spPr/>
        <p:txBody>
          <a:bodyPr>
            <a:normAutofit/>
          </a:bodyPr>
          <a:lstStyle/>
          <a:p>
            <a:r>
              <a:rPr lang="en-US" dirty="0">
                <a:hlinkClick r:id="rId2"/>
              </a:rPr>
              <a:t>https://www.youtube.com/watch?v=</a:t>
            </a:r>
            <a:r>
              <a:rPr lang="en-US" dirty="0" smtClean="0">
                <a:hlinkClick r:id="rId2"/>
              </a:rPr>
              <a:t>8y06NSBBRtY</a:t>
            </a:r>
            <a:endParaRPr lang="en-US" dirty="0" smtClean="0"/>
          </a:p>
          <a:p>
            <a:endParaRPr lang="en-US" dirty="0"/>
          </a:p>
        </p:txBody>
      </p:sp>
    </p:spTree>
    <p:extLst>
      <p:ext uri="{BB962C8B-B14F-4D97-AF65-F5344CB8AC3E}">
        <p14:creationId xmlns:p14="http://schemas.microsoft.com/office/powerpoint/2010/main" val="422931616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This speech was given by a US president (as he was stepping down from office), nearly 8 years </a:t>
            </a:r>
            <a:r>
              <a:rPr lang="en-US" i="1" dirty="0" smtClean="0"/>
              <a:t>after</a:t>
            </a:r>
            <a:r>
              <a:rPr lang="en-US" dirty="0" smtClean="0"/>
              <a:t> Brecht died, and some 20 years </a:t>
            </a:r>
            <a:r>
              <a:rPr lang="en-US" i="1" dirty="0" smtClean="0"/>
              <a:t>after</a:t>
            </a:r>
            <a:r>
              <a:rPr lang="en-US" dirty="0" smtClean="0"/>
              <a:t> the first performance of </a:t>
            </a:r>
            <a:r>
              <a:rPr lang="en-US" i="1" dirty="0" smtClean="0"/>
              <a:t>Mother Courage</a:t>
            </a:r>
            <a:r>
              <a:rPr lang="en-US" dirty="0" smtClean="0"/>
              <a:t>.</a:t>
            </a:r>
          </a:p>
          <a:p>
            <a:r>
              <a:rPr lang="en-US" dirty="0" smtClean="0"/>
              <a:t>But my point is that it was precisely this phenomenon, which had its origins in the developments after the Thirty Years War and a horrendous culmination in Hitler’s “total war,” that was on Brecht’s mind.</a:t>
            </a:r>
          </a:p>
          <a:p>
            <a:r>
              <a:rPr lang="en-US" dirty="0" smtClean="0"/>
              <a:t>Which brings us to…</a:t>
            </a:r>
            <a:endParaRPr lang="en-US" dirty="0"/>
          </a:p>
        </p:txBody>
      </p:sp>
    </p:spTree>
    <p:extLst>
      <p:ext uri="{BB962C8B-B14F-4D97-AF65-F5344CB8AC3E}">
        <p14:creationId xmlns:p14="http://schemas.microsoft.com/office/powerpoint/2010/main" val="4387857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My thesis (or, rather, Brecht’s thesis underlying the play—for, we’ll see, Brecht has a point to make)</a:t>
            </a:r>
            <a:endParaRPr lang="en-US" sz="3200" dirty="0"/>
          </a:p>
        </p:txBody>
      </p:sp>
      <p:sp>
        <p:nvSpPr>
          <p:cNvPr id="3" name="Content Placeholder 2"/>
          <p:cNvSpPr>
            <a:spLocks noGrp="1"/>
          </p:cNvSpPr>
          <p:nvPr>
            <p:ph idx="1"/>
          </p:nvPr>
        </p:nvSpPr>
        <p:spPr/>
        <p:txBody>
          <a:bodyPr/>
          <a:lstStyle/>
          <a:p>
            <a:pPr marL="0" indent="0">
              <a:buNone/>
            </a:pPr>
            <a:r>
              <a:rPr lang="en-US" dirty="0">
                <a:solidFill>
                  <a:srgbClr val="FF0000"/>
                </a:solidFill>
              </a:rPr>
              <a:t>In this world, the </a:t>
            </a:r>
            <a:r>
              <a:rPr lang="en-US" dirty="0" smtClean="0">
                <a:solidFill>
                  <a:srgbClr val="FF0000"/>
                </a:solidFill>
              </a:rPr>
              <a:t>individuals have </a:t>
            </a:r>
            <a:r>
              <a:rPr lang="en-US" dirty="0">
                <a:solidFill>
                  <a:srgbClr val="FF0000"/>
                </a:solidFill>
              </a:rPr>
              <a:t>agency, but only within the confines of </a:t>
            </a:r>
            <a:r>
              <a:rPr lang="en-US" dirty="0" smtClean="0">
                <a:solidFill>
                  <a:srgbClr val="FF0000"/>
                </a:solidFill>
              </a:rPr>
              <a:t>their </a:t>
            </a:r>
            <a:r>
              <a:rPr lang="en-US" dirty="0">
                <a:solidFill>
                  <a:srgbClr val="FF0000"/>
                </a:solidFill>
              </a:rPr>
              <a:t>subjection to the “state” and to the socio-economic order that sustains </a:t>
            </a:r>
            <a:r>
              <a:rPr lang="en-US" dirty="0" smtClean="0">
                <a:solidFill>
                  <a:srgbClr val="FF0000"/>
                </a:solidFill>
              </a:rPr>
              <a:t>it</a:t>
            </a:r>
            <a:r>
              <a:rPr lang="en-US" dirty="0" smtClean="0">
                <a:solidFill>
                  <a:srgbClr val="FFFFFF"/>
                </a:solidFill>
              </a:rPr>
              <a:t>—and if these confines are the “military-industrial complex” that developed since the 17</a:t>
            </a:r>
            <a:r>
              <a:rPr lang="en-US" baseline="30000" dirty="0" smtClean="0">
                <a:solidFill>
                  <a:srgbClr val="FFFFFF"/>
                </a:solidFill>
              </a:rPr>
              <a:t>th</a:t>
            </a:r>
            <a:r>
              <a:rPr lang="en-US" dirty="0" smtClean="0">
                <a:solidFill>
                  <a:srgbClr val="FFFFFF"/>
                </a:solidFill>
              </a:rPr>
              <a:t> century, then agency and the values on which we act, are fundamentally corrupted.</a:t>
            </a:r>
            <a:endParaRPr lang="en-US" dirty="0">
              <a:solidFill>
                <a:srgbClr val="FFFFFF"/>
              </a:solidFill>
            </a:endParaRPr>
          </a:p>
          <a:p>
            <a:endParaRPr lang="en-US" dirty="0"/>
          </a:p>
        </p:txBody>
      </p:sp>
    </p:spTree>
    <p:extLst>
      <p:ext uri="{BB962C8B-B14F-4D97-AF65-F5344CB8AC3E}">
        <p14:creationId xmlns:p14="http://schemas.microsoft.com/office/powerpoint/2010/main" val="35617278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Note, there will be a corollary to this thesis that will emerge: If we question the limited or corrupted agency provided by these conditions, then we must change the conditions.</a:t>
            </a:r>
            <a:endParaRPr lang="en-US" dirty="0"/>
          </a:p>
        </p:txBody>
      </p:sp>
    </p:spTree>
    <p:extLst>
      <p:ext uri="{BB962C8B-B14F-4D97-AF65-F5344CB8AC3E}">
        <p14:creationId xmlns:p14="http://schemas.microsoft.com/office/powerpoint/2010/main" val="4289853821"/>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Brecht, a playwright, had a thesis?</a:t>
            </a:r>
            <a:endParaRPr lang="en-US" dirty="0"/>
          </a:p>
        </p:txBody>
      </p:sp>
      <p:sp>
        <p:nvSpPr>
          <p:cNvPr id="3" name="Content Placeholder 2"/>
          <p:cNvSpPr>
            <a:spLocks noGrp="1"/>
          </p:cNvSpPr>
          <p:nvPr>
            <p:ph idx="1"/>
          </p:nvPr>
        </p:nvSpPr>
        <p:spPr>
          <a:xfrm>
            <a:off x="457200" y="1921700"/>
            <a:ext cx="8229600" cy="4525963"/>
          </a:xfrm>
        </p:spPr>
        <p:txBody>
          <a:bodyPr/>
          <a:lstStyle/>
          <a:p>
            <a:r>
              <a:rPr lang="en-US" dirty="0" smtClean="0"/>
              <a:t>It is a part of my broader </a:t>
            </a:r>
            <a:r>
              <a:rPr lang="en-US" dirty="0" err="1" smtClean="0"/>
              <a:t>insterest</a:t>
            </a:r>
            <a:r>
              <a:rPr lang="en-US" dirty="0" smtClean="0"/>
              <a:t> that </a:t>
            </a:r>
            <a:r>
              <a:rPr lang="en-US" i="1" dirty="0" smtClean="0"/>
              <a:t>Brecht</a:t>
            </a:r>
            <a:r>
              <a:rPr lang="en-US" dirty="0" smtClean="0"/>
              <a:t> has a thesis in mind, a point to make. That is, Brecht is trying to </a:t>
            </a:r>
            <a:r>
              <a:rPr lang="en-US" i="1" dirty="0" smtClean="0"/>
              <a:t>teach</a:t>
            </a:r>
            <a:r>
              <a:rPr lang="en-US" dirty="0" smtClean="0"/>
              <a:t> us something. </a:t>
            </a:r>
            <a:endParaRPr lang="en-US" dirty="0"/>
          </a:p>
        </p:txBody>
      </p:sp>
    </p:spTree>
    <p:extLst>
      <p:ext uri="{BB962C8B-B14F-4D97-AF65-F5344CB8AC3E}">
        <p14:creationId xmlns:p14="http://schemas.microsoft.com/office/powerpoint/2010/main" val="403051600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en-US" sz="3200" dirty="0" smtClean="0"/>
              <a:t>Epic Theater as Pedagogical Theater</a:t>
            </a:r>
            <a:endParaRPr lang="en-US" sz="3200" dirty="0"/>
          </a:p>
        </p:txBody>
      </p:sp>
      <p:sp>
        <p:nvSpPr>
          <p:cNvPr id="3" name="Content Placeholder 2"/>
          <p:cNvSpPr>
            <a:spLocks noGrp="1"/>
          </p:cNvSpPr>
          <p:nvPr>
            <p:ph idx="1"/>
          </p:nvPr>
        </p:nvSpPr>
        <p:spPr>
          <a:xfrm>
            <a:off x="457200" y="1600200"/>
            <a:ext cx="8229600" cy="5049227"/>
          </a:xfrm>
        </p:spPr>
        <p:txBody>
          <a:bodyPr>
            <a:normAutofit fontScale="92500" lnSpcReduction="20000"/>
          </a:bodyPr>
          <a:lstStyle/>
          <a:p>
            <a:pPr>
              <a:buNone/>
            </a:pPr>
            <a:r>
              <a:rPr lang="en-US" dirty="0" smtClean="0"/>
              <a:t>One of Brecht’s main goals was thus to </a:t>
            </a:r>
            <a:r>
              <a:rPr lang="en-US" i="1" dirty="0" smtClean="0"/>
              <a:t>interrupt our pity</a:t>
            </a:r>
            <a:r>
              <a:rPr lang="en-US" dirty="0" smtClean="0"/>
              <a:t>, doing so by </a:t>
            </a:r>
            <a:r>
              <a:rPr lang="en-US" dirty="0" smtClean="0">
                <a:solidFill>
                  <a:srgbClr val="FF0000"/>
                </a:solidFill>
              </a:rPr>
              <a:t>de-naturalizing </a:t>
            </a:r>
            <a:r>
              <a:rPr lang="en-US" dirty="0" smtClean="0"/>
              <a:t>the dramatic event going on on stage. We are reminded that we’re watching something on a stage.</a:t>
            </a:r>
          </a:p>
          <a:p>
            <a:pPr>
              <a:buNone/>
            </a:pPr>
            <a:r>
              <a:rPr lang="en-US" dirty="0" smtClean="0"/>
              <a:t>By making Mother Courage’s and her children’s experiences of the war and their reactions to it </a:t>
            </a:r>
            <a:r>
              <a:rPr lang="en-US" dirty="0" smtClean="0">
                <a:solidFill>
                  <a:srgbClr val="FF0000"/>
                </a:solidFill>
              </a:rPr>
              <a:t>un-real </a:t>
            </a:r>
            <a:r>
              <a:rPr lang="en-US" dirty="0" smtClean="0"/>
              <a:t>and </a:t>
            </a:r>
            <a:r>
              <a:rPr lang="en-US" dirty="0" smtClean="0">
                <a:solidFill>
                  <a:srgbClr val="FF0000"/>
                </a:solidFill>
              </a:rPr>
              <a:t>un-realistic</a:t>
            </a:r>
            <a:r>
              <a:rPr lang="en-US" dirty="0" smtClean="0"/>
              <a:t>, the play allows us to analyze the causes of the events (of war) being re-presented. </a:t>
            </a:r>
          </a:p>
          <a:p>
            <a:pPr>
              <a:buNone/>
            </a:pPr>
            <a:r>
              <a:rPr lang="en-US" dirty="0" smtClean="0"/>
              <a:t>And thus analyze the ‘making’ of an un-natural world of war.</a:t>
            </a:r>
          </a:p>
          <a:p>
            <a:pPr>
              <a:buNone/>
            </a:pPr>
            <a:r>
              <a:rPr lang="en-US" dirty="0" smtClean="0"/>
              <a:t> </a:t>
            </a:r>
            <a:r>
              <a:rPr lang="en-US" dirty="0" smtClean="0">
                <a:solidFill>
                  <a:srgbClr val="FF0000"/>
                </a:solidFill>
              </a:rPr>
              <a:t>In order to “un-make” that world.</a:t>
            </a:r>
            <a:endParaRPr lang="en-US" dirty="0">
              <a:solidFill>
                <a:srgbClr val="FF0000"/>
              </a:solidFill>
            </a:endParaRPr>
          </a:p>
        </p:txBody>
      </p:sp>
    </p:spTree>
    <p:extLst>
      <p:ext uri="{BB962C8B-B14F-4D97-AF65-F5344CB8AC3E}">
        <p14:creationId xmlns:p14="http://schemas.microsoft.com/office/powerpoint/2010/main" val="28775972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051"/>
            <a:ext cx="8229600" cy="1143000"/>
          </a:xfrm>
        </p:spPr>
        <p:txBody>
          <a:bodyPr>
            <a:noAutofit/>
          </a:bodyPr>
          <a:lstStyle/>
          <a:p>
            <a:r>
              <a:rPr lang="en-US" sz="2000" dirty="0" smtClean="0"/>
              <a:t>Interrupting your Pity and Grief:</a:t>
            </a:r>
            <a:br>
              <a:rPr lang="en-US" sz="2000" dirty="0" smtClean="0"/>
            </a:br>
            <a:r>
              <a:rPr lang="en-US" sz="2000" dirty="0" smtClean="0"/>
              <a:t>Epic Theater and the </a:t>
            </a:r>
            <a:r>
              <a:rPr lang="en-US" sz="2000" u="sng" dirty="0" smtClean="0"/>
              <a:t>V-</a:t>
            </a:r>
            <a:r>
              <a:rPr lang="en-US" sz="2000" u="sng" dirty="0" err="1" smtClean="0"/>
              <a:t>Effekt</a:t>
            </a:r>
            <a:r>
              <a:rPr lang="en-US" sz="2000" dirty="0" smtClean="0"/>
              <a:t> (</a:t>
            </a:r>
            <a:r>
              <a:rPr lang="en-US" sz="2000" u="sng" dirty="0" err="1" smtClean="0"/>
              <a:t>Verfremdungseffekt</a:t>
            </a:r>
            <a:r>
              <a:rPr lang="en-US" sz="2000" dirty="0" smtClean="0"/>
              <a:t>) = “alienation effect”</a:t>
            </a:r>
            <a:endParaRPr lang="en-US" sz="2000" dirty="0"/>
          </a:p>
        </p:txBody>
      </p:sp>
      <p:sp>
        <p:nvSpPr>
          <p:cNvPr id="3" name="Content Placeholder 2"/>
          <p:cNvSpPr>
            <a:spLocks noGrp="1"/>
          </p:cNvSpPr>
          <p:nvPr>
            <p:ph idx="1"/>
          </p:nvPr>
        </p:nvSpPr>
        <p:spPr>
          <a:xfrm>
            <a:off x="457200" y="1238051"/>
            <a:ext cx="8229600" cy="5445171"/>
          </a:xfrm>
        </p:spPr>
        <p:txBody>
          <a:bodyPr>
            <a:noAutofit/>
          </a:bodyPr>
          <a:lstStyle/>
          <a:p>
            <a:r>
              <a:rPr lang="en-US" sz="2400" dirty="0" smtClean="0">
                <a:solidFill>
                  <a:srgbClr val="FF0000"/>
                </a:solidFill>
              </a:rPr>
              <a:t>Brecht’s theory of epic theater…</a:t>
            </a:r>
          </a:p>
          <a:p>
            <a:r>
              <a:rPr lang="en-US" sz="2400" dirty="0" smtClean="0"/>
              <a:t>Confusing! </a:t>
            </a:r>
            <a:r>
              <a:rPr lang="en-US" sz="2400" dirty="0" smtClean="0">
                <a:sym typeface="Wingdings"/>
              </a:rPr>
              <a:t> “</a:t>
            </a:r>
            <a:r>
              <a:rPr lang="en-US" sz="2400" dirty="0" smtClean="0"/>
              <a:t>epic” “theater”? (coined by Erwin </a:t>
            </a:r>
            <a:r>
              <a:rPr lang="en-US" sz="2400" dirty="0" err="1" smtClean="0"/>
              <a:t>Piscator</a:t>
            </a:r>
            <a:r>
              <a:rPr lang="en-US" sz="2400" dirty="0" smtClean="0"/>
              <a:t>, whom Brecht knew in Berlin)</a:t>
            </a:r>
          </a:p>
          <a:p>
            <a:r>
              <a:rPr lang="en-US" sz="2400" dirty="0" smtClean="0"/>
              <a:t>Later Brecht preferred the term “dialectical theater.”</a:t>
            </a:r>
          </a:p>
          <a:p>
            <a:r>
              <a:rPr lang="en-US" sz="2400" dirty="0" smtClean="0"/>
              <a:t>Not Brecht’s innovation…  Actually there were precedents in earlier political theater and cabaret in Europe, in Asian and revolutionary Soviet theater, in Charlie Chaplin and U.S. silent film…</a:t>
            </a:r>
          </a:p>
          <a:p>
            <a:r>
              <a:rPr lang="en-US" sz="2400" dirty="0" smtClean="0"/>
              <a:t>Not fourth-wall, “dramatic theater”</a:t>
            </a:r>
          </a:p>
          <a:p>
            <a:r>
              <a:rPr lang="en-US" sz="2400" dirty="0" smtClean="0">
                <a:solidFill>
                  <a:srgbClr val="FF0000"/>
                </a:solidFill>
              </a:rPr>
              <a:t>The Alienation Effect</a:t>
            </a:r>
            <a:r>
              <a:rPr lang="en-US" sz="2400" dirty="0" smtClean="0"/>
              <a:t>: The audience should not identify with the characters / </a:t>
            </a:r>
            <a:r>
              <a:rPr lang="en-US" sz="2400" dirty="0" smtClean="0">
                <a:solidFill>
                  <a:srgbClr val="FF0000"/>
                </a:solidFill>
              </a:rPr>
              <a:t>Emotions should not just be stimulated by theater, but also examined.</a:t>
            </a:r>
          </a:p>
          <a:p>
            <a:r>
              <a:rPr lang="en-US" sz="2400" dirty="0" smtClean="0"/>
              <a:t>Epic theater “turns the spectator into an observer” and “arouses his capacity for action” (Brecht)</a:t>
            </a:r>
          </a:p>
          <a:p>
            <a:endParaRPr lang="en-US" sz="1800" dirty="0" smtClean="0"/>
          </a:p>
          <a:p>
            <a:endParaRPr lang="en-US" sz="1800" dirty="0" smtClean="0"/>
          </a:p>
        </p:txBody>
      </p:sp>
    </p:spTree>
    <p:extLst>
      <p:ext uri="{BB962C8B-B14F-4D97-AF65-F5344CB8AC3E}">
        <p14:creationId xmlns:p14="http://schemas.microsoft.com/office/powerpoint/2010/main" val="34963122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r>
              <a:rPr lang="en-US" dirty="0">
                <a:hlinkClick r:id="rId2"/>
              </a:rPr>
              <a:t>https://uci.kanopystreaming.com/video/theater-</a:t>
            </a:r>
            <a:r>
              <a:rPr lang="en-US" dirty="0" smtClean="0">
                <a:hlinkClick r:id="rId2"/>
              </a:rPr>
              <a:t>war</a:t>
            </a:r>
            <a:endParaRPr lang="en-US" dirty="0" smtClean="0"/>
          </a:p>
          <a:p>
            <a:r>
              <a:rPr lang="en-US" dirty="0" smtClean="0"/>
              <a:t>(Scene 1)</a:t>
            </a:r>
          </a:p>
          <a:p>
            <a:endParaRPr lang="en-US" dirty="0"/>
          </a:p>
        </p:txBody>
      </p:sp>
    </p:spTree>
    <p:extLst>
      <p:ext uri="{BB962C8B-B14F-4D97-AF65-F5344CB8AC3E}">
        <p14:creationId xmlns:p14="http://schemas.microsoft.com/office/powerpoint/2010/main" val="219347609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Scene 1</a:t>
            </a:r>
            <a:endParaRPr lang="en-US"/>
          </a:p>
        </p:txBody>
      </p:sp>
      <p:pic>
        <p:nvPicPr>
          <p:cNvPr id="5" name="Scene1.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98475" y="1600200"/>
            <a:ext cx="8147050" cy="4525963"/>
          </a:xfrm>
        </p:spPr>
      </p:pic>
    </p:spTree>
    <p:extLst>
      <p:ext uri="{BB962C8B-B14F-4D97-AF65-F5344CB8AC3E}">
        <p14:creationId xmlns:p14="http://schemas.microsoft.com/office/powerpoint/2010/main" val="110697351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Examples:</a:t>
            </a:r>
          </a:p>
          <a:p>
            <a:r>
              <a:rPr lang="en-US" dirty="0" smtClean="0"/>
              <a:t>The soldier comes out and talks to us about the action on the stage. As if to say: “Hey, audience, THIS IS A PLAY!”</a:t>
            </a:r>
          </a:p>
        </p:txBody>
      </p:sp>
    </p:spTree>
    <p:extLst>
      <p:ext uri="{BB962C8B-B14F-4D97-AF65-F5344CB8AC3E}">
        <p14:creationId xmlns:p14="http://schemas.microsoft.com/office/powerpoint/2010/main" val="3366991759"/>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A typical </a:t>
            </a:r>
            <a:r>
              <a:rPr lang="en-US" dirty="0" err="1" smtClean="0"/>
              <a:t>Brechtian</a:t>
            </a:r>
            <a:r>
              <a:rPr lang="en-US" dirty="0" smtClean="0"/>
              <a:t> moment: When she’s wielding the knife against the army recruiters, what’s she feeling and trying to convey?</a:t>
            </a:r>
          </a:p>
          <a:p>
            <a:r>
              <a:rPr lang="en-US" dirty="0" smtClean="0"/>
              <a:t>But what does she say at the end with the knife in hand?</a:t>
            </a:r>
          </a:p>
          <a:p>
            <a:r>
              <a:rPr lang="en-US" dirty="0" smtClean="0"/>
              <a:t>What’s our reaction?</a:t>
            </a:r>
          </a:p>
          <a:p>
            <a:r>
              <a:rPr lang="en-US" dirty="0" smtClean="0"/>
              <a:t>Brecht produces a </a:t>
            </a:r>
            <a:r>
              <a:rPr lang="en-US" i="1" dirty="0" smtClean="0"/>
              <a:t>disconnect</a:t>
            </a:r>
            <a:r>
              <a:rPr lang="en-US" dirty="0" smtClean="0"/>
              <a:t>, a kind of cognitive dissonance as if to say: “Don’t identify too much with her. Think about what’s happening.”</a:t>
            </a:r>
            <a:endParaRPr lang="en-US" dirty="0"/>
          </a:p>
        </p:txBody>
      </p:sp>
    </p:spTree>
    <p:extLst>
      <p:ext uri="{BB962C8B-B14F-4D97-AF65-F5344CB8AC3E}">
        <p14:creationId xmlns:p14="http://schemas.microsoft.com/office/powerpoint/2010/main" val="37145799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Note: Next week we’ll discuss the </a:t>
            </a:r>
            <a:r>
              <a:rPr lang="en-US" dirty="0" err="1" smtClean="0"/>
              <a:t>Brechtian</a:t>
            </a:r>
            <a:r>
              <a:rPr lang="en-US" dirty="0" smtClean="0"/>
              <a:t> techniques used in the </a:t>
            </a:r>
            <a:r>
              <a:rPr lang="en-US" i="1" dirty="0" smtClean="0"/>
              <a:t>film</a:t>
            </a:r>
            <a:r>
              <a:rPr lang="en-US" dirty="0" smtClean="0"/>
              <a:t>.</a:t>
            </a:r>
            <a:endParaRPr lang="en-US" dirty="0"/>
          </a:p>
        </p:txBody>
      </p:sp>
    </p:spTree>
    <p:extLst>
      <p:ext uri="{BB962C8B-B14F-4D97-AF65-F5344CB8AC3E}">
        <p14:creationId xmlns:p14="http://schemas.microsoft.com/office/powerpoint/2010/main" val="124961855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t>Epic theater is </a:t>
            </a:r>
            <a:r>
              <a:rPr lang="en-US" dirty="0">
                <a:solidFill>
                  <a:srgbClr val="FF0000"/>
                </a:solidFill>
              </a:rPr>
              <a:t>episodic</a:t>
            </a:r>
            <a:r>
              <a:rPr lang="en-US" dirty="0"/>
              <a:t> : “Three Years later…” (Scene Three, p. 27) / “Two years have gone by…” (Scene Five, p. 58</a:t>
            </a:r>
            <a:r>
              <a:rPr lang="en-US" dirty="0" smtClean="0"/>
              <a:t>) – Hence his interest in </a:t>
            </a:r>
            <a:r>
              <a:rPr lang="en-US" dirty="0" err="1" smtClean="0"/>
              <a:t>Grimmelshausen</a:t>
            </a:r>
            <a:r>
              <a:rPr lang="en-US" dirty="0" smtClean="0"/>
              <a:t>!</a:t>
            </a:r>
            <a:endParaRPr lang="en-US" dirty="0"/>
          </a:p>
          <a:p>
            <a:r>
              <a:rPr lang="en-US" dirty="0"/>
              <a:t>Its</a:t>
            </a:r>
            <a:r>
              <a:rPr lang="en-US" dirty="0">
                <a:solidFill>
                  <a:srgbClr val="FF0000"/>
                </a:solidFill>
              </a:rPr>
              <a:t> character development</a:t>
            </a:r>
            <a:r>
              <a:rPr lang="en-US" dirty="0"/>
              <a:t> is discontinuous: </a:t>
            </a:r>
            <a:r>
              <a:rPr lang="en-US" dirty="0" smtClean="0"/>
              <a:t>Mother </a:t>
            </a:r>
            <a:r>
              <a:rPr lang="en-US" dirty="0"/>
              <a:t>Courage is </a:t>
            </a:r>
            <a:r>
              <a:rPr lang="en-US" dirty="0" smtClean="0"/>
              <a:t>both defending her family, </a:t>
            </a:r>
            <a:r>
              <a:rPr lang="en-US" dirty="0"/>
              <a:t>but </a:t>
            </a:r>
            <a:r>
              <a:rPr lang="en-US" dirty="0" smtClean="0"/>
              <a:t>also </a:t>
            </a:r>
            <a:r>
              <a:rPr lang="en-US" dirty="0"/>
              <a:t>she </a:t>
            </a:r>
            <a:r>
              <a:rPr lang="en-US" dirty="0" smtClean="0"/>
              <a:t>can’t pass up a deal (or later, keep </a:t>
            </a:r>
            <a:r>
              <a:rPr lang="en-US" dirty="0"/>
              <a:t>herself from “haggling too long” (p. 51</a:t>
            </a:r>
            <a:r>
              <a:rPr lang="en-US" dirty="0" smtClean="0"/>
              <a:t>).</a:t>
            </a:r>
          </a:p>
          <a:p>
            <a:r>
              <a:rPr lang="en-US" dirty="0" smtClean="0">
                <a:solidFill>
                  <a:srgbClr val="FF0000"/>
                </a:solidFill>
              </a:rPr>
              <a:t>Unrealistic </a:t>
            </a:r>
            <a:r>
              <a:rPr lang="en-US" dirty="0">
                <a:solidFill>
                  <a:srgbClr val="FF0000"/>
                </a:solidFill>
              </a:rPr>
              <a:t>staging / set </a:t>
            </a:r>
            <a:r>
              <a:rPr lang="en-US" dirty="0" smtClean="0">
                <a:solidFill>
                  <a:srgbClr val="FF0000"/>
                </a:solidFill>
              </a:rPr>
              <a:t>design in which we see the stage machinery</a:t>
            </a:r>
            <a:endParaRPr lang="en-US" dirty="0">
              <a:solidFill>
                <a:srgbClr val="FF0000"/>
              </a:solidFill>
            </a:endParaRPr>
          </a:p>
          <a:p>
            <a:pPr marL="0" indent="0">
              <a:buNone/>
            </a:pPr>
            <a:endParaRPr lang="en-US" dirty="0"/>
          </a:p>
        </p:txBody>
      </p:sp>
    </p:spTree>
    <p:extLst>
      <p:ext uri="{BB962C8B-B14F-4D97-AF65-F5344CB8AC3E}">
        <p14:creationId xmlns:p14="http://schemas.microsoft.com/office/powerpoint/2010/main" val="14669453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9" descr="Brecht_Sweden_2.bmp"/>
          <p:cNvPicPr>
            <a:picLocks noGrp="1" noChangeAspect="1"/>
          </p:cNvPicPr>
          <p:nvPr/>
        </p:nvPicPr>
        <p:blipFill>
          <a:blip r:embed="rId2">
            <a:lum contrast="41000"/>
          </a:blip>
          <a:srcRect t="-31204" b="-31204"/>
          <a:stretch>
            <a:fillRect/>
          </a:stretch>
        </p:blipFill>
        <p:spPr>
          <a:xfrm>
            <a:off x="1693380" y="-726184"/>
            <a:ext cx="5386968" cy="6037047"/>
          </a:xfrm>
          <a:prstGeom prst="rect">
            <a:avLst/>
          </a:prstGeom>
        </p:spPr>
      </p:pic>
      <p:sp>
        <p:nvSpPr>
          <p:cNvPr id="4" name="TextBox 3"/>
          <p:cNvSpPr txBox="1"/>
          <p:nvPr/>
        </p:nvSpPr>
        <p:spPr>
          <a:xfrm>
            <a:off x="1391715" y="4540108"/>
            <a:ext cx="5914787" cy="1938992"/>
          </a:xfrm>
          <a:prstGeom prst="rect">
            <a:avLst/>
          </a:prstGeom>
          <a:noFill/>
        </p:spPr>
        <p:txBody>
          <a:bodyPr wrap="square" rtlCol="0">
            <a:spAutoFit/>
          </a:bodyPr>
          <a:lstStyle/>
          <a:p>
            <a:r>
              <a:rPr lang="en-US" sz="2400" kern="1200" dirty="0" smtClean="0"/>
              <a:t>Banner “title” suspended over stage</a:t>
            </a:r>
          </a:p>
          <a:p>
            <a:r>
              <a:rPr lang="en-US" sz="2400" kern="1200" dirty="0" smtClean="0"/>
              <a:t>in Scene One – </a:t>
            </a:r>
            <a:r>
              <a:rPr lang="en-US" sz="2400" u="sng" kern="1200" dirty="0" smtClean="0"/>
              <a:t>Mother Courage and her</a:t>
            </a:r>
          </a:p>
          <a:p>
            <a:r>
              <a:rPr lang="en-US" sz="2400" u="sng" kern="1200" dirty="0" smtClean="0"/>
              <a:t>Children</a:t>
            </a:r>
            <a:r>
              <a:rPr lang="en-US" sz="2400" dirty="0"/>
              <a:t>,</a:t>
            </a:r>
            <a:r>
              <a:rPr lang="en-US" sz="2400" kern="1200" dirty="0" smtClean="0"/>
              <a:t> Berlin production, 1949 – Intended to “break the illusion” and highlight the “made-ness” of the play. Tells us the action.</a:t>
            </a:r>
            <a:endParaRPr lang="en-US" sz="2400" kern="1200" dirty="0"/>
          </a:p>
        </p:txBody>
      </p:sp>
    </p:spTree>
    <p:extLst>
      <p:ext uri="{BB962C8B-B14F-4D97-AF65-F5344CB8AC3E}">
        <p14:creationId xmlns:p14="http://schemas.microsoft.com/office/powerpoint/2010/main" val="108760338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And </a:t>
            </a:r>
            <a:r>
              <a:rPr lang="en-US" dirty="0">
                <a:solidFill>
                  <a:srgbClr val="FF0000"/>
                </a:solidFill>
              </a:rPr>
              <a:t>constant interruptions in the action</a:t>
            </a:r>
            <a:r>
              <a:rPr lang="en-US" dirty="0"/>
              <a:t> (the songs / ballads)</a:t>
            </a:r>
          </a:p>
          <a:p>
            <a:pPr marL="0" indent="0">
              <a:buNone/>
            </a:pPr>
            <a:endParaRPr lang="en-US" dirty="0"/>
          </a:p>
        </p:txBody>
      </p:sp>
    </p:spTree>
    <p:extLst>
      <p:ext uri="{BB962C8B-B14F-4D97-AF65-F5344CB8AC3E}">
        <p14:creationId xmlns:p14="http://schemas.microsoft.com/office/powerpoint/2010/main" val="2891664647"/>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East German newsreel</a:t>
            </a:r>
            <a:endParaRPr lang="en-US" dirty="0"/>
          </a:p>
        </p:txBody>
      </p:sp>
      <p:pic>
        <p:nvPicPr>
          <p:cNvPr id="4" name="Production 1949.m4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98475" y="1600200"/>
            <a:ext cx="8147050" cy="4525963"/>
          </a:xfrm>
        </p:spPr>
      </p:pic>
    </p:spTree>
    <p:extLst>
      <p:ext uri="{BB962C8B-B14F-4D97-AF65-F5344CB8AC3E}">
        <p14:creationId xmlns:p14="http://schemas.microsoft.com/office/powerpoint/2010/main" val="4218264189"/>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r>
              <a:rPr lang="en-US" dirty="0">
                <a:hlinkClick r:id="rId2"/>
              </a:rPr>
              <a:t>https://uci.kanopystreaming.com/video/theater-</a:t>
            </a:r>
            <a:r>
              <a:rPr lang="en-US" dirty="0" smtClean="0">
                <a:hlinkClick r:id="rId2"/>
              </a:rPr>
              <a:t>war</a:t>
            </a:r>
            <a:endParaRPr lang="en-US" dirty="0" smtClean="0"/>
          </a:p>
          <a:p>
            <a:r>
              <a:rPr lang="en-US" dirty="0" smtClean="0"/>
              <a:t>(on the 1949 performance)</a:t>
            </a:r>
          </a:p>
          <a:p>
            <a:endParaRPr lang="en-US" dirty="0"/>
          </a:p>
        </p:txBody>
      </p:sp>
    </p:spTree>
    <p:extLst>
      <p:ext uri="{BB962C8B-B14F-4D97-AF65-F5344CB8AC3E}">
        <p14:creationId xmlns:p14="http://schemas.microsoft.com/office/powerpoint/2010/main" val="613100112"/>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3519" y="274638"/>
            <a:ext cx="8229600" cy="1143000"/>
          </a:xfrm>
        </p:spPr>
        <p:txBody>
          <a:bodyPr/>
          <a:lstStyle/>
          <a:p>
            <a:r>
              <a:rPr lang="en-US" dirty="0" smtClean="0"/>
              <a:t>The Ballads</a:t>
            </a:r>
            <a:endParaRPr lang="en-US" dirty="0"/>
          </a:p>
        </p:txBody>
      </p:sp>
      <p:sp>
        <p:nvSpPr>
          <p:cNvPr id="3" name="Content Placeholder 2"/>
          <p:cNvSpPr>
            <a:spLocks noGrp="1"/>
          </p:cNvSpPr>
          <p:nvPr>
            <p:ph sz="half" idx="4294967295"/>
          </p:nvPr>
        </p:nvSpPr>
        <p:spPr>
          <a:xfrm>
            <a:off x="457200" y="274638"/>
            <a:ext cx="4038600" cy="6316210"/>
          </a:xfrm>
        </p:spPr>
        <p:txBody>
          <a:bodyPr>
            <a:normAutofit fontScale="62500" lnSpcReduction="20000"/>
          </a:bodyPr>
          <a:lstStyle/>
          <a:p>
            <a:pPr>
              <a:buNone/>
            </a:pPr>
            <a:r>
              <a:rPr lang="en-US" dirty="0" smtClean="0"/>
              <a:t>“The Song about the Soldier and his Wife” (</a:t>
            </a:r>
            <a:r>
              <a:rPr lang="en-US" dirty="0" err="1" smtClean="0"/>
              <a:t>Eilif</a:t>
            </a:r>
            <a:r>
              <a:rPr lang="en-US" dirty="0" smtClean="0"/>
              <a:t>, Scene Two, pp. 24-5 – seems motivated) </a:t>
            </a:r>
            <a:r>
              <a:rPr lang="en-US" dirty="0" smtClean="0">
                <a:solidFill>
                  <a:srgbClr val="FF0000"/>
                </a:solidFill>
              </a:rPr>
              <a:t>vs.</a:t>
            </a:r>
            <a:r>
              <a:rPr lang="en-US" dirty="0" smtClean="0"/>
              <a:t> “The Song of </a:t>
            </a:r>
            <a:r>
              <a:rPr lang="en-US" dirty="0" err="1" smtClean="0"/>
              <a:t>Fraternisation</a:t>
            </a:r>
            <a:r>
              <a:rPr lang="en-US" dirty="0" smtClean="0"/>
              <a:t>” (Yvette, Scene Three, pp. 30-1) and “The Song of the Great Capitulation” (Scene Four, pp. 55-7)</a:t>
            </a:r>
          </a:p>
          <a:p>
            <a:pPr>
              <a:buNone/>
            </a:pPr>
            <a:r>
              <a:rPr lang="en-US" dirty="0" smtClean="0"/>
              <a:t>Even if “motivated” by plot, still interruptions.</a:t>
            </a:r>
          </a:p>
          <a:p>
            <a:pPr>
              <a:buNone/>
            </a:pPr>
            <a:r>
              <a:rPr lang="en-US" dirty="0" smtClean="0"/>
              <a:t>According to Brecht, the songs are also supposed to </a:t>
            </a:r>
            <a:r>
              <a:rPr lang="en-US" dirty="0" smtClean="0">
                <a:solidFill>
                  <a:srgbClr val="FF0000"/>
                </a:solidFill>
              </a:rPr>
              <a:t>be sung in an ‘</a:t>
            </a:r>
            <a:r>
              <a:rPr lang="en-US" dirty="0" err="1" smtClean="0">
                <a:solidFill>
                  <a:srgbClr val="FF0000"/>
                </a:solidFill>
              </a:rPr>
              <a:t>unpretty</a:t>
            </a:r>
            <a:r>
              <a:rPr lang="en-US" dirty="0" smtClean="0">
                <a:solidFill>
                  <a:srgbClr val="FF0000"/>
                </a:solidFill>
              </a:rPr>
              <a:t>’ or un-melodic way so that they will be “drug free,” not full of “expressive” emotion that lulls the listener into passivity…</a:t>
            </a:r>
          </a:p>
          <a:p>
            <a:pPr>
              <a:buNone/>
            </a:pPr>
            <a:r>
              <a:rPr lang="en-US" dirty="0" smtClean="0"/>
              <a:t>Partly spoken, partly sung…</a:t>
            </a:r>
          </a:p>
          <a:p>
            <a:pPr>
              <a:buNone/>
            </a:pPr>
            <a:r>
              <a:rPr lang="en-US" dirty="0" smtClean="0"/>
              <a:t>Voice and music sometimes at odds….</a:t>
            </a:r>
          </a:p>
          <a:p>
            <a:pPr>
              <a:buNone/>
            </a:pPr>
            <a:r>
              <a:rPr lang="en-US" dirty="0" smtClean="0"/>
              <a:t>For this reasons, the ballads can contain a grain of truth / a lesson / an insight that the audience must ponder…</a:t>
            </a:r>
          </a:p>
        </p:txBody>
      </p:sp>
      <p:pic>
        <p:nvPicPr>
          <p:cNvPr id="6" name="Picture 5"/>
          <p:cNvPicPr>
            <a:picLocks noChangeAspect="1"/>
          </p:cNvPicPr>
          <p:nvPr/>
        </p:nvPicPr>
        <p:blipFill>
          <a:blip r:embed="rId2"/>
          <a:stretch>
            <a:fillRect/>
          </a:stretch>
        </p:blipFill>
        <p:spPr>
          <a:xfrm>
            <a:off x="4626675" y="1417638"/>
            <a:ext cx="3810000" cy="2895600"/>
          </a:xfrm>
          <a:prstGeom prst="rect">
            <a:avLst/>
          </a:prstGeom>
        </p:spPr>
      </p:pic>
      <p:sp>
        <p:nvSpPr>
          <p:cNvPr id="7" name="TextBox 6"/>
          <p:cNvSpPr txBox="1"/>
          <p:nvPr/>
        </p:nvSpPr>
        <p:spPr>
          <a:xfrm>
            <a:off x="4611374" y="4599262"/>
            <a:ext cx="4539824" cy="1477328"/>
          </a:xfrm>
          <a:prstGeom prst="rect">
            <a:avLst/>
          </a:prstGeom>
          <a:noFill/>
        </p:spPr>
        <p:txBody>
          <a:bodyPr wrap="none" rtlCol="0">
            <a:spAutoFit/>
          </a:bodyPr>
          <a:lstStyle/>
          <a:p>
            <a:r>
              <a:rPr lang="en-US" u="sng" dirty="0" smtClean="0"/>
              <a:t>Mother Courage and her </a:t>
            </a:r>
            <a:r>
              <a:rPr lang="en-US" dirty="0" smtClean="0"/>
              <a:t>Children - Production</a:t>
            </a:r>
          </a:p>
          <a:p>
            <a:r>
              <a:rPr lang="en-US" dirty="0" smtClean="0"/>
              <a:t>by the Classical Theater of Harlem (2004) – </a:t>
            </a:r>
          </a:p>
          <a:p>
            <a:r>
              <a:rPr lang="en-US" dirty="0" smtClean="0"/>
              <a:t>“The Song of the Great Capitulation” – </a:t>
            </a:r>
          </a:p>
          <a:p>
            <a:r>
              <a:rPr lang="en-US" dirty="0" smtClean="0"/>
              <a:t>Mother Courage: “I’ve thought it over: I’m </a:t>
            </a:r>
          </a:p>
          <a:p>
            <a:r>
              <a:rPr lang="en-US" dirty="0" smtClean="0"/>
              <a:t>not complaining.” (</a:t>
            </a:r>
            <a:r>
              <a:rPr lang="en-US" dirty="0" err="1" smtClean="0"/>
              <a:t>p</a:t>
            </a:r>
            <a:r>
              <a:rPr lang="en-US" dirty="0" smtClean="0"/>
              <a:t>. 57)</a:t>
            </a:r>
            <a:endParaRPr lang="en-US" dirty="0"/>
          </a:p>
        </p:txBody>
      </p:sp>
    </p:spTree>
    <p:extLst>
      <p:ext uri="{BB962C8B-B14F-4D97-AF65-F5344CB8AC3E}">
        <p14:creationId xmlns:p14="http://schemas.microsoft.com/office/powerpoint/2010/main" val="36395707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lstStyle/>
          <a:p>
            <a:r>
              <a:rPr lang="en-US" dirty="0" smtClean="0"/>
              <a:t>So, we can assume that Brecht does have a thesis. He’s engaged in pedagogical theater.</a:t>
            </a:r>
          </a:p>
          <a:p>
            <a:r>
              <a:rPr lang="en-US" dirty="0" smtClean="0"/>
              <a:t>Now, can I argue that this thesis really is about the limitations and corruption of human agency and values in an age dominated by something we could call “the military-industrial complex”?</a:t>
            </a:r>
            <a:endParaRPr lang="en-US" dirty="0"/>
          </a:p>
        </p:txBody>
      </p:sp>
    </p:spTree>
    <p:extLst>
      <p:ext uri="{BB962C8B-B14F-4D97-AF65-F5344CB8AC3E}">
        <p14:creationId xmlns:p14="http://schemas.microsoft.com/office/powerpoint/2010/main" val="18819185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now, a few quotes as evidence (just write page references):</a:t>
            </a:r>
            <a:endParaRPr lang="en-US" dirty="0"/>
          </a:p>
        </p:txBody>
      </p:sp>
      <p:sp>
        <p:nvSpPr>
          <p:cNvPr id="3" name="Content Placeholder 2"/>
          <p:cNvSpPr>
            <a:spLocks noGrp="1"/>
          </p:cNvSpPr>
          <p:nvPr>
            <p:ph idx="1"/>
          </p:nvPr>
        </p:nvSpPr>
        <p:spPr>
          <a:xfrm>
            <a:off x="457200" y="1600200"/>
            <a:ext cx="8229600" cy="5042088"/>
          </a:xfrm>
        </p:spPr>
        <p:txBody>
          <a:bodyPr>
            <a:normAutofit fontScale="92500"/>
          </a:bodyPr>
          <a:lstStyle/>
          <a:p>
            <a:r>
              <a:rPr lang="en-US" dirty="0" smtClean="0"/>
              <a:t>Mother Courage: “War! A great way to make a living!” (69)</a:t>
            </a:r>
          </a:p>
          <a:p>
            <a:r>
              <a:rPr lang="en-US" dirty="0" smtClean="0"/>
              <a:t>Mother Courage (sings): “What else is war but competition,/ A profit-building enterprise?” (70)</a:t>
            </a:r>
          </a:p>
          <a:p>
            <a:r>
              <a:rPr lang="en-US" dirty="0" smtClean="0"/>
              <a:t>The Cook: “The war needs men, and men must eat” (85).</a:t>
            </a:r>
          </a:p>
          <a:p>
            <a:r>
              <a:rPr lang="en-US" dirty="0" smtClean="0"/>
              <a:t>The Cook: “All virtues are dangerous in a world like this….” (89).</a:t>
            </a:r>
          </a:p>
          <a:p>
            <a:r>
              <a:rPr lang="en-US" dirty="0" smtClean="0"/>
              <a:t>The soldiers (sing): “You march in line, but never wonder/ How it began and where it ends” (104).</a:t>
            </a:r>
            <a:endParaRPr lang="en-US" dirty="0"/>
          </a:p>
        </p:txBody>
      </p:sp>
    </p:spTree>
    <p:extLst>
      <p:ext uri="{BB962C8B-B14F-4D97-AF65-F5344CB8AC3E}">
        <p14:creationId xmlns:p14="http://schemas.microsoft.com/office/powerpoint/2010/main" val="14933909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Your task is to look for other lines that could support—or challenge—this thesis about agency and values in an age when war and business </a:t>
            </a:r>
            <a:r>
              <a:rPr lang="en-US" smtClean="0"/>
              <a:t>are intertwined. </a:t>
            </a:r>
            <a:r>
              <a:rPr lang="en-US" dirty="0" smtClean="0"/>
              <a:t>And to think up alternative theses of your own….</a:t>
            </a:r>
          </a:p>
          <a:p>
            <a:r>
              <a:rPr lang="en-US" dirty="0" smtClean="0"/>
              <a:t>This lecture, after all, is also a version of “pedagogical theater”….</a:t>
            </a:r>
          </a:p>
          <a:p>
            <a:r>
              <a:rPr lang="en-US" dirty="0" smtClean="0"/>
              <a:t>See you next time for the next act.</a:t>
            </a:r>
            <a:endParaRPr lang="en-US" dirty="0"/>
          </a:p>
        </p:txBody>
      </p:sp>
    </p:spTree>
    <p:extLst>
      <p:ext uri="{BB962C8B-B14F-4D97-AF65-F5344CB8AC3E}">
        <p14:creationId xmlns:p14="http://schemas.microsoft.com/office/powerpoint/2010/main" val="17431390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Next time…</a:t>
            </a:r>
            <a:endParaRPr lang="en-US" dirty="0"/>
          </a:p>
        </p:txBody>
      </p:sp>
      <p:sp>
        <p:nvSpPr>
          <p:cNvPr id="3" name="Content Placeholder 2"/>
          <p:cNvSpPr>
            <a:spLocks noGrp="1"/>
          </p:cNvSpPr>
          <p:nvPr>
            <p:ph sz="half" idx="1"/>
          </p:nvPr>
        </p:nvSpPr>
        <p:spPr>
          <a:xfrm>
            <a:off x="417023" y="1417638"/>
            <a:ext cx="4038600" cy="4991896"/>
          </a:xfrm>
        </p:spPr>
        <p:txBody>
          <a:bodyPr>
            <a:normAutofit fontScale="92500" lnSpcReduction="20000"/>
          </a:bodyPr>
          <a:lstStyle/>
          <a:p>
            <a:pPr>
              <a:buNone/>
            </a:pPr>
            <a:r>
              <a:rPr lang="en-US" dirty="0" smtClean="0"/>
              <a:t>The Virtues that Kill in the “Modern” World of War…</a:t>
            </a:r>
          </a:p>
          <a:p>
            <a:pPr>
              <a:buNone/>
            </a:pPr>
            <a:r>
              <a:rPr lang="en-US" dirty="0" smtClean="0"/>
              <a:t>Individual Agency: Heroism, Honesty, Compassion, and Empathy in Mother Courage and her Children</a:t>
            </a:r>
          </a:p>
          <a:p>
            <a:pPr>
              <a:buNone/>
            </a:pPr>
            <a:r>
              <a:rPr lang="en-US" dirty="0" smtClean="0"/>
              <a:t>Collective Action: The Audience’s Response in 1941 / 1949</a:t>
            </a:r>
          </a:p>
          <a:p>
            <a:pPr>
              <a:buNone/>
            </a:pPr>
            <a:r>
              <a:rPr lang="en-US" dirty="0" smtClean="0"/>
              <a:t>Our response today…</a:t>
            </a:r>
          </a:p>
          <a:p>
            <a:pPr>
              <a:buNone/>
            </a:pPr>
            <a:r>
              <a:rPr lang="en-US" dirty="0" smtClean="0"/>
              <a:t>Brecht’s Agency? Brecht’s  Heroism? </a:t>
            </a:r>
            <a:r>
              <a:rPr lang="en-US" dirty="0" err="1" smtClean="0">
                <a:sym typeface="Wingdings"/>
              </a:rPr>
              <a:t></a:t>
            </a:r>
            <a:r>
              <a:rPr lang="en-US" dirty="0" smtClean="0">
                <a:sym typeface="Wingdings"/>
              </a:rPr>
              <a:t> </a:t>
            </a:r>
            <a:r>
              <a:rPr lang="en-US" dirty="0" smtClean="0"/>
              <a:t>Surviving the War / Surviving the Peace</a:t>
            </a:r>
          </a:p>
          <a:p>
            <a:endParaRPr lang="en-US" dirty="0" smtClean="0"/>
          </a:p>
        </p:txBody>
      </p:sp>
      <p:pic>
        <p:nvPicPr>
          <p:cNvPr id="8" name="Content Placeholder 7" descr="Kattrin drumming.png"/>
          <p:cNvPicPr>
            <a:picLocks noGrp="1" noChangeAspect="1"/>
          </p:cNvPicPr>
          <p:nvPr>
            <p:ph sz="half" idx="2"/>
          </p:nvPr>
        </p:nvPicPr>
        <p:blipFill>
          <a:blip r:embed="rId2"/>
          <a:srcRect t="-1283" r="6461" b="1680"/>
          <a:stretch>
            <a:fillRect/>
          </a:stretch>
        </p:blipFill>
        <p:spPr>
          <a:xfrm>
            <a:off x="4455623" y="1914798"/>
            <a:ext cx="4688377" cy="2801652"/>
          </a:xfrm>
        </p:spPr>
      </p:pic>
      <p:sp>
        <p:nvSpPr>
          <p:cNvPr id="12" name="TextBox 11"/>
          <p:cNvSpPr txBox="1"/>
          <p:nvPr/>
        </p:nvSpPr>
        <p:spPr>
          <a:xfrm>
            <a:off x="4857986" y="4917334"/>
            <a:ext cx="4076920" cy="646331"/>
          </a:xfrm>
          <a:prstGeom prst="rect">
            <a:avLst/>
          </a:prstGeom>
          <a:noFill/>
        </p:spPr>
        <p:txBody>
          <a:bodyPr wrap="none" rtlCol="0">
            <a:spAutoFit/>
          </a:bodyPr>
          <a:lstStyle/>
          <a:p>
            <a:r>
              <a:rPr lang="en-US" u="sng" dirty="0" smtClean="0"/>
              <a:t>Mother Courage and her Children</a:t>
            </a:r>
            <a:r>
              <a:rPr lang="en-US" dirty="0" smtClean="0"/>
              <a:t> / Berlin</a:t>
            </a:r>
          </a:p>
          <a:p>
            <a:r>
              <a:rPr lang="en-US" dirty="0" smtClean="0"/>
              <a:t>production (1949) – Scene Eleven</a:t>
            </a:r>
            <a:endParaRPr lang="en-US" dirty="0"/>
          </a:p>
        </p:txBody>
      </p:sp>
    </p:spTree>
    <p:extLst>
      <p:ext uri="{BB962C8B-B14F-4D97-AF65-F5344CB8AC3E}">
        <p14:creationId xmlns:p14="http://schemas.microsoft.com/office/powerpoint/2010/main" val="299355958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2159</TotalTime>
  <Words>3133</Words>
  <Application>Microsoft Macintosh PowerPoint</Application>
  <PresentationFormat>On-screen Show (4:3)</PresentationFormat>
  <Paragraphs>232</Paragraphs>
  <Slides>59</Slides>
  <Notes>0</Notes>
  <HiddenSlides>0</HiddenSlides>
  <MMClips>3</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Brecht’s Mother Courage  (1939)—A New Kind of Theater to Represent Agency and the “Business” of War</vt:lpstr>
      <vt:lpstr>HCC (Fall, 2015) / Week 5, Bertolt Brecht,  Mother Courage and her Children (1939) /  Transitions and Connections</vt:lpstr>
      <vt:lpstr> </vt:lpstr>
      <vt:lpstr>PowerPoint Presentation</vt:lpstr>
      <vt:lpstr>Moving through time….</vt:lpstr>
      <vt:lpstr>Moving forward by looking back…</vt:lpstr>
      <vt:lpstr>Even as we move forward in time to our present, we are staying in central Europe / Germany, but now a mid-20th century central Europe that looked a bit different than the one we considered last week!</vt:lpstr>
      <vt:lpstr>What had changed in the meantime? </vt:lpstr>
      <vt:lpstr>We know from last time that the momentous change came after the Thirty Years’ War with the rise of the nation state.</vt:lpstr>
      <vt:lpstr>An abbreviated history….</vt:lpstr>
      <vt:lpstr>PowerPoint Presentation</vt:lpstr>
      <vt:lpstr>PowerPoint Presentation</vt:lpstr>
      <vt:lpstr>The 20th century was then a time of wars waged by  these nation states against each other</vt:lpstr>
      <vt:lpstr>Rise of National Socialism (Nazis)</vt:lpstr>
      <vt:lpstr>The Brutality of War (1939-45): From 1939 on  The so-called German “Blitzkrieg” (lightening war)--swift, coordinated mechanized infantry and air attacks against Poland, Belgium, and France Beginning in 1941, eastern front against the Soviet Union</vt:lpstr>
      <vt:lpstr>Call for the total annihilation of the Jews of Europe</vt:lpstr>
      <vt:lpstr>The result….</vt:lpstr>
      <vt:lpstr>The Battle of Britain (Summer / Fall, 1940) / German air force attacks England</vt:lpstr>
      <vt:lpstr>Pretty soon, however, this form of war also came home to the Germans themselves… The German city of Dresden – 13-15 February, 1945</vt:lpstr>
      <vt:lpstr>Berlin in ruins</vt:lpstr>
      <vt:lpstr>PowerPoint Presentation</vt:lpstr>
      <vt:lpstr>PowerPoint Presentation</vt:lpstr>
      <vt:lpstr>…and death</vt:lpstr>
      <vt:lpstr>                                          Bertolt Brecht (1898-1956) as                 a young man… (born Eugen Bertold)</vt:lpstr>
      <vt:lpstr>PowerPoint Presentation</vt:lpstr>
      <vt:lpstr>(1996)</vt:lpstr>
      <vt:lpstr>Another famous study of the kind of attitude that could account for the atrocities of the Nazis— “the banality of evil”</vt:lpstr>
      <vt:lpstr>PowerPoint Presentation</vt:lpstr>
      <vt:lpstr>1. Exile</vt:lpstr>
      <vt:lpstr>PowerPoint Presentation</vt:lpstr>
      <vt:lpstr>PowerPoint Presentation</vt:lpstr>
      <vt:lpstr>2. Economic foundations</vt:lpstr>
      <vt:lpstr>PowerPoint Presentation</vt:lpstr>
      <vt:lpstr>What about modern war?</vt:lpstr>
      <vt:lpstr>A change in the military</vt:lpstr>
      <vt:lpstr>PowerPoint Presentation</vt:lpstr>
      <vt:lpstr>PowerPoint Presentation</vt:lpstr>
      <vt:lpstr>President Dwight D. Eisenhower’s speech from January 21st, 1961</vt:lpstr>
      <vt:lpstr>NOTE!</vt:lpstr>
      <vt:lpstr>My thesis (or, rather, Brecht’s thesis underlying the play—for, we’ll see, Brecht has a point to make)</vt:lpstr>
      <vt:lpstr>PowerPoint Presentation</vt:lpstr>
      <vt:lpstr>What? Brecht, a playwright, had a thesis?</vt:lpstr>
      <vt:lpstr>Epic Theater as Pedagogical Theater</vt:lpstr>
      <vt:lpstr>Interrupting your Pity and Grief: Epic Theater and the V-Effekt (Verfremdungseffekt) = “alienation effect”</vt:lpstr>
      <vt:lpstr>PowerPoint Presentation</vt:lpstr>
      <vt:lpstr>Scene 1</vt:lpstr>
      <vt:lpstr>PowerPoint Presentation</vt:lpstr>
      <vt:lpstr>PowerPoint Presentation</vt:lpstr>
      <vt:lpstr>PowerPoint Presentation</vt:lpstr>
      <vt:lpstr>PowerPoint Presentation</vt:lpstr>
      <vt:lpstr>PowerPoint Presentation</vt:lpstr>
      <vt:lpstr>PowerPoint Presentation</vt:lpstr>
      <vt:lpstr>An East German newsreel</vt:lpstr>
      <vt:lpstr>PowerPoint Presentation</vt:lpstr>
      <vt:lpstr>The Ballads</vt:lpstr>
      <vt:lpstr>PowerPoint Presentation</vt:lpstr>
      <vt:lpstr>For now, a few quotes as evidence (just write page references):</vt:lpstr>
      <vt:lpstr>PowerPoint Presentation</vt:lpstr>
      <vt:lpstr>Next time…</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Important announcement!</dc:title>
  <dc:creator>John Smith</dc:creator>
  <cp:lastModifiedBy>Kazumo Washizuka</cp:lastModifiedBy>
  <cp:revision>62</cp:revision>
  <dcterms:created xsi:type="dcterms:W3CDTF">2015-09-10T20:12:44Z</dcterms:created>
  <dcterms:modified xsi:type="dcterms:W3CDTF">2015-10-26T04:27:37Z</dcterms:modified>
</cp:coreProperties>
</file>