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4v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  <p:sldId id="306" r:id="rId3"/>
    <p:sldId id="307" r:id="rId4"/>
    <p:sldId id="308" r:id="rId5"/>
    <p:sldId id="309" r:id="rId6"/>
    <p:sldId id="310" r:id="rId7"/>
    <p:sldId id="311" r:id="rId8"/>
    <p:sldId id="256" r:id="rId9"/>
    <p:sldId id="257" r:id="rId10"/>
    <p:sldId id="258" r:id="rId11"/>
    <p:sldId id="313" r:id="rId12"/>
    <p:sldId id="259" r:id="rId13"/>
    <p:sldId id="287" r:id="rId14"/>
    <p:sldId id="288" r:id="rId15"/>
    <p:sldId id="281" r:id="rId16"/>
    <p:sldId id="283" r:id="rId17"/>
    <p:sldId id="314" r:id="rId18"/>
    <p:sldId id="282" r:id="rId19"/>
    <p:sldId id="289" r:id="rId20"/>
    <p:sldId id="299" r:id="rId21"/>
    <p:sldId id="316" r:id="rId22"/>
    <p:sldId id="315" r:id="rId23"/>
    <p:sldId id="260" r:id="rId24"/>
    <p:sldId id="261" r:id="rId25"/>
    <p:sldId id="262" r:id="rId26"/>
    <p:sldId id="277" r:id="rId27"/>
    <p:sldId id="263" r:id="rId28"/>
    <p:sldId id="264" r:id="rId29"/>
    <p:sldId id="265" r:id="rId30"/>
    <p:sldId id="291" r:id="rId31"/>
    <p:sldId id="266" r:id="rId32"/>
    <p:sldId id="298" r:id="rId33"/>
    <p:sldId id="304" r:id="rId34"/>
    <p:sldId id="295" r:id="rId35"/>
    <p:sldId id="319" r:id="rId36"/>
    <p:sldId id="300" r:id="rId37"/>
    <p:sldId id="317" r:id="rId38"/>
    <p:sldId id="267" r:id="rId39"/>
    <p:sldId id="269" r:id="rId40"/>
    <p:sldId id="301" r:id="rId41"/>
    <p:sldId id="320" r:id="rId42"/>
    <p:sldId id="268" r:id="rId43"/>
    <p:sldId id="284" r:id="rId44"/>
    <p:sldId id="292" r:id="rId45"/>
    <p:sldId id="293" r:id="rId46"/>
    <p:sldId id="270" r:id="rId47"/>
    <p:sldId id="271" r:id="rId48"/>
    <p:sldId id="294" r:id="rId49"/>
    <p:sldId id="302" r:id="rId50"/>
    <p:sldId id="318" r:id="rId51"/>
    <p:sldId id="303" r:id="rId52"/>
    <p:sldId id="274" r:id="rId53"/>
    <p:sldId id="272" r:id="rId54"/>
    <p:sldId id="273" r:id="rId55"/>
    <p:sldId id="279" r:id="rId56"/>
    <p:sldId id="312" r:id="rId57"/>
    <p:sldId id="296" r:id="rId58"/>
    <p:sldId id="278" r:id="rId59"/>
    <p:sldId id="297" r:id="rId60"/>
    <p:sldId id="286" r:id="rId61"/>
    <p:sldId id="285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94" d="100"/>
          <a:sy n="194" d="100"/>
        </p:scale>
        <p:origin x="-7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40DF0-D9DC-AD4A-908A-73B57F5BB408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hyperlink" Target="http://www.berliner-ensemble.de/schauspieler/17/veit-schubert" TargetMode="External"/><Relationship Id="rId20" Type="http://schemas.openxmlformats.org/officeDocument/2006/relationships/hyperlink" Target="http://www.berliner-ensemble.de/online-kauf/8532" TargetMode="External"/><Relationship Id="rId10" Type="http://schemas.openxmlformats.org/officeDocument/2006/relationships/hyperlink" Target="http://www.berliner-ensemble.de/schauspieler/20/martin-schneider" TargetMode="External"/><Relationship Id="rId11" Type="http://schemas.openxmlformats.org/officeDocument/2006/relationships/hyperlink" Target="http://www.berliner-ensemble.de/schauspieler/183/peter-miklusz" TargetMode="External"/><Relationship Id="rId12" Type="http://schemas.openxmlformats.org/officeDocument/2006/relationships/hyperlink" Target="http://www.berliner-ensemble.de/schauspieler/4/axel-werner" TargetMode="External"/><Relationship Id="rId13" Type="http://schemas.openxmlformats.org/officeDocument/2006/relationships/hyperlink" Target="http://www.berliner-ensemble.de/schauspieler/49/michael-kinkel" TargetMode="External"/><Relationship Id="rId14" Type="http://schemas.openxmlformats.org/officeDocument/2006/relationships/hyperlink" Target="http://www.berliner-ensemble.de/schauspieler/51/manfred-karge" TargetMode="External"/><Relationship Id="rId15" Type="http://schemas.openxmlformats.org/officeDocument/2006/relationships/hyperlink" Target="http://www.berliner-ensemble.de/schauspieler/53/roman-kaminski" TargetMode="External"/><Relationship Id="rId16" Type="http://schemas.openxmlformats.org/officeDocument/2006/relationships/hyperlink" Target="http://www.berliner-ensemble.de/schauspieler/59/ursula-hoepfner-tabori" TargetMode="External"/><Relationship Id="rId17" Type="http://schemas.openxmlformats.org/officeDocument/2006/relationships/hyperlink" Target="http://www.berliner-ensemble.de/schauspieler/185/raphael-dwinger" TargetMode="External"/><Relationship Id="rId18" Type="http://schemas.openxmlformats.org/officeDocument/2006/relationships/hyperlink" Target="http://www.berliner-ensemble.de/online-kauf/8533" TargetMode="External"/><Relationship Id="rId19" Type="http://schemas.openxmlformats.org/officeDocument/2006/relationships/hyperlink" Target="http://www.berliner-ensemble.de/online-kauf/8531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file://localhost/javascript/void(0)" TargetMode="External"/><Relationship Id="rId3" Type="http://schemas.openxmlformats.org/officeDocument/2006/relationships/hyperlink" Target="http://www.berliner-ensemble.de/schauspieler/78/carmen-maja-antoni" TargetMode="External"/><Relationship Id="rId4" Type="http://schemas.openxmlformats.org/officeDocument/2006/relationships/hyperlink" Target="http://www.berliner-ensemble.de/schauspieler/188/karla-sengteller" TargetMode="External"/><Relationship Id="rId5" Type="http://schemas.openxmlformats.org/officeDocument/2006/relationships/hyperlink" Target="http://www.berliner-ensemble.de/schauspieler/61/anna-graenzer" TargetMode="External"/><Relationship Id="rId6" Type="http://schemas.openxmlformats.org/officeDocument/2006/relationships/hyperlink" Target="http://www.berliner-ensemble.de/schauspieler/28/gudrun-ritter" TargetMode="External"/><Relationship Id="rId7" Type="http://schemas.openxmlformats.org/officeDocument/2006/relationships/hyperlink" Target="http://www.berliner-ensemble.de/schauspieler/21/marko-schmidt" TargetMode="External"/><Relationship Id="rId8" Type="http://schemas.openxmlformats.org/officeDocument/2006/relationships/hyperlink" Target="http://www.berliner-ensemble.de/schauspieler/15/martin-seifert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filmmakermagazine.com/1348-john-walter-theater-of-war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1" Type="http://schemas.microsoft.com/office/2007/relationships/media" Target="../media/media1.m4v"/><Relationship Id="rId2" Type="http://schemas.openxmlformats.org/officeDocument/2006/relationships/video" Target="../media/media1.m4v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1" Type="http://schemas.microsoft.com/office/2007/relationships/media" Target="../media/media2.m4v"/><Relationship Id="rId2" Type="http://schemas.openxmlformats.org/officeDocument/2006/relationships/video" Target="../media/media2.m4v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28.png"/><Relationship Id="rId1" Type="http://schemas.microsoft.com/office/2007/relationships/media" Target="../media/media2.m4v"/><Relationship Id="rId2" Type="http://schemas.openxmlformats.org/officeDocument/2006/relationships/video" Target="../media/media2.m4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29.png"/><Relationship Id="rId1" Type="http://schemas.microsoft.com/office/2007/relationships/media" Target="../media/media3.m4v"/><Relationship Id="rId2" Type="http://schemas.openxmlformats.org/officeDocument/2006/relationships/video" Target="../media/media3.m4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1" Type="http://schemas.microsoft.com/office/2007/relationships/media" Target="../media/media4.m4v"/><Relationship Id="rId2" Type="http://schemas.openxmlformats.org/officeDocument/2006/relationships/video" Target="../media/media4.m4v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32.png"/><Relationship Id="rId1" Type="http://schemas.microsoft.com/office/2007/relationships/media" Target="../media/media5.m4v"/><Relationship Id="rId2" Type="http://schemas.openxmlformats.org/officeDocument/2006/relationships/video" Target="../media/media5.m4v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i="1" dirty="0" smtClean="0"/>
              <a:t>Theater of War</a:t>
            </a:r>
            <a:endParaRPr lang="en-US" sz="5400" i="1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 “Essay Film”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13020" r="-13020"/>
          <a:stretch>
            <a:fillRect/>
          </a:stretch>
        </p:blipFill>
        <p:spPr>
          <a:xfrm>
            <a:off x="4648200" y="1600200"/>
            <a:ext cx="4533896" cy="5081029"/>
          </a:xfrm>
        </p:spPr>
      </p:pic>
    </p:spTree>
    <p:extLst>
      <p:ext uri="{BB962C8B-B14F-4D97-AF65-F5344CB8AC3E}">
        <p14:creationId xmlns:p14="http://schemas.microsoft.com/office/powerpoint/2010/main" val="2103773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First, the most hardest quiz ever on </a:t>
            </a:r>
            <a:r>
              <a:rPr lang="en-US" sz="2800" i="1" dirty="0" smtClean="0"/>
              <a:t>Mother Courage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Given what spectators see on the stage, they should (according to Brecht):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a) feel bad.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b) laugh.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c) think about the conditions under which the characters can act.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68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2. If, given the conditions, the characters’ values lead to fatal consequences, the audience (acc. to Brecht) should: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a) feel bad.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b) feel resigned.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c) think about how to change those conditions.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709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3. If the power structure is perverted, an individual under precarious conditions might: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a) resist heroically and suffer.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b) go along (be </a:t>
            </a:r>
            <a:r>
              <a:rPr lang="en-US" dirty="0" err="1" smtClean="0"/>
              <a:t>complicitous</a:t>
            </a:r>
            <a:r>
              <a:rPr lang="en-US" dirty="0" smtClean="0"/>
              <a:t> with evil powers).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c) find a way to survive in order to resist in another way.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d) all of the above.</a:t>
            </a:r>
          </a:p>
          <a:p>
            <a:pPr marL="0" indent="0">
              <a:buNone/>
            </a:pPr>
            <a:r>
              <a:rPr lang="en-US" dirty="0" smtClean="0"/>
              <a:t>3*--How did we see Brecht respond?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491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4. Given the options presented to individuals in the situation of question 3, the only real option (acc. to Brecht) is: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a) act collectively to change the conditions.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b) act collectively to change the conditions.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c) act collectively to change the conditions.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d) all of the above.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058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i="1" dirty="0" smtClean="0"/>
              <a:t>Mother Courage</a:t>
            </a:r>
            <a:r>
              <a:rPr lang="en-US" dirty="0" smtClean="0"/>
              <a:t> as epic theater can be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a) alienating for the audience.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b) moving.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c) pedagogical.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d) revolutionary.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e) not as effective as Brecht wanted.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f) all of the above depending on the production and context of performance.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26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38750"/>
          </a:xfrm>
        </p:spPr>
        <p:txBody>
          <a:bodyPr>
            <a:normAutofit/>
          </a:bodyPr>
          <a:lstStyle/>
          <a:p>
            <a:r>
              <a:rPr lang="en-US" dirty="0" smtClean="0"/>
              <a:t>The answer to question 5 prepares us for the</a:t>
            </a:r>
            <a:r>
              <a:rPr lang="en-US" i="1" dirty="0" smtClean="0"/>
              <a:t> Theater of War</a:t>
            </a:r>
            <a:r>
              <a:rPr lang="en-US" dirty="0" smtClean="0"/>
              <a:t> as an “essay film,” assembled by the “guiding intelligence” of the director, to give us a multiplicity of contexts, interpretations, and possibilities for action for us to think about.</a:t>
            </a:r>
            <a:endParaRPr lang="en-US" dirty="0"/>
          </a:p>
        </p:txBody>
      </p:sp>
      <p:pic>
        <p:nvPicPr>
          <p:cNvPr id="6" name="Content Placeholder 5" descr="Screen Shot 2015-10-31 at 6.39.04 AM.pn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654" b="8675"/>
          <a:stretch/>
        </p:blipFill>
        <p:spPr>
          <a:xfrm>
            <a:off x="4648199" y="1600201"/>
            <a:ext cx="4444031" cy="3637998"/>
          </a:xfrm>
        </p:spPr>
      </p:pic>
    </p:spTree>
    <p:extLst>
      <p:ext uri="{BB962C8B-B14F-4D97-AF65-F5344CB8AC3E}">
        <p14:creationId xmlns:p14="http://schemas.microsoft.com/office/powerpoint/2010/main" val="1575116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4514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From last time: Brecht’s Agency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199" y="1073964"/>
            <a:ext cx="3610333" cy="527639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Brecht’s </a:t>
            </a:r>
            <a:r>
              <a:rPr lang="en-US" i="1" dirty="0" smtClean="0"/>
              <a:t>“epic theater</a:t>
            </a:r>
            <a:r>
              <a:rPr lang="en-US" dirty="0" smtClean="0"/>
              <a:t>” as a </a:t>
            </a:r>
            <a:r>
              <a:rPr lang="en-US" dirty="0" smtClean="0">
                <a:solidFill>
                  <a:srgbClr val="FF0000"/>
                </a:solidFill>
              </a:rPr>
              <a:t>pedagogical theater</a:t>
            </a:r>
          </a:p>
          <a:p>
            <a:pPr>
              <a:buNone/>
            </a:pPr>
            <a:r>
              <a:rPr lang="en-US" dirty="0" smtClean="0"/>
              <a:t>And thus also as </a:t>
            </a:r>
            <a:r>
              <a:rPr lang="en-US" dirty="0" smtClean="0">
                <a:solidFill>
                  <a:srgbClr val="FF0000"/>
                </a:solidFill>
              </a:rPr>
              <a:t>political theater!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WE SAW: The political impact of epic theater – its power to make the audience into a </a:t>
            </a:r>
            <a:r>
              <a:rPr lang="en-US" dirty="0" smtClean="0">
                <a:solidFill>
                  <a:srgbClr val="FF0000"/>
                </a:solidFill>
              </a:rPr>
              <a:t>collective of “thinking” and ACTING “human beings” off stage </a:t>
            </a:r>
            <a:r>
              <a:rPr lang="en-US" dirty="0" smtClean="0"/>
              <a:t>– may have been worth the apparently deceptive / devious behavior in which Brecht engaged – in 1947in the US and in 1953 and in East Germany…</a:t>
            </a:r>
          </a:p>
          <a:p>
            <a:pPr>
              <a:buNone/>
            </a:pPr>
            <a:r>
              <a:rPr lang="en-US" dirty="0" smtClean="0"/>
              <a:t>Canny “performance” in his testimony (HUAC / 1947) …</a:t>
            </a:r>
            <a:endParaRPr lang="en-US" dirty="0" smtClean="0">
              <a:sym typeface="Wingdings"/>
            </a:endParaRPr>
          </a:p>
          <a:p>
            <a:pPr>
              <a:buNone/>
            </a:pPr>
            <a:r>
              <a:rPr lang="en-US" dirty="0" smtClean="0">
                <a:sym typeface="Wingdings"/>
              </a:rPr>
              <a:t>And the letter to the newspaper supporting the regime.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Double-talk in the interest of continuing to produce “epic theater” in Berlin?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314" y="1477089"/>
            <a:ext cx="3043671" cy="239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50" y="4083867"/>
            <a:ext cx="3102850" cy="264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040396" y="1885020"/>
            <a:ext cx="10214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Brecht</a:t>
            </a:r>
          </a:p>
          <a:p>
            <a:r>
              <a:rPr lang="en-US" sz="1600" dirty="0"/>
              <a:t>t</a:t>
            </a:r>
            <a:r>
              <a:rPr lang="en-US" sz="1600" dirty="0" smtClean="0"/>
              <a:t>estifying</a:t>
            </a:r>
          </a:p>
          <a:p>
            <a:r>
              <a:rPr lang="en-US" sz="1600" dirty="0" smtClean="0"/>
              <a:t>In front of</a:t>
            </a:r>
          </a:p>
          <a:p>
            <a:r>
              <a:rPr lang="en-US" sz="1600" dirty="0" smtClean="0"/>
              <a:t>HUAC / in</a:t>
            </a:r>
          </a:p>
          <a:p>
            <a:r>
              <a:rPr lang="en-US" sz="1600" dirty="0" smtClean="0"/>
              <a:t>1947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067533" y="5525998"/>
            <a:ext cx="19793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 Brecht’s  response </a:t>
            </a:r>
          </a:p>
          <a:p>
            <a:r>
              <a:rPr lang="en-US" sz="1600" dirty="0" smtClean="0"/>
              <a:t>to the  1953 workers’ </a:t>
            </a:r>
          </a:p>
          <a:p>
            <a:r>
              <a:rPr lang="en-US" sz="1600" dirty="0" smtClean="0"/>
              <a:t>uprising in East Berlin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That is: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/>
              <a:t>Brecht’s</a:t>
            </a:r>
            <a:r>
              <a:rPr lang="en-US" sz="2000" dirty="0" smtClean="0"/>
              <a:t> “political theater” in 1947 (HUAC) and 1953 (East Berlin): </a:t>
            </a:r>
            <a:br>
              <a:rPr lang="en-US" sz="2000" dirty="0" smtClean="0"/>
            </a:br>
            <a:r>
              <a:rPr lang="en-US" sz="2000" dirty="0" smtClean="0"/>
              <a:t>The individual (Brecht) performing “</a:t>
            </a:r>
            <a:r>
              <a:rPr lang="en-US" sz="2000" dirty="0" err="1" smtClean="0"/>
              <a:t>Simplician</a:t>
            </a:r>
            <a:r>
              <a:rPr lang="en-US" sz="2000" dirty="0" smtClean="0"/>
              <a:t>” Double-Talk as a Form of </a:t>
            </a:r>
            <a:r>
              <a:rPr lang="en-US" sz="2000" dirty="0" smtClean="0">
                <a:solidFill>
                  <a:srgbClr val="FF0000"/>
                </a:solidFill>
              </a:rPr>
              <a:t>Not-Just-Personal </a:t>
            </a:r>
            <a:r>
              <a:rPr lang="en-US" sz="2000" dirty="0" smtClean="0"/>
              <a:t>Survival in the </a:t>
            </a:r>
            <a:r>
              <a:rPr lang="en-US" sz="2000" dirty="0"/>
              <a:t>P</a:t>
            </a:r>
            <a:r>
              <a:rPr lang="en-US" sz="2000" dirty="0" smtClean="0"/>
              <a:t>ost-war World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6760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200" dirty="0" smtClean="0"/>
              <a:t>Brecht’s 1953 Letter to </a:t>
            </a:r>
            <a:r>
              <a:rPr lang="en-US" sz="3200" u="sng" dirty="0" err="1" smtClean="0"/>
              <a:t>Neues</a:t>
            </a:r>
            <a:r>
              <a:rPr lang="en-US" sz="3200" u="sng" dirty="0" smtClean="0"/>
              <a:t> Deutschland</a:t>
            </a:r>
            <a:r>
              <a:rPr lang="en-US" sz="3200" dirty="0" smtClean="0"/>
              <a:t> newspaper</a:t>
            </a:r>
          </a:p>
          <a:p>
            <a:pPr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"History will pay its respects to the revolutionary impatience of the Socialist Unity Party of Germany. The great discussion [exchange] with the masses about the speed of socialist construction will lead to a viewing and safeguarding of the socialist achievements. At this moment I must assure you of my allegiance to the Socialist Unity Party of Germany.“ 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	- published in East German newspaper, </a:t>
            </a:r>
            <a:r>
              <a:rPr lang="en-US" sz="3200" u="sng" dirty="0" err="1" smtClean="0"/>
              <a:t>Neues</a:t>
            </a:r>
            <a:r>
              <a:rPr lang="en-US" sz="3200" u="sng" dirty="0" smtClean="0"/>
              <a:t> Deutschland</a:t>
            </a:r>
            <a:r>
              <a:rPr lang="en-US" sz="3200" dirty="0" smtClean="0"/>
              <a:t> (</a:t>
            </a:r>
            <a:r>
              <a:rPr lang="en-US" sz="3200" u="sng" dirty="0" smtClean="0"/>
              <a:t>New Germany</a:t>
            </a:r>
            <a:r>
              <a:rPr lang="en-US" sz="3200" dirty="0" smtClean="0"/>
              <a:t>) 1953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67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Brecht’s 1953 Poem / “The Solution”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“</a:t>
            </a:r>
            <a:r>
              <a:rPr lang="en-US" sz="1800" dirty="0" smtClean="0"/>
              <a:t>After the uprising of the 17th of June</a:t>
            </a:r>
          </a:p>
          <a:p>
            <a:pPr marL="0" indent="0">
              <a:buNone/>
            </a:pPr>
            <a:r>
              <a:rPr lang="en-US" sz="1800" dirty="0" smtClean="0"/>
              <a:t>The Secretary of the Writers’ Union</a:t>
            </a:r>
          </a:p>
          <a:p>
            <a:pPr marL="0" indent="0">
              <a:buNone/>
            </a:pPr>
            <a:r>
              <a:rPr lang="en-US" sz="1800" dirty="0" smtClean="0"/>
              <a:t>Had leaflets distributed in the </a:t>
            </a:r>
            <a:r>
              <a:rPr lang="en-US" sz="1800" dirty="0" err="1" smtClean="0"/>
              <a:t>Stalinallee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Stating that the people</a:t>
            </a:r>
          </a:p>
          <a:p>
            <a:pPr marL="0" indent="0">
              <a:buNone/>
            </a:pPr>
            <a:r>
              <a:rPr lang="en-US" sz="1800" dirty="0" smtClean="0"/>
              <a:t>Had forfeited the confidence of the government</a:t>
            </a:r>
          </a:p>
          <a:p>
            <a:pPr marL="0" indent="0">
              <a:buNone/>
            </a:pPr>
            <a:r>
              <a:rPr lang="en-US" sz="1800" dirty="0" smtClean="0"/>
              <a:t>And could win it back only</a:t>
            </a:r>
          </a:p>
          <a:p>
            <a:pPr marL="0" indent="0">
              <a:buNone/>
            </a:pPr>
            <a:r>
              <a:rPr lang="en-US" sz="1800" dirty="0" smtClean="0"/>
              <a:t>By redoubled efforts. Would it not be easier</a:t>
            </a:r>
          </a:p>
          <a:p>
            <a:pPr marL="0" indent="0">
              <a:buNone/>
            </a:pPr>
            <a:r>
              <a:rPr lang="en-US" sz="1800" dirty="0" smtClean="0"/>
              <a:t>In that case for the government</a:t>
            </a:r>
          </a:p>
          <a:p>
            <a:pPr marL="0" indent="0">
              <a:buNone/>
            </a:pPr>
            <a:r>
              <a:rPr lang="en-US" sz="1800" dirty="0" smtClean="0"/>
              <a:t>To dissolve the people</a:t>
            </a:r>
          </a:p>
          <a:p>
            <a:pPr marL="0" indent="0">
              <a:buNone/>
            </a:pPr>
            <a:r>
              <a:rPr lang="en-US" sz="1800" dirty="0" smtClean="0"/>
              <a:t>And elect another?”</a:t>
            </a: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83281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What was at stake? </a:t>
            </a:r>
            <a:br>
              <a:rPr lang="en-US" sz="2000" dirty="0" smtClean="0"/>
            </a:br>
            <a:r>
              <a:rPr lang="en-US" sz="2000" dirty="0" smtClean="0"/>
              <a:t>The Survival of Brecht’s </a:t>
            </a:r>
            <a:r>
              <a:rPr lang="en-US" sz="2000" i="1" dirty="0" smtClean="0">
                <a:solidFill>
                  <a:srgbClr val="FF0000"/>
                </a:solidFill>
              </a:rPr>
              <a:t>Theater</a:t>
            </a:r>
            <a:r>
              <a:rPr lang="en-US" sz="2000" dirty="0" smtClean="0"/>
              <a:t> </a:t>
            </a:r>
            <a:r>
              <a:rPr lang="en-US" sz="2000" dirty="0" smtClean="0">
                <a:sym typeface="Wingdings"/>
              </a:rPr>
              <a:t></a:t>
            </a:r>
            <a:r>
              <a:rPr lang="en-US" sz="2000" dirty="0" smtClean="0"/>
              <a:t>The Berliner Ensemble  / Company established, with the support of the East German government, in 1949</a:t>
            </a:r>
            <a:br>
              <a:rPr lang="en-US" sz="2000" dirty="0" smtClean="0"/>
            </a:br>
            <a:r>
              <a:rPr lang="en-US" sz="2000" dirty="0" smtClean="0"/>
              <a:t> Moved into Theater am </a:t>
            </a:r>
            <a:r>
              <a:rPr lang="en-US" sz="2000" dirty="0" err="1" smtClean="0"/>
              <a:t>Schiffbauerdamm</a:t>
            </a:r>
            <a:r>
              <a:rPr lang="en-US" sz="2000" dirty="0" smtClean="0"/>
              <a:t> in 1954, where it still is today!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57199" y="6040888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Theater am </a:t>
            </a:r>
            <a:r>
              <a:rPr lang="en-US" dirty="0" err="1" smtClean="0"/>
              <a:t>Schiffbauerdamm</a:t>
            </a:r>
            <a:r>
              <a:rPr lang="en-US" dirty="0" smtClean="0"/>
              <a:t> / 1964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rcRect r="53731" b="26643"/>
          <a:stretch>
            <a:fillRect/>
          </a:stretch>
        </p:blipFill>
        <p:spPr>
          <a:xfrm>
            <a:off x="720991" y="1982223"/>
            <a:ext cx="2987660" cy="35466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526" y="1982223"/>
            <a:ext cx="2657915" cy="35466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04783" y="5788850"/>
            <a:ext cx="2225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Berliner Ensemble today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0" y="274638"/>
            <a:ext cx="8229600" cy="6583362"/>
          </a:xfrm>
        </p:spPr>
        <p:txBody>
          <a:bodyPr>
            <a:normAutofit fontScale="55000" lnSpcReduction="20000"/>
          </a:bodyPr>
          <a:lstStyle/>
          <a:p>
            <a:r>
              <a:rPr lang="en-US" cap="all" dirty="0">
                <a:hlinkClick r:id="rId2" action="ppaction://hlinkfile"/>
              </a:rPr>
              <a:t>MUTTER COURAGE UND IHRE KINDER </a:t>
            </a:r>
            <a:r>
              <a:rPr lang="en-US" dirty="0">
                <a:hlinkClick r:id="rId2" action="ppaction://hlinkfile"/>
              </a:rPr>
              <a:t>von Bertolt Brecht</a:t>
            </a:r>
            <a:br>
              <a:rPr lang="en-US" dirty="0">
                <a:hlinkClick r:id="rId2" action="ppaction://hlinkfile"/>
              </a:rPr>
            </a:br>
            <a:r>
              <a:rPr lang="en-US" dirty="0">
                <a:hlinkClick r:id="rId2" action="ppaction://hlinkfile"/>
              </a:rPr>
              <a:t>Musik: Paul Dessau</a:t>
            </a:r>
            <a:endParaRPr lang="en-US" dirty="0"/>
          </a:p>
          <a:p>
            <a:r>
              <a:rPr lang="en-US" dirty="0" err="1"/>
              <a:t>Mit</a:t>
            </a:r>
            <a:r>
              <a:rPr lang="en-US" dirty="0"/>
              <a:t>: </a:t>
            </a:r>
            <a:r>
              <a:rPr lang="en-US" b="1" dirty="0">
                <a:hlinkClick r:id="rId3"/>
              </a:rPr>
              <a:t>Carmen-Maja Antoni</a:t>
            </a:r>
            <a:r>
              <a:rPr lang="en-US" dirty="0">
                <a:hlinkClick r:id="rId3"/>
              </a:rPr>
              <a:t> (Mutter Courage)</a:t>
            </a:r>
            <a:r>
              <a:rPr lang="en-US" dirty="0"/>
              <a:t>, </a:t>
            </a:r>
            <a:r>
              <a:rPr lang="en-US" b="1" dirty="0">
                <a:hlinkClick r:id="rId4"/>
              </a:rPr>
              <a:t>Karla Sengteller</a:t>
            </a:r>
            <a:r>
              <a:rPr lang="en-US" dirty="0">
                <a:hlinkClick r:id="rId4"/>
              </a:rPr>
              <a:t>(</a:t>
            </a:r>
            <a:r>
              <a:rPr lang="en-US" i="1" dirty="0">
                <a:hlinkClick r:id="rId4"/>
              </a:rPr>
              <a:t>Doppelbesetzung</a:t>
            </a:r>
            <a:r>
              <a:rPr lang="en-US" dirty="0">
                <a:hlinkClick r:id="rId4"/>
              </a:rPr>
              <a:t> Kattrin)</a:t>
            </a:r>
            <a:r>
              <a:rPr lang="en-US" dirty="0"/>
              <a:t>, </a:t>
            </a:r>
            <a:r>
              <a:rPr lang="en-US" b="1" dirty="0">
                <a:hlinkClick r:id="rId5"/>
              </a:rPr>
              <a:t>Anna Graenzer</a:t>
            </a:r>
            <a:r>
              <a:rPr lang="en-US" dirty="0">
                <a:hlinkClick r:id="rId5"/>
              </a:rPr>
              <a:t> (Kattrin)</a:t>
            </a:r>
            <a:r>
              <a:rPr lang="en-US" dirty="0"/>
              <a:t>, </a:t>
            </a:r>
            <a:r>
              <a:rPr lang="en-US" b="1" dirty="0">
                <a:hlinkClick r:id="rId6"/>
              </a:rPr>
              <a:t>Gudrun Ritter</a:t>
            </a:r>
            <a:r>
              <a:rPr lang="en-US" dirty="0">
                <a:hlinkClick r:id="rId6"/>
              </a:rPr>
              <a:t> (Die Bäuerin, Die Bauersfrau)</a:t>
            </a:r>
            <a:r>
              <a:rPr lang="en-US" dirty="0"/>
              <a:t>, </a:t>
            </a:r>
            <a:r>
              <a:rPr lang="en-US" b="1" dirty="0">
                <a:hlinkClick r:id="rId7"/>
              </a:rPr>
              <a:t>Marko Schmidt</a:t>
            </a:r>
            <a:r>
              <a:rPr lang="en-US" dirty="0">
                <a:hlinkClick r:id="rId7"/>
              </a:rPr>
              <a:t> (Der Soldat, Rufer, Der junge Bauer)</a:t>
            </a:r>
            <a:r>
              <a:rPr lang="en-US" dirty="0"/>
              <a:t>, </a:t>
            </a:r>
            <a:r>
              <a:rPr lang="en-US" b="1" dirty="0">
                <a:hlinkClick r:id="rId8"/>
              </a:rPr>
              <a:t>Martin Seifert</a:t>
            </a:r>
            <a:r>
              <a:rPr lang="en-US" dirty="0">
                <a:hlinkClick r:id="rId8"/>
              </a:rPr>
              <a:t> (Der Feldprediger)</a:t>
            </a:r>
            <a:r>
              <a:rPr lang="en-US" dirty="0"/>
              <a:t>, </a:t>
            </a:r>
            <a:r>
              <a:rPr lang="en-US" b="1" dirty="0">
                <a:hlinkClick r:id="rId9"/>
              </a:rPr>
              <a:t>Veit Schubert</a:t>
            </a:r>
            <a:r>
              <a:rPr lang="en-US" dirty="0">
                <a:hlinkClick r:id="rId9"/>
              </a:rPr>
              <a:t> (Der Feldwebel)</a:t>
            </a:r>
            <a:r>
              <a:rPr lang="en-US" dirty="0"/>
              <a:t>, </a:t>
            </a:r>
            <a:r>
              <a:rPr lang="en-US" b="1" dirty="0">
                <a:hlinkClick r:id="rId10"/>
              </a:rPr>
              <a:t>Martin Schneider</a:t>
            </a:r>
            <a:r>
              <a:rPr lang="en-US" dirty="0">
                <a:hlinkClick r:id="rId10"/>
              </a:rPr>
              <a:t> (Der Werber, Der alte Obrist, Erster Soldat, Fähnrich)</a:t>
            </a:r>
            <a:r>
              <a:rPr lang="en-US" dirty="0"/>
              <a:t>, </a:t>
            </a:r>
            <a:r>
              <a:rPr lang="en-US" b="1" dirty="0">
                <a:hlinkClick r:id="rId11"/>
              </a:rPr>
              <a:t>Peter Miklusz</a:t>
            </a:r>
            <a:r>
              <a:rPr lang="en-US" dirty="0">
                <a:hlinkClick r:id="rId11"/>
              </a:rPr>
              <a:t> (Schweizerkas)</a:t>
            </a:r>
            <a:r>
              <a:rPr lang="en-US" dirty="0"/>
              <a:t>,</a:t>
            </a:r>
            <a:r>
              <a:rPr lang="en-US" b="1" dirty="0">
                <a:hlinkClick r:id="rId12"/>
              </a:rPr>
              <a:t>Axel Werner</a:t>
            </a:r>
            <a:r>
              <a:rPr lang="en-US" dirty="0">
                <a:hlinkClick r:id="rId12"/>
              </a:rPr>
              <a:t> (Der General, Der Bauer)</a:t>
            </a:r>
            <a:r>
              <a:rPr lang="en-US" dirty="0"/>
              <a:t>,</a:t>
            </a:r>
            <a:r>
              <a:rPr lang="en-US" b="1" dirty="0">
                <a:hlinkClick r:id="rId13"/>
              </a:rPr>
              <a:t>Michael Kinkel</a:t>
            </a:r>
            <a:r>
              <a:rPr lang="en-US" dirty="0">
                <a:hlinkClick r:id="rId13"/>
              </a:rPr>
              <a:t> (Der mit der Binde, Soldat)</a:t>
            </a:r>
            <a:r>
              <a:rPr lang="en-US" dirty="0"/>
              <a:t>, </a:t>
            </a:r>
            <a:r>
              <a:rPr lang="en-US" b="1" dirty="0">
                <a:hlinkClick r:id="rId14"/>
              </a:rPr>
              <a:t>Manfred Karge</a:t>
            </a:r>
            <a:r>
              <a:rPr lang="en-US" dirty="0">
                <a:hlinkClick r:id="rId14"/>
              </a:rPr>
              <a:t> (Der Koch)</a:t>
            </a:r>
            <a:r>
              <a:rPr lang="en-US" dirty="0"/>
              <a:t>,</a:t>
            </a:r>
            <a:r>
              <a:rPr lang="en-US" b="1" dirty="0">
                <a:hlinkClick r:id="rId15"/>
              </a:rPr>
              <a:t>Roman Kaminski</a:t>
            </a:r>
            <a:r>
              <a:rPr lang="en-US" dirty="0">
                <a:hlinkClick r:id="rId15"/>
              </a:rPr>
              <a:t> (Der General, Der andere Feldwebel, Der Bauer; Der Feldprediger)</a:t>
            </a:r>
            <a:r>
              <a:rPr lang="en-US" dirty="0"/>
              <a:t>, </a:t>
            </a:r>
            <a:r>
              <a:rPr lang="en-US" b="1" dirty="0">
                <a:hlinkClick r:id="rId16"/>
              </a:rPr>
              <a:t>Ursula Höpfner-Tabori</a:t>
            </a:r>
            <a:r>
              <a:rPr lang="en-US" dirty="0">
                <a:hlinkClick r:id="rId16"/>
              </a:rPr>
              <a:t>(Yvette Pottier)</a:t>
            </a:r>
            <a:r>
              <a:rPr lang="en-US" dirty="0"/>
              <a:t>, </a:t>
            </a:r>
            <a:r>
              <a:rPr lang="en-US" b="1" dirty="0">
                <a:hlinkClick r:id="rId17"/>
              </a:rPr>
              <a:t>Raphael Dwinger</a:t>
            </a:r>
            <a:r>
              <a:rPr lang="en-US" dirty="0">
                <a:hlinkClick r:id="rId17"/>
              </a:rPr>
              <a:t> (Eilif)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Musiker</a:t>
            </a:r>
            <a:r>
              <a:rPr lang="en-US" dirty="0"/>
              <a:t>: Matthias </a:t>
            </a:r>
            <a:r>
              <a:rPr lang="en-US" dirty="0" err="1"/>
              <a:t>Erbe</a:t>
            </a:r>
            <a:r>
              <a:rPr lang="en-US" dirty="0"/>
              <a:t>/Michael </a:t>
            </a:r>
            <a:r>
              <a:rPr lang="en-US" dirty="0" err="1"/>
              <a:t>Yokas</a:t>
            </a:r>
            <a:r>
              <a:rPr lang="en-US" dirty="0"/>
              <a:t> (</a:t>
            </a:r>
            <a:r>
              <a:rPr lang="en-US" dirty="0" err="1"/>
              <a:t>Violine</a:t>
            </a:r>
            <a:r>
              <a:rPr lang="en-US" dirty="0"/>
              <a:t>), </a:t>
            </a:r>
            <a:r>
              <a:rPr lang="en-US" dirty="0" err="1"/>
              <a:t>Cathrin</a:t>
            </a:r>
            <a:r>
              <a:rPr lang="en-US" dirty="0"/>
              <a:t> Pfeifer (</a:t>
            </a:r>
            <a:r>
              <a:rPr lang="en-US" dirty="0" err="1"/>
              <a:t>Akkordeon</a:t>
            </a:r>
            <a:r>
              <a:rPr lang="en-US" dirty="0"/>
              <a:t>), </a:t>
            </a:r>
            <a:r>
              <a:rPr lang="en-US" dirty="0" err="1"/>
              <a:t>Silke</a:t>
            </a:r>
            <a:r>
              <a:rPr lang="en-US" dirty="0"/>
              <a:t> </a:t>
            </a:r>
            <a:r>
              <a:rPr lang="en-US" dirty="0" err="1"/>
              <a:t>Eberhard</a:t>
            </a:r>
            <a:r>
              <a:rPr lang="en-US" dirty="0"/>
              <a:t> (</a:t>
            </a:r>
            <a:r>
              <a:rPr lang="en-US" dirty="0" err="1"/>
              <a:t>Altsaxophon</a:t>
            </a:r>
            <a:r>
              <a:rPr lang="en-US" dirty="0"/>
              <a:t>, </a:t>
            </a:r>
            <a:r>
              <a:rPr lang="en-US" dirty="0" err="1"/>
              <a:t>Klarinette</a:t>
            </a:r>
            <a:r>
              <a:rPr lang="en-US" dirty="0"/>
              <a:t>, </a:t>
            </a:r>
            <a:r>
              <a:rPr lang="en-US" dirty="0" err="1"/>
              <a:t>Baßklarinette</a:t>
            </a:r>
            <a:r>
              <a:rPr lang="en-US" dirty="0"/>
              <a:t>), Claudia Burckhardt (</a:t>
            </a:r>
            <a:r>
              <a:rPr lang="en-US" dirty="0" err="1"/>
              <a:t>Gesang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Inszenierung</a:t>
            </a:r>
            <a:r>
              <a:rPr lang="en-US" dirty="0"/>
              <a:t>: Claus </a:t>
            </a:r>
            <a:r>
              <a:rPr lang="en-US" dirty="0" err="1"/>
              <a:t>Peymann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Bühne</a:t>
            </a:r>
            <a:r>
              <a:rPr lang="en-US" dirty="0"/>
              <a:t>: Frank </a:t>
            </a:r>
            <a:r>
              <a:rPr lang="en-US" dirty="0" err="1"/>
              <a:t>Hänig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Kostüme</a:t>
            </a:r>
            <a:r>
              <a:rPr lang="en-US" dirty="0"/>
              <a:t>: Maria-Elena Amos</a:t>
            </a:r>
            <a:br>
              <a:rPr lang="en-US" dirty="0"/>
            </a:br>
            <a:r>
              <a:rPr lang="en-US" dirty="0" err="1"/>
              <a:t>Dramaturgie</a:t>
            </a:r>
            <a:r>
              <a:rPr lang="en-US" dirty="0"/>
              <a:t>: </a:t>
            </a:r>
            <a:r>
              <a:rPr lang="en-US" dirty="0" err="1"/>
              <a:t>Jutta</a:t>
            </a:r>
            <a:r>
              <a:rPr lang="en-US" dirty="0"/>
              <a:t> </a:t>
            </a:r>
            <a:r>
              <a:rPr lang="en-US" dirty="0" err="1"/>
              <a:t>Ferbers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Musikalische</a:t>
            </a:r>
            <a:r>
              <a:rPr lang="en-US" dirty="0"/>
              <a:t> </a:t>
            </a:r>
            <a:r>
              <a:rPr lang="en-US" dirty="0" err="1"/>
              <a:t>Leitung</a:t>
            </a:r>
            <a:r>
              <a:rPr lang="en-US" dirty="0"/>
              <a:t>: Rainer </a:t>
            </a:r>
            <a:r>
              <a:rPr lang="en-US" dirty="0" err="1"/>
              <a:t>Böhm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Dauer</a:t>
            </a:r>
            <a:r>
              <a:rPr lang="en-US" dirty="0"/>
              <a:t>: 3 h (</a:t>
            </a:r>
            <a:r>
              <a:rPr lang="en-US" dirty="0" err="1"/>
              <a:t>mit</a:t>
            </a:r>
            <a:r>
              <a:rPr lang="en-US" dirty="0"/>
              <a:t> Pause)</a:t>
            </a:r>
          </a:p>
          <a:p>
            <a:pPr lvl="0"/>
            <a:r>
              <a:rPr lang="en-US" dirty="0">
                <a:hlinkClick r:id="rId18" tooltip="Karten bestellen!"/>
              </a:rPr>
              <a:t>05.11.2015 um 19:30 Uhr</a:t>
            </a:r>
            <a:endParaRPr lang="en-US" dirty="0"/>
          </a:p>
          <a:p>
            <a:pPr lvl="0"/>
            <a:r>
              <a:rPr lang="en-US" dirty="0">
                <a:hlinkClick r:id="rId19" tooltip="Karten bestellen!"/>
              </a:rPr>
              <a:t>17.11.2015 um 19:30 Uhr</a:t>
            </a:r>
            <a:endParaRPr lang="en-US" dirty="0"/>
          </a:p>
          <a:p>
            <a:pPr lvl="0"/>
            <a:r>
              <a:rPr lang="en-US" dirty="0">
                <a:hlinkClick r:id="rId20" tooltip="Karten bestellen!"/>
              </a:rPr>
              <a:t>03.01.2016 um 20:00 Uhr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14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From Week 5: Brecht’s “Epic Theater” (1930s-1950s) </a:t>
            </a:r>
            <a:r>
              <a:rPr lang="en-US" sz="2400" dirty="0" smtClean="0">
                <a:sym typeface="Wingdings"/>
              </a:rPr>
              <a:t> Week 6: </a:t>
            </a:r>
            <a:r>
              <a:rPr lang="en-US" sz="2400" dirty="0" smtClean="0"/>
              <a:t>John Walter’s “Essay Film,” “Theater of War” (2008)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532300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857" dirty="0" smtClean="0"/>
              <a:t>“We need </a:t>
            </a:r>
            <a:r>
              <a:rPr lang="en-US" sz="2857" dirty="0" smtClean="0">
                <a:solidFill>
                  <a:srgbClr val="FF0000"/>
                </a:solidFill>
              </a:rPr>
              <a:t>a type of theater </a:t>
            </a:r>
            <a:r>
              <a:rPr lang="en-US" sz="2857" dirty="0" smtClean="0"/>
              <a:t>which not only releases the feelings, insights and impulses possible within the particular historical field of human relations in which the action takes place, </a:t>
            </a:r>
            <a:r>
              <a:rPr lang="en-US" sz="2857" dirty="0" smtClean="0">
                <a:solidFill>
                  <a:srgbClr val="FFFFFF"/>
                </a:solidFill>
              </a:rPr>
              <a:t>but [also] </a:t>
            </a:r>
            <a:r>
              <a:rPr lang="en-US" sz="2857" dirty="0" smtClean="0">
                <a:solidFill>
                  <a:srgbClr val="FF0000"/>
                </a:solidFill>
              </a:rPr>
              <a:t>employs and encourages those thoughts and feelings which help transform [that] field [of human relations]</a:t>
            </a:r>
            <a:r>
              <a:rPr lang="en-US" sz="2857" dirty="0" smtClean="0">
                <a:solidFill>
                  <a:srgbClr val="FFFFFF"/>
                </a:solidFill>
              </a:rPr>
              <a:t> </a:t>
            </a:r>
            <a:r>
              <a:rPr lang="en-US" sz="2857" dirty="0" smtClean="0"/>
              <a:t>itself.” </a:t>
            </a:r>
          </a:p>
          <a:p>
            <a:pPr>
              <a:buNone/>
            </a:pPr>
            <a:r>
              <a:rPr lang="en-US" sz="2857" i="1" dirty="0" smtClean="0"/>
              <a:t>			- </a:t>
            </a:r>
            <a:r>
              <a:rPr lang="en-US" sz="2857" dirty="0" smtClean="0"/>
              <a:t>Brecht, </a:t>
            </a:r>
            <a:r>
              <a:rPr lang="en-US" sz="2857" u="sng" dirty="0" smtClean="0"/>
              <a:t>Small </a:t>
            </a:r>
            <a:r>
              <a:rPr lang="en-US" sz="2857" u="sng" dirty="0" err="1" smtClean="0"/>
              <a:t>Organon</a:t>
            </a:r>
            <a:r>
              <a:rPr lang="en-US" sz="2857" u="sng" dirty="0" smtClean="0"/>
              <a:t> for Theate</a:t>
            </a:r>
            <a:r>
              <a:rPr lang="en-US" sz="2857" dirty="0" smtClean="0"/>
              <a:t>r (1948 / 1949)</a:t>
            </a:r>
          </a:p>
          <a:p>
            <a:pPr>
              <a:buNone/>
            </a:pPr>
            <a:endParaRPr lang="en-US" sz="2857" dirty="0" smtClean="0"/>
          </a:p>
          <a:p>
            <a:pPr>
              <a:buNone/>
            </a:pPr>
            <a:r>
              <a:rPr lang="en-US" sz="2857" dirty="0" smtClean="0"/>
              <a:t>Where is </a:t>
            </a:r>
            <a:r>
              <a:rPr lang="en-US" sz="2857" dirty="0" smtClean="0">
                <a:solidFill>
                  <a:srgbClr val="FF0000"/>
                </a:solidFill>
              </a:rPr>
              <a:t>political agency </a:t>
            </a:r>
            <a:r>
              <a:rPr lang="en-US" sz="2857" dirty="0" smtClean="0"/>
              <a:t>in the case of epic theater?</a:t>
            </a:r>
          </a:p>
          <a:p>
            <a:pPr>
              <a:buNone/>
            </a:pPr>
            <a:endParaRPr lang="en-US" sz="2581" dirty="0" smtClean="0">
              <a:sym typeface="Wingdings"/>
            </a:endParaRP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 the case of </a:t>
            </a:r>
            <a:r>
              <a:rPr lang="en-US" i="1" dirty="0" smtClean="0"/>
              <a:t>Mother Courage</a:t>
            </a:r>
            <a:r>
              <a:rPr lang="en-US" dirty="0" smtClean="0"/>
              <a:t>, the characters have agency, but given the corrupt nature of the world (“military industrial complex”) individual acts of virtue have tragic consequences.</a:t>
            </a:r>
          </a:p>
          <a:p>
            <a:r>
              <a:rPr lang="en-US" dirty="0" smtClean="0"/>
              <a:t>Thus, ideally… </a:t>
            </a:r>
            <a:r>
              <a:rPr lang="en-US" dirty="0">
                <a:sym typeface="Wingdings"/>
              </a:rPr>
              <a:t> </a:t>
            </a:r>
            <a:r>
              <a:rPr lang="en-US" dirty="0" smtClean="0">
                <a:sym typeface="Wingdings"/>
              </a:rPr>
              <a:t>the play calls for agency off</a:t>
            </a:r>
            <a:r>
              <a:rPr lang="en-US" dirty="0">
                <a:sym typeface="Wingdings"/>
              </a:rPr>
              <a:t>-stage  = in the audience’s </a:t>
            </a:r>
            <a:r>
              <a:rPr lang="en-US" dirty="0" smtClean="0">
                <a:sym typeface="Wingdings"/>
              </a:rPr>
              <a:t>response in a directed way.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ym typeface="Wingdings"/>
              </a:rPr>
              <a:t>OUR QUESTIONS THIS WEEK (and next):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/>
            </a:r>
            <a:br>
              <a:rPr lang="en-US" dirty="0">
                <a:solidFill>
                  <a:srgbClr val="FF0000"/>
                </a:solidFill>
                <a:sym typeface="Wingdings"/>
              </a:rPr>
            </a:b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1597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AutoNum type="arabicPeriod"/>
            </a:pPr>
            <a:r>
              <a:rPr lang="en-US" dirty="0" smtClean="0">
                <a:solidFill>
                  <a:srgbClr val="FF0000"/>
                </a:solidFill>
                <a:sym typeface="Wingdings"/>
              </a:rPr>
              <a:t>Where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is – and what is – (political) agency in the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“essay film”?</a:t>
            </a:r>
            <a:endParaRPr lang="en-US" dirty="0">
              <a:solidFill>
                <a:srgbClr val="FF0000"/>
              </a:solidFill>
              <a:sym typeface="Wingdings"/>
            </a:endParaRPr>
          </a:p>
          <a:p>
            <a:pPr>
              <a:buNone/>
            </a:pPr>
            <a:r>
              <a:rPr lang="en-US" dirty="0" smtClean="0">
                <a:sym typeface="Wingdings"/>
              </a:rPr>
              <a:t>Our </a:t>
            </a:r>
            <a:r>
              <a:rPr lang="en-US" dirty="0">
                <a:sym typeface="Wingdings"/>
              </a:rPr>
              <a:t>answer </a:t>
            </a:r>
            <a:r>
              <a:rPr lang="en-US" dirty="0" smtClean="0">
                <a:sym typeface="Wingdings"/>
              </a:rPr>
              <a:t>will </a:t>
            </a:r>
            <a:r>
              <a:rPr lang="en-US" dirty="0">
                <a:sym typeface="Wingdings"/>
              </a:rPr>
              <a:t>be related to issues of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genre</a:t>
            </a:r>
            <a:r>
              <a:rPr lang="en-US" dirty="0">
                <a:sym typeface="Wingdings"/>
              </a:rPr>
              <a:t> and to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what we are encouraged to </a:t>
            </a:r>
            <a:r>
              <a:rPr lang="en-US" i="1" dirty="0" smtClean="0">
                <a:solidFill>
                  <a:srgbClr val="FF0000"/>
                </a:solidFill>
                <a:sym typeface="Wingdings"/>
              </a:rPr>
              <a:t>think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 about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.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sym typeface="Wingdings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sym typeface="Wingdings"/>
              </a:rPr>
              <a:t>2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. What kind of history do we see in the essay film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?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Whose history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?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From which point of view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? How is it “staged”? 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(A continuation from Week 4)</a:t>
            </a:r>
            <a:endParaRPr lang="en-US" dirty="0">
              <a:solidFill>
                <a:srgbClr val="FF0000"/>
              </a:solidFill>
              <a:sym typeface="Wingdings"/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sym typeface="Wingdings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sym typeface="Wingdings"/>
              </a:rPr>
              <a:t>3. </a:t>
            </a:r>
            <a:r>
              <a:rPr lang="en-US" dirty="0" smtClean="0">
                <a:sym typeface="Wingdings"/>
              </a:rPr>
              <a:t>Is </a:t>
            </a:r>
            <a:r>
              <a:rPr lang="en-US" dirty="0">
                <a:sym typeface="Wingdings"/>
              </a:rPr>
              <a:t>the act of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thinking critically about history </a:t>
            </a:r>
            <a:r>
              <a:rPr lang="en-US" dirty="0" smtClean="0">
                <a:sym typeface="Wingdings"/>
              </a:rPr>
              <a:t>itself a form of agency? </a:t>
            </a:r>
          </a:p>
          <a:p>
            <a:pPr>
              <a:buNone/>
            </a:pPr>
            <a:r>
              <a:rPr lang="en-US" dirty="0">
                <a:sym typeface="Wingdings"/>
              </a:rPr>
              <a:t>I am interested in the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agency of the “cultural worker” </a:t>
            </a:r>
            <a:r>
              <a:rPr lang="en-US" dirty="0">
                <a:sym typeface="Wingdings"/>
              </a:rPr>
              <a:t>(the playwright / poet / film maker / the student…</a:t>
            </a:r>
            <a:r>
              <a:rPr lang="en-US" dirty="0" smtClean="0">
                <a:sym typeface="Wingdings"/>
              </a:rPr>
              <a:t>)</a:t>
            </a:r>
            <a:endParaRPr lang="en-US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875207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sum, we’re examining the relationship between art and politics, reflection and action, in </a:t>
            </a:r>
            <a:r>
              <a:rPr lang="en-US" i="1" dirty="0" smtClean="0"/>
              <a:t>our</a:t>
            </a:r>
            <a:r>
              <a:rPr lang="en-US" dirty="0" smtClean="0"/>
              <a:t> world…</a:t>
            </a:r>
          </a:p>
          <a:p>
            <a:r>
              <a:rPr lang="en-US" dirty="0" smtClean="0"/>
              <a:t>…and the kind of political agency the artist, the actor, the playwright, the film-maker, the film audience, the professor, the student can have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6711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The Cultural Worker: From Brecht to Walter /</a:t>
            </a:r>
            <a:br>
              <a:rPr lang="en-US" sz="3200" dirty="0" smtClean="0"/>
            </a:br>
            <a:r>
              <a:rPr lang="en-US" sz="3200" dirty="0" smtClean="0"/>
              <a:t>Is filmmaker / director John Walter difficult to see in this film?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3453"/>
            <a:ext cx="2794000" cy="4076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187" y="1828880"/>
            <a:ext cx="4022613" cy="40012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84955" y="3406325"/>
            <a:ext cx="652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ym typeface="Wingdings"/>
              </a:rPr>
              <a:t>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6003155"/>
            <a:ext cx="2695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Bertolt</a:t>
            </a:r>
            <a:r>
              <a:rPr lang="en-US" dirty="0" smtClean="0"/>
              <a:t> Brecht (1898-1956)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43346" y="6003155"/>
            <a:ext cx="2197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Walter (</a:t>
            </a:r>
            <a:r>
              <a:rPr lang="en-US" dirty="0" err="1" smtClean="0"/>
              <a:t>b</a:t>
            </a:r>
            <a:r>
              <a:rPr lang="en-US" dirty="0" smtClean="0"/>
              <a:t>. 1961)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43347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Yes! (1) because of of Star Power….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1920203" cy="28017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881" y="3524241"/>
            <a:ext cx="2090150" cy="20790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99911" y="3144715"/>
            <a:ext cx="652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ym typeface="Wingdings"/>
              </a:rPr>
              <a:t>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94979" y="4152659"/>
            <a:ext cx="1496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Bertolt</a:t>
            </a:r>
            <a:r>
              <a:rPr lang="en-US" dirty="0" smtClean="0"/>
              <a:t> Brecht </a:t>
            </a:r>
          </a:p>
          <a:p>
            <a:r>
              <a:rPr lang="en-US" dirty="0" smtClean="0"/>
              <a:t>(1898-1956)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70344" y="5774913"/>
            <a:ext cx="2197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Walter (</a:t>
            </a:r>
            <a:r>
              <a:rPr lang="en-US" dirty="0" err="1" smtClean="0"/>
              <a:t>b</a:t>
            </a:r>
            <a:r>
              <a:rPr lang="en-US" dirty="0" smtClean="0"/>
              <a:t>. 1961)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rcRect l="25179" r="23317"/>
          <a:stretch>
            <a:fillRect/>
          </a:stretch>
        </p:blipFill>
        <p:spPr>
          <a:xfrm>
            <a:off x="3152732" y="1688657"/>
            <a:ext cx="3015499" cy="32933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99911" y="5341693"/>
            <a:ext cx="3719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MERYL STREEP (</a:t>
            </a:r>
            <a:r>
              <a:rPr lang="en-US" sz="2800" dirty="0" err="1" smtClean="0"/>
              <a:t>b</a:t>
            </a:r>
            <a:r>
              <a:rPr lang="en-US" sz="2800" dirty="0" smtClean="0"/>
              <a:t>. 1949)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384213" y="4798990"/>
            <a:ext cx="486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ym typeface="Wingdings"/>
              </a:rPr>
              <a:t>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also… (2)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director seems to take the back seat to the “talking heads” and the performance(s) and history/histories presented in the film.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might want to count/list the number of interviewees, performances, wars, demonstrations, etc. that are presented.</a:t>
            </a:r>
          </a:p>
          <a:p>
            <a:r>
              <a:rPr lang="en-US" dirty="0" smtClean="0"/>
              <a:t>Nonetheless, ask: What holds them together?</a:t>
            </a:r>
          </a:p>
          <a:p>
            <a:r>
              <a:rPr lang="en-US" dirty="0" smtClean="0"/>
              <a:t>What determines their order of presentation?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70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Thus, we have to pay special attention to Walter’s </a:t>
            </a:r>
            <a:r>
              <a:rPr lang="en-US" sz="2000" dirty="0" smtClean="0">
                <a:solidFill>
                  <a:srgbClr val="FF0000"/>
                </a:solidFill>
              </a:rPr>
              <a:t>“shaping hand” </a:t>
            </a:r>
            <a:r>
              <a:rPr lang="en-US" sz="2000" dirty="0" smtClean="0"/>
              <a:t>in “Theater of War” (2008) / His </a:t>
            </a:r>
            <a:r>
              <a:rPr lang="en-US" sz="2000" dirty="0" smtClean="0">
                <a:solidFill>
                  <a:srgbClr val="FF0000"/>
                </a:solidFill>
              </a:rPr>
              <a:t>“staging” </a:t>
            </a:r>
            <a:r>
              <a:rPr lang="en-US" sz="2000" dirty="0" smtClean="0"/>
              <a:t>in the film of </a:t>
            </a:r>
            <a:r>
              <a:rPr lang="en-US" sz="2000" dirty="0" smtClean="0">
                <a:solidFill>
                  <a:srgbClr val="FF0000"/>
                </a:solidFill>
              </a:rPr>
              <a:t>“dialogues”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387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dirty="0" smtClean="0"/>
              <a:t>“Those protests were happening a couple of blocks away from the theater. We would shoot a rehearsal and then walk two or three blocks to Union Square, so they were happening on the street right outside the theater. </a:t>
            </a:r>
            <a:r>
              <a:rPr lang="en-US" sz="2200" dirty="0" smtClean="0">
                <a:solidFill>
                  <a:srgbClr val="FF0000"/>
                </a:solidFill>
              </a:rPr>
              <a:t>I’d always imagined in the film that we’re watching what’s happening inside the theater and then we would go to the window and see what’s happening on the streets too.</a:t>
            </a:r>
            <a:r>
              <a:rPr lang="en-US" sz="2200" dirty="0" smtClean="0"/>
              <a:t>”</a:t>
            </a:r>
          </a:p>
          <a:p>
            <a:pPr>
              <a:buNone/>
            </a:pPr>
            <a:endParaRPr lang="en-US" sz="18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. </a:t>
            </a:r>
            <a:r>
              <a:rPr lang="en-US" dirty="0">
                <a:sym typeface="Wingdings"/>
              </a:rPr>
              <a:t>between the theater and the </a:t>
            </a:r>
            <a:r>
              <a:rPr lang="en-US" dirty="0" smtClean="0">
                <a:sym typeface="Wingdings"/>
              </a:rPr>
              <a:t>streets</a:t>
            </a:r>
          </a:p>
          <a:p>
            <a:r>
              <a:rPr lang="en-US" dirty="0"/>
              <a:t>- JOHN WALTER, “Interview,” </a:t>
            </a:r>
            <a:r>
              <a:rPr lang="en-US" u="sng" dirty="0"/>
              <a:t>Filmmaker Magazine</a:t>
            </a:r>
            <a:r>
              <a:rPr lang="en-US" dirty="0"/>
              <a:t> (December, 2008)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Dialogues…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“I was trying to create </a:t>
            </a:r>
            <a:r>
              <a:rPr lang="en-US" dirty="0">
                <a:solidFill>
                  <a:srgbClr val="FF0000"/>
                </a:solidFill>
              </a:rPr>
              <a:t>a dialogue between the 21st century production and the 1949 </a:t>
            </a:r>
            <a:r>
              <a:rPr lang="en-US" dirty="0" smtClean="0">
                <a:solidFill>
                  <a:srgbClr val="FF0000"/>
                </a:solidFill>
              </a:rPr>
              <a:t>production…” </a:t>
            </a:r>
            <a:r>
              <a:rPr lang="en-US" dirty="0"/>
              <a:t>		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 </a:t>
            </a:r>
            <a:r>
              <a:rPr lang="en-US" dirty="0"/>
              <a:t>between productions of </a:t>
            </a:r>
            <a:r>
              <a:rPr lang="en-US" u="sng" dirty="0"/>
              <a:t>Mother Courage and her Children</a:t>
            </a:r>
            <a:r>
              <a:rPr lang="en-US" dirty="0"/>
              <a:t> (1949 </a:t>
            </a:r>
            <a:r>
              <a:rPr lang="en-US" dirty="0">
                <a:sym typeface="Wingdings"/>
              </a:rPr>
              <a:t> 2006) </a:t>
            </a:r>
            <a:endParaRPr lang="en-US" dirty="0" smtClean="0"/>
          </a:p>
          <a:p>
            <a:r>
              <a:rPr lang="en-US" dirty="0"/>
              <a:t>- JOHN WALTER, “Interview,” </a:t>
            </a:r>
            <a:r>
              <a:rPr lang="en-US" u="sng" dirty="0"/>
              <a:t>Filmmaker Magazine</a:t>
            </a:r>
            <a:r>
              <a:rPr lang="en-US" dirty="0"/>
              <a:t> (December, 2008)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97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Destruction of Berlin (WW2)</a:t>
            </a:r>
          </a:p>
          <a:p>
            <a:r>
              <a:rPr lang="en-US" dirty="0" smtClean="0"/>
              <a:t>Vietnam War (1955-1975)</a:t>
            </a:r>
          </a:p>
          <a:p>
            <a:r>
              <a:rPr lang="en-US" dirty="0" smtClean="0"/>
              <a:t>US Second Iraq War (2003)</a:t>
            </a:r>
          </a:p>
          <a:p>
            <a:r>
              <a:rPr lang="en-US" dirty="0" smtClean="0"/>
              <a:t>Israel’s invasion of Lebanon (2006)</a:t>
            </a:r>
          </a:p>
          <a:p>
            <a:r>
              <a:rPr lang="en-US" dirty="0" smtClean="0"/>
              <a:t>(among others)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ym typeface="Wingdings"/>
              </a:rPr>
              <a:t>3. between the “histories” (of war and the state) being told both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in</a:t>
            </a:r>
            <a:r>
              <a:rPr lang="en-US" dirty="0">
                <a:sym typeface="Wingdings"/>
              </a:rPr>
              <a:t> and by 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this essay film!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545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150" y="2856914"/>
            <a:ext cx="5457850" cy="3738627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360" y="154327"/>
            <a:ext cx="4705844" cy="3263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327"/>
            <a:ext cx="4358259" cy="3435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96903"/>
            <a:ext cx="4786039" cy="315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28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 wanted a dialogue </a:t>
            </a:r>
            <a:r>
              <a:rPr lang="en-US" dirty="0" smtClean="0">
                <a:solidFill>
                  <a:srgbClr val="FF0000"/>
                </a:solidFill>
              </a:rPr>
              <a:t>“between </a:t>
            </a:r>
            <a:r>
              <a:rPr lang="en-US" dirty="0">
                <a:solidFill>
                  <a:srgbClr val="FF0000"/>
                </a:solidFill>
              </a:rPr>
              <a:t>what’s going on inside the theater and outside the theater</a:t>
            </a:r>
            <a:r>
              <a:rPr lang="en-US" dirty="0"/>
              <a:t>, between the ideas that influenced Brecht and Brecht influencing other artists, </a:t>
            </a:r>
            <a:r>
              <a:rPr lang="en-US" dirty="0">
                <a:solidFill>
                  <a:srgbClr val="FF0000"/>
                </a:solidFill>
              </a:rPr>
              <a:t>the balance between learning and entertaining</a:t>
            </a:r>
            <a:r>
              <a:rPr lang="en-US" dirty="0"/>
              <a:t>. Also, for myself, </a:t>
            </a:r>
            <a:r>
              <a:rPr lang="en-US" dirty="0">
                <a:solidFill>
                  <a:srgbClr val="FF0000"/>
                </a:solidFill>
              </a:rPr>
              <a:t>I was wanting to explore what I could do as a filmmaker, </a:t>
            </a:r>
            <a:r>
              <a:rPr lang="en-US" dirty="0"/>
              <a:t>how much I could fit into a movie.”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- JOHN WALTER, “Interview,” </a:t>
            </a:r>
            <a:r>
              <a:rPr lang="en-US" u="sng" dirty="0"/>
              <a:t>Filmmaker Magazine</a:t>
            </a:r>
            <a:r>
              <a:rPr lang="en-US" dirty="0"/>
              <a:t> (December, 2008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sz="4200" dirty="0" smtClean="0"/>
              <a:t>Keep this notion of Walter juggling/staging multiple dialogues in mind.</a:t>
            </a:r>
            <a:endParaRPr lang="en-US" sz="4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12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7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I referred to </a:t>
            </a:r>
            <a:r>
              <a:rPr lang="en-US" i="1" dirty="0" smtClean="0"/>
              <a:t>Theater of War as an “essay” film</a:t>
            </a:r>
            <a:r>
              <a:rPr lang="en-US" dirty="0" smtClean="0"/>
              <a:t>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“What the heck is an ‘essay film’?”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55696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From Stage Play </a:t>
            </a:r>
            <a:r>
              <a:rPr lang="en-US" sz="2000" dirty="0" smtClean="0">
                <a:sym typeface="Wingdings"/>
              </a:rPr>
              <a:t> Cinema (Film / Movies)</a:t>
            </a:r>
            <a:br>
              <a:rPr lang="en-US" sz="2000" dirty="0" smtClean="0">
                <a:sym typeface="Wingdings"/>
              </a:rPr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ym typeface="Wingdings"/>
              </a:rPr>
              <a:t>READ “Analyzing Film” (</a:t>
            </a:r>
            <a:r>
              <a:rPr lang="en-US" dirty="0">
                <a:solidFill>
                  <a:srgbClr val="FF0000"/>
                </a:solidFill>
                <a:sym typeface="Wingdings"/>
              </a:rPr>
              <a:t>Kurt </a:t>
            </a:r>
            <a:r>
              <a:rPr lang="en-US" dirty="0" err="1">
                <a:solidFill>
                  <a:srgbClr val="FF0000"/>
                </a:solidFill>
                <a:sym typeface="Wingdings"/>
              </a:rPr>
              <a:t>Buhanan</a:t>
            </a:r>
            <a:r>
              <a:rPr lang="en-US" dirty="0">
                <a:sym typeface="Wingdings"/>
              </a:rPr>
              <a:t>) in HCC “Writer’s Handbook”!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 important shift in </a:t>
            </a:r>
            <a:r>
              <a:rPr lang="en-US" i="1" dirty="0" smtClean="0"/>
              <a:t>medium</a:t>
            </a:r>
            <a:r>
              <a:rPr lang="en-US" dirty="0" smtClean="0"/>
              <a:t>. The story and history will be “mediated” in a different way.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228" y="-20011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Film Genres #1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7634"/>
            <a:ext cx="4038600" cy="607205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000" dirty="0" smtClean="0"/>
              <a:t>Just as there are </a:t>
            </a:r>
            <a:r>
              <a:rPr lang="en-US" sz="2000" dirty="0" smtClean="0">
                <a:solidFill>
                  <a:srgbClr val="FF0000"/>
                </a:solidFill>
              </a:rPr>
              <a:t>different genres of literary texts</a:t>
            </a:r>
            <a:r>
              <a:rPr lang="en-US" sz="2000" dirty="0" smtClean="0"/>
              <a:t> (epic, elegy, picaresque, “epic theater”), there are </a:t>
            </a:r>
            <a:r>
              <a:rPr lang="en-US" sz="2000" dirty="0" smtClean="0">
                <a:solidFill>
                  <a:srgbClr val="FF0000"/>
                </a:solidFill>
              </a:rPr>
              <a:t>different film genres…</a:t>
            </a:r>
          </a:p>
          <a:p>
            <a:pPr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000" dirty="0" smtClean="0"/>
              <a:t>You know them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action films, romantic comedies, science fiction, anime, the western, horror, noir, the musical…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There are also </a:t>
            </a:r>
            <a:r>
              <a:rPr lang="en-US" sz="2000" dirty="0" smtClean="0">
                <a:sym typeface="Wingdings"/>
              </a:rPr>
              <a:t>several “historical” film genres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that “mediate” our access to the </a:t>
            </a:r>
            <a:r>
              <a:rPr lang="en-US" sz="2000" u="sng" dirty="0" smtClean="0">
                <a:solidFill>
                  <a:srgbClr val="FF0000"/>
                </a:solidFill>
                <a:sym typeface="Wingdings"/>
              </a:rPr>
              <a:t>res </a:t>
            </a:r>
            <a:r>
              <a:rPr lang="en-US" sz="2000" u="sng" dirty="0" err="1" smtClean="0">
                <a:solidFill>
                  <a:srgbClr val="FF0000"/>
                </a:solidFill>
                <a:sym typeface="Wingdings"/>
              </a:rPr>
              <a:t>gestae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 of the past as “story”…</a:t>
            </a:r>
            <a:endParaRPr lang="en-US" sz="2000" dirty="0" smtClean="0">
              <a:sym typeface="Wingdings"/>
            </a:endParaRPr>
          </a:p>
          <a:p>
            <a:pPr>
              <a:buNone/>
            </a:pPr>
            <a:r>
              <a:rPr lang="en-US" sz="2000" dirty="0" smtClean="0">
                <a:sym typeface="Wingdings"/>
              </a:rPr>
              <a:t>“Epic historical drama” - “Ben </a:t>
            </a:r>
            <a:r>
              <a:rPr lang="en-US" sz="2000" dirty="0" err="1" smtClean="0">
                <a:sym typeface="Wingdings"/>
              </a:rPr>
              <a:t>Hur</a:t>
            </a:r>
            <a:r>
              <a:rPr lang="en-US" sz="2000" dirty="0" smtClean="0">
                <a:sym typeface="Wingdings"/>
              </a:rPr>
              <a:t>” (dir. Wyler) (1959)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“Epic romantic disaster” - “Titanic” (dir. Cameron) (1997)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“Biopic” – “Elizabeth” (dir. </a:t>
            </a:r>
            <a:r>
              <a:rPr lang="en-US" sz="2000" dirty="0" err="1" smtClean="0">
                <a:sym typeface="Wingdings"/>
              </a:rPr>
              <a:t>Kapur</a:t>
            </a:r>
            <a:r>
              <a:rPr lang="en-US" sz="2000" dirty="0" smtClean="0">
                <a:sym typeface="Wingdings"/>
              </a:rPr>
              <a:t>) (1998)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“Picaresque” – “Forrest Gump” (dir. </a:t>
            </a:r>
            <a:r>
              <a:rPr lang="en-US" sz="2000" dirty="0" err="1" smtClean="0">
                <a:sym typeface="Wingdings"/>
              </a:rPr>
              <a:t>Zemickis</a:t>
            </a:r>
            <a:r>
              <a:rPr lang="en-US" sz="2000" dirty="0" smtClean="0">
                <a:sym typeface="Wingdings"/>
              </a:rPr>
              <a:t>) (1994) 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49616" b="-49616"/>
          <a:stretch>
            <a:fillRect/>
          </a:stretch>
        </p:blipFill>
        <p:spPr>
          <a:xfrm>
            <a:off x="6456334" y="3845996"/>
            <a:ext cx="2687666" cy="301200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618651"/>
            <a:ext cx="2122828" cy="3227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028" y="708696"/>
            <a:ext cx="2171418" cy="3137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rcRect b="7915"/>
          <a:stretch>
            <a:fillRect/>
          </a:stretch>
        </p:blipFill>
        <p:spPr>
          <a:xfrm>
            <a:off x="4278848" y="3845996"/>
            <a:ext cx="2224692" cy="2726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228" y="-20011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Film Genres #2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7634"/>
            <a:ext cx="4038600" cy="607205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000" dirty="0" smtClean="0">
                <a:sym typeface="Wingdings"/>
              </a:rPr>
              <a:t>“Epic historical drama” / “Epic romantic disaster” / “Biopic”…</a:t>
            </a:r>
          </a:p>
          <a:p>
            <a:pPr>
              <a:buNone/>
            </a:pPr>
            <a:endParaRPr lang="en-US" sz="2000" dirty="0" smtClean="0">
              <a:sym typeface="Wingdings"/>
            </a:endParaRPr>
          </a:p>
          <a:p>
            <a:pPr>
              <a:buNone/>
            </a:pPr>
            <a:r>
              <a:rPr lang="en-US" sz="2000" dirty="0" smtClean="0">
                <a:sym typeface="Wingdings"/>
              </a:rPr>
              <a:t>These are all forms of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narrative cinema </a:t>
            </a:r>
            <a:r>
              <a:rPr lang="en-US" sz="2000" dirty="0" smtClean="0">
                <a:sym typeface="Wingdings"/>
              </a:rPr>
              <a:t>in which</a:t>
            </a:r>
            <a:r>
              <a:rPr lang="en-US" sz="2000" dirty="0" smtClean="0"/>
              <a:t> the events of the past </a:t>
            </a:r>
            <a:r>
              <a:rPr lang="en-US" sz="2000" dirty="0" smtClean="0">
                <a:solidFill>
                  <a:srgbClr val="FF0000"/>
                </a:solidFill>
              </a:rPr>
              <a:t>unfold as story, </a:t>
            </a:r>
            <a:r>
              <a:rPr lang="en-US" sz="2000" dirty="0" smtClean="0"/>
              <a:t>as part of a coherent </a:t>
            </a:r>
            <a:r>
              <a:rPr lang="en-US" sz="2000" dirty="0" smtClean="0">
                <a:solidFill>
                  <a:srgbClr val="FF0000"/>
                </a:solidFill>
              </a:rPr>
              <a:t>plot</a:t>
            </a:r>
            <a:r>
              <a:rPr lang="en-US" sz="2000" dirty="0" smtClean="0"/>
              <a:t> in which the </a:t>
            </a:r>
            <a:r>
              <a:rPr lang="en-US" sz="2000" dirty="0" smtClean="0">
                <a:solidFill>
                  <a:srgbClr val="FF0000"/>
                </a:solidFill>
              </a:rPr>
              <a:t>characters act with clear motivation</a:t>
            </a:r>
            <a:r>
              <a:rPr lang="en-US" sz="2000" dirty="0" smtClean="0"/>
              <a:t> in a given </a:t>
            </a:r>
            <a:r>
              <a:rPr lang="en-US" sz="2000" dirty="0" smtClean="0">
                <a:solidFill>
                  <a:srgbClr val="FF0000"/>
                </a:solidFill>
              </a:rPr>
              <a:t>context and in an apparently “realistic” way, </a:t>
            </a:r>
            <a:r>
              <a:rPr lang="en-US" sz="2000" dirty="0" smtClean="0"/>
              <a:t>“as if” </a:t>
            </a:r>
            <a:r>
              <a:rPr lang="en-US" sz="2000" dirty="0" smtClean="0">
                <a:solidFill>
                  <a:srgbClr val="FF0000"/>
                </a:solidFill>
              </a:rPr>
              <a:t>this were </a:t>
            </a:r>
            <a:r>
              <a:rPr lang="en-US" sz="2000" i="1" dirty="0" smtClean="0"/>
              <a:t>really</a:t>
            </a:r>
            <a:r>
              <a:rPr lang="en-US" sz="2000" dirty="0" smtClean="0">
                <a:solidFill>
                  <a:srgbClr val="FF0000"/>
                </a:solidFill>
              </a:rPr>
              <a:t> how these events played themselves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“Illusionism”</a:t>
            </a:r>
          </a:p>
          <a:p>
            <a:pPr>
              <a:buNone/>
            </a:pPr>
            <a:r>
              <a:rPr lang="en-US" sz="2000" dirty="0" smtClean="0"/>
              <a:t>In these kinds of “history” films, history really does appear as </a:t>
            </a:r>
            <a:r>
              <a:rPr lang="en-US" sz="2000" dirty="0" smtClean="0">
                <a:solidFill>
                  <a:srgbClr val="FF0000"/>
                </a:solidFill>
              </a:rPr>
              <a:t>story</a:t>
            </a:r>
            <a:r>
              <a:rPr lang="en-US" sz="2000" dirty="0" smtClean="0"/>
              <a:t> (usually dressed up in period dress, thus “costume drama”)</a:t>
            </a:r>
          </a:p>
          <a:p>
            <a:pPr>
              <a:buNone/>
            </a:pPr>
            <a:r>
              <a:rPr lang="en-US" sz="2000" dirty="0" smtClean="0"/>
              <a:t>Mostly </a:t>
            </a:r>
            <a:r>
              <a:rPr lang="en-US" sz="2000" dirty="0" smtClean="0">
                <a:solidFill>
                  <a:srgbClr val="FF0000"/>
                </a:solidFill>
              </a:rPr>
              <a:t>studio films / commercial feature films…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NOT “</a:t>
            </a:r>
            <a:r>
              <a:rPr lang="en-US" sz="2000" dirty="0" err="1" smtClean="0">
                <a:solidFill>
                  <a:srgbClr val="FF0000"/>
                </a:solidFill>
              </a:rPr>
              <a:t>Brechtian</a:t>
            </a:r>
            <a:r>
              <a:rPr lang="en-US" sz="2000" dirty="0" smtClean="0">
                <a:solidFill>
                  <a:srgbClr val="FF0000"/>
                </a:solidFill>
              </a:rPr>
              <a:t>”!</a:t>
            </a: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942890"/>
            <a:ext cx="2122828" cy="3227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028" y="1297326"/>
            <a:ext cx="2171418" cy="3137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rcRect b="7915"/>
          <a:stretch>
            <a:fillRect/>
          </a:stretch>
        </p:blipFill>
        <p:spPr>
          <a:xfrm>
            <a:off x="4648200" y="3913582"/>
            <a:ext cx="2224692" cy="2726306"/>
          </a:xfrm>
          <a:prstGeom prst="rect">
            <a:avLst/>
          </a:prstGeom>
        </p:spPr>
      </p:pic>
      <p:pic>
        <p:nvPicPr>
          <p:cNvPr id="9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5"/>
          <a:srcRect t="-49616" b="-49616"/>
          <a:stretch>
            <a:fillRect/>
          </a:stretch>
        </p:blipFill>
        <p:spPr>
          <a:xfrm>
            <a:off x="6510413" y="3688490"/>
            <a:ext cx="2633587" cy="295139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255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Another genre of “history” film </a:t>
            </a:r>
            <a:r>
              <a:rPr lang="en-US" sz="2800" dirty="0" err="1" smtClean="0">
                <a:sym typeface="Wingdings"/>
              </a:rPr>
              <a:t></a:t>
            </a:r>
            <a:r>
              <a:rPr lang="en-US" sz="2800" dirty="0" smtClean="0">
                <a:sym typeface="Wingdings"/>
              </a:rPr>
              <a:t> Documentary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086492"/>
            <a:ext cx="4038600" cy="562953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Documentaries “aim to present factual information about the world”</a:t>
            </a:r>
          </a:p>
          <a:p>
            <a:pPr>
              <a:buNone/>
            </a:pPr>
            <a:r>
              <a:rPr lang="en-US" dirty="0" smtClean="0"/>
              <a:t>Via direct filming of events / additional </a:t>
            </a:r>
            <a:r>
              <a:rPr lang="en-US" dirty="0" err="1" smtClean="0"/>
              <a:t>stagings</a:t>
            </a:r>
            <a:r>
              <a:rPr lang="en-US" dirty="0" smtClean="0"/>
              <a:t> of events / “charts, maps, and other visual aids”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In order to “take a stand, state an opinion, or advocate a solution to a problem” </a:t>
            </a: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Bordwell</a:t>
            </a:r>
            <a:r>
              <a:rPr lang="en-US" dirty="0" smtClean="0"/>
              <a:t> and Thompson, </a:t>
            </a:r>
            <a:r>
              <a:rPr lang="en-US" u="sng" dirty="0" smtClean="0"/>
              <a:t>Film Art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“Facts” are re-presented from a specific point of view – both </a:t>
            </a:r>
            <a:r>
              <a:rPr lang="en-US" dirty="0" err="1" smtClean="0"/>
              <a:t>cinemagraphically</a:t>
            </a:r>
            <a:r>
              <a:rPr lang="en-US" dirty="0" smtClean="0"/>
              <a:t> and politically / ideologically!</a:t>
            </a:r>
          </a:p>
          <a:p>
            <a:pPr>
              <a:buNone/>
            </a:pPr>
            <a:r>
              <a:rPr lang="en-US" dirty="0" smtClean="0"/>
              <a:t>They can still be debated, but generally there is a dominant point of view.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143000"/>
            <a:ext cx="1934188" cy="27582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73145" y="1143000"/>
            <a:ext cx="1913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“An Inconvenient</a:t>
            </a:r>
          </a:p>
          <a:p>
            <a:r>
              <a:rPr lang="en-US" dirty="0" smtClean="0"/>
              <a:t>Truth” (2006) </a:t>
            </a:r>
          </a:p>
          <a:p>
            <a:r>
              <a:rPr lang="en-US" dirty="0" smtClean="0"/>
              <a:t>(dir. Guggenheim)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145" y="2200596"/>
            <a:ext cx="1913655" cy="27182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73145" y="4918857"/>
            <a:ext cx="1909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Cove” (2009) </a:t>
            </a:r>
          </a:p>
          <a:p>
            <a:r>
              <a:rPr lang="en-US" dirty="0" smtClean="0"/>
              <a:t>(dir. </a:t>
            </a:r>
            <a:r>
              <a:rPr lang="en-US" dirty="0" err="1" smtClean="0"/>
              <a:t>Psihoyos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716" y="3901261"/>
            <a:ext cx="1834272" cy="27176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93716" y="5887134"/>
            <a:ext cx="24851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“March of the Penguins”</a:t>
            </a:r>
          </a:p>
          <a:p>
            <a:r>
              <a:rPr lang="en-US" dirty="0" smtClean="0"/>
              <a:t>(2005) (dir. </a:t>
            </a:r>
            <a:r>
              <a:rPr lang="en-US" dirty="0" err="1" smtClean="0"/>
              <a:t>Pacquet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“Essay Film” as History Film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8360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Disclaimer: You can read an interview with John Walter about the making of his film, “Theater of War” here: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http://filmmakermagazine.com/1348-john-walter-theater-of-war/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His claims there (and in other interviews) notwithstanding…</a:t>
            </a:r>
          </a:p>
          <a:p>
            <a:pPr>
              <a:buNone/>
            </a:pPr>
            <a:r>
              <a:rPr lang="en-US" dirty="0" smtClean="0"/>
              <a:t>And the Wikipedia article on “Theater of War” notwithstanding…</a:t>
            </a:r>
          </a:p>
          <a:p>
            <a:pPr>
              <a:buNone/>
            </a:pPr>
            <a:r>
              <a:rPr lang="en-US" dirty="0" smtClean="0"/>
              <a:t>And Jay Cantor’s explanation to his students </a:t>
            </a:r>
            <a:r>
              <a:rPr lang="en-US" i="1" dirty="0" smtClean="0"/>
              <a:t>in</a:t>
            </a:r>
            <a:r>
              <a:rPr lang="en-US" dirty="0" smtClean="0"/>
              <a:t> “Theater of War” (2: 22 = 2 minutes, 22 seconds)  and Streep’s reference to the film as a “documentary” (19: 31) notwithstanding…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I would situate this film – “Theater of War” – </a:t>
            </a:r>
            <a:r>
              <a:rPr lang="en-US" dirty="0" smtClean="0"/>
              <a:t>not just </a:t>
            </a:r>
            <a:r>
              <a:rPr lang="en-US" dirty="0" smtClean="0">
                <a:solidFill>
                  <a:srgbClr val="FF0000"/>
                </a:solidFill>
              </a:rPr>
              <a:t>in the genre of documentary, </a:t>
            </a:r>
            <a:r>
              <a:rPr lang="en-US" dirty="0" smtClean="0">
                <a:solidFill>
                  <a:srgbClr val="FFFFFF"/>
                </a:solidFill>
              </a:rPr>
              <a:t>but also </a:t>
            </a:r>
            <a:r>
              <a:rPr lang="en-US" dirty="0" smtClean="0">
                <a:solidFill>
                  <a:srgbClr val="FF0000"/>
                </a:solidFill>
              </a:rPr>
              <a:t>in the genre of the “essay film”…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27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“Essay Film”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81000" y="423358"/>
            <a:ext cx="4038600" cy="5924799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A newly ‘invented’ film genre.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That has created its own canon out of films of the past…</a:t>
            </a:r>
          </a:p>
          <a:p>
            <a:pPr>
              <a:buNone/>
            </a:pPr>
            <a:r>
              <a:rPr lang="en-US" dirty="0" smtClean="0"/>
              <a:t> “Elastic” and “porous” genre that is “cheerfully impure” and “poaches on the territory of other…forms of film”</a:t>
            </a:r>
          </a:p>
          <a:p>
            <a:pPr>
              <a:buNone/>
            </a:pPr>
            <a:r>
              <a:rPr lang="en-US" dirty="0" smtClean="0"/>
              <a:t>It has its roots in Russian montage films: “random, yet concentrated” focus, </a:t>
            </a:r>
            <a:r>
              <a:rPr lang="en-US" dirty="0" smtClean="0">
                <a:solidFill>
                  <a:srgbClr val="FF0000"/>
                </a:solidFill>
              </a:rPr>
              <a:t>with “forceful instruction”... (</a:t>
            </a:r>
            <a:r>
              <a:rPr lang="en-US" dirty="0" err="1" smtClean="0">
                <a:solidFill>
                  <a:srgbClr val="FF0000"/>
                </a:solidFill>
              </a:rPr>
              <a:t>Brechtian</a:t>
            </a:r>
            <a:r>
              <a:rPr lang="en-US" dirty="0" smtClean="0">
                <a:solidFill>
                  <a:srgbClr val="FF0000"/>
                </a:solidFill>
              </a:rPr>
              <a:t> epic theater also montage…)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600200"/>
            <a:ext cx="4288725" cy="32347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26105" y="5158081"/>
            <a:ext cx="3369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“Man with a Movie Camera” (still)</a:t>
            </a:r>
          </a:p>
          <a:p>
            <a:r>
              <a:rPr lang="en-US" dirty="0" smtClean="0"/>
              <a:t>(dir. </a:t>
            </a:r>
            <a:r>
              <a:rPr lang="en-US" dirty="0" err="1" smtClean="0"/>
              <a:t>Vertov</a:t>
            </a:r>
            <a:r>
              <a:rPr lang="en-US" dirty="0" smtClean="0"/>
              <a:t>) (1929)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Essay film vs. documentary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But the essay film is more “digressive” and “playful” and contains </a:t>
            </a:r>
            <a:r>
              <a:rPr lang="en-US" dirty="0">
                <a:solidFill>
                  <a:srgbClr val="FF0000"/>
                </a:solidFill>
              </a:rPr>
              <a:t>“multi-angled perspectives</a:t>
            </a:r>
            <a:r>
              <a:rPr lang="en-US" dirty="0"/>
              <a:t>” (Andrew Tracy, “The Essay Film,” 2013)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Like documentaries, essay films are</a:t>
            </a:r>
            <a:r>
              <a:rPr lang="en-US" i="1" dirty="0"/>
              <a:t> </a:t>
            </a:r>
            <a:r>
              <a:rPr lang="en-US" dirty="0"/>
              <a:t>guided by a </a:t>
            </a:r>
            <a:r>
              <a:rPr lang="en-US" dirty="0">
                <a:solidFill>
                  <a:srgbClr val="FF0000"/>
                </a:solidFill>
              </a:rPr>
              <a:t>“directing intelligence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r>
              <a:rPr lang="en-US" dirty="0" smtClean="0"/>
              <a:t> </a:t>
            </a:r>
            <a:r>
              <a:rPr lang="en-US" dirty="0"/>
              <a:t>but here, by </a:t>
            </a:r>
            <a:r>
              <a:rPr lang="en-US" dirty="0">
                <a:solidFill>
                  <a:srgbClr val="FF0000"/>
                </a:solidFill>
              </a:rPr>
              <a:t>a “meandering intelligence that tries</a:t>
            </a:r>
            <a:r>
              <a:rPr lang="en-US" dirty="0">
                <a:solidFill>
                  <a:srgbClr val="FFFFFF"/>
                </a:solidFill>
              </a:rPr>
              <a:t> to multiply the entries…into the material </a:t>
            </a:r>
            <a:r>
              <a:rPr lang="en-US" dirty="0">
                <a:solidFill>
                  <a:srgbClr val="FF0000"/>
                </a:solidFill>
              </a:rPr>
              <a:t>it has elected” </a:t>
            </a:r>
            <a:r>
              <a:rPr lang="en-US" dirty="0"/>
              <a:t>(Jean-Pierre </a:t>
            </a:r>
            <a:r>
              <a:rPr lang="en-US" dirty="0" err="1"/>
              <a:t>Gorin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100" dirty="0"/>
              <a:t>Like documentaries, essay films are</a:t>
            </a:r>
            <a:r>
              <a:rPr lang="en-US" sz="4100" i="1" dirty="0"/>
              <a:t> </a:t>
            </a:r>
            <a:r>
              <a:rPr lang="en-US" sz="4100" dirty="0"/>
              <a:t>guided by a </a:t>
            </a:r>
            <a:r>
              <a:rPr lang="en-US" sz="4100" dirty="0">
                <a:solidFill>
                  <a:srgbClr val="FF0000"/>
                </a:solidFill>
              </a:rPr>
              <a:t>“directing intelligence</a:t>
            </a:r>
            <a:r>
              <a:rPr lang="en-US" sz="4100" dirty="0" smtClean="0">
                <a:solidFill>
                  <a:srgbClr val="FF0000"/>
                </a:solidFill>
              </a:rPr>
              <a:t>”</a:t>
            </a:r>
            <a:r>
              <a:rPr lang="en-US" sz="4100" dirty="0" smtClean="0"/>
              <a:t> </a:t>
            </a:r>
            <a:r>
              <a:rPr lang="en-US" sz="4100" dirty="0"/>
              <a:t>but here, by </a:t>
            </a:r>
            <a:r>
              <a:rPr lang="en-US" sz="4100" dirty="0">
                <a:solidFill>
                  <a:srgbClr val="FF0000"/>
                </a:solidFill>
              </a:rPr>
              <a:t>a “meandering intelligence that tries</a:t>
            </a:r>
            <a:r>
              <a:rPr lang="en-US" sz="4100" dirty="0">
                <a:solidFill>
                  <a:srgbClr val="FFFFFF"/>
                </a:solidFill>
              </a:rPr>
              <a:t> to multiply the entries…into the material </a:t>
            </a:r>
            <a:r>
              <a:rPr lang="en-US" sz="4100" dirty="0">
                <a:solidFill>
                  <a:srgbClr val="FF0000"/>
                </a:solidFill>
              </a:rPr>
              <a:t>it has elected” </a:t>
            </a:r>
            <a:r>
              <a:rPr lang="en-US" sz="4100" dirty="0"/>
              <a:t>(Jean-Pierre </a:t>
            </a:r>
            <a:r>
              <a:rPr lang="en-US" sz="4100" dirty="0" err="1"/>
              <a:t>Gorin</a:t>
            </a:r>
            <a:r>
              <a:rPr lang="en-US" sz="41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06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0333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Sidebar: Michel de Montaigne, </a:t>
            </a:r>
            <a:r>
              <a:rPr lang="en-US" sz="2000" u="sng" dirty="0" err="1" smtClean="0"/>
              <a:t>Essais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u="sng" dirty="0" smtClean="0"/>
              <a:t>Essays</a:t>
            </a:r>
            <a:r>
              <a:rPr lang="en-US" sz="2000" dirty="0" smtClean="0"/>
              <a:t>) (1580 / 1588)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434539"/>
            <a:ext cx="4038600" cy="642346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One of the founders of the genre of the </a:t>
            </a:r>
            <a:r>
              <a:rPr lang="en-US" i="1" dirty="0" smtClean="0"/>
              <a:t>written </a:t>
            </a:r>
            <a:r>
              <a:rPr lang="en-US" dirty="0" smtClean="0"/>
              <a:t>“essay” understood in this way…</a:t>
            </a:r>
          </a:p>
          <a:p>
            <a:pPr>
              <a:buNone/>
            </a:pPr>
            <a:r>
              <a:rPr lang="en-US" dirty="0" smtClean="0"/>
              <a:t>…is the 16</a:t>
            </a:r>
            <a:r>
              <a:rPr lang="en-US" baseline="30000" dirty="0" smtClean="0"/>
              <a:t>th</a:t>
            </a:r>
            <a:r>
              <a:rPr lang="en-US" dirty="0" smtClean="0"/>
              <a:t> century French philosopher, Michel de Montaigne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One of my heroes…</a:t>
            </a:r>
          </a:p>
          <a:p>
            <a:pPr>
              <a:buNone/>
            </a:pPr>
            <a:r>
              <a:rPr lang="en-US" dirty="0" smtClean="0"/>
              <a:t>His </a:t>
            </a:r>
            <a:r>
              <a:rPr lang="en-US" u="sng" dirty="0" smtClean="0"/>
              <a:t>Essays</a:t>
            </a:r>
            <a:r>
              <a:rPr lang="en-US" dirty="0" smtClean="0"/>
              <a:t> are…</a:t>
            </a:r>
          </a:p>
          <a:p>
            <a:pPr>
              <a:buNone/>
            </a:pPr>
            <a:r>
              <a:rPr lang="en-US" dirty="0" smtClean="0"/>
              <a:t>…a mix of serious intellectual reflection with numerous anecdotes...</a:t>
            </a:r>
          </a:p>
          <a:p>
            <a:pPr>
              <a:buNone/>
            </a:pPr>
            <a:r>
              <a:rPr lang="en-US" dirty="0" smtClean="0"/>
              <a:t>…a mix of political, social, and philosophical observations…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Often prompted – and supplemented – by what he had read…</a:t>
            </a:r>
          </a:p>
          <a:p>
            <a:pPr>
              <a:buNone/>
            </a:pPr>
            <a:r>
              <a:rPr lang="en-US" dirty="0" smtClean="0"/>
              <a:t>Usually a skeptical analysis of what </a:t>
            </a:r>
            <a:r>
              <a:rPr lang="en-US" dirty="0" smtClean="0">
                <a:solidFill>
                  <a:srgbClr val="FF0000"/>
                </a:solidFill>
              </a:rPr>
              <a:t>Montaigne himself saw</a:t>
            </a:r>
            <a:r>
              <a:rPr lang="en-US" dirty="0" smtClean="0"/>
              <a:t> as men’s (and women’s) motivations for action in a difficult and complex world, a 16</a:t>
            </a:r>
            <a:r>
              <a:rPr lang="en-US" baseline="30000" dirty="0" smtClean="0"/>
              <a:t>th</a:t>
            </a:r>
            <a:r>
              <a:rPr lang="en-US" dirty="0" smtClean="0"/>
              <a:t> century France consumed by Wars of Religion and political and class strife…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Montaigne’s own “directing intelligence” was the “mediator” of what he saw, read, analyzed, and assessed.</a:t>
            </a: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His </a:t>
            </a:r>
            <a:r>
              <a:rPr lang="en-US" u="sng" dirty="0" smtClean="0">
                <a:solidFill>
                  <a:srgbClr val="FFFFFF"/>
                </a:solidFill>
              </a:rPr>
              <a:t>Essays</a:t>
            </a:r>
            <a:r>
              <a:rPr lang="en-US" dirty="0" smtClean="0">
                <a:solidFill>
                  <a:srgbClr val="FFFFFF"/>
                </a:solidFill>
              </a:rPr>
              <a:t> provided multiple “entries” </a:t>
            </a:r>
            <a:r>
              <a:rPr lang="en-US" dirty="0" smtClean="0">
                <a:solidFill>
                  <a:srgbClr val="FF0000"/>
                </a:solidFill>
              </a:rPr>
              <a:t>into the issues of his day.</a:t>
            </a:r>
          </a:p>
          <a:p>
            <a:pPr>
              <a:buNone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READ THEM SOME DAY!</a:t>
            </a:r>
            <a:endParaRPr lang="en-US" dirty="0" smtClean="0">
              <a:solidFill>
                <a:srgbClr val="FFFFFF"/>
              </a:solidFill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75" y="2334051"/>
            <a:ext cx="4013125" cy="2407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59799" y="4972847"/>
            <a:ext cx="3144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Montaigne (1533-1592)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673675" y="5479832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“I am myself the matter of my book.”</a:t>
            </a:r>
          </a:p>
          <a:p>
            <a:r>
              <a:rPr lang="en-US" dirty="0" smtClean="0"/>
              <a:t>One of the “new individuals” of modernity.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example: Scene 1 in the film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Last time we concentrated on the </a:t>
            </a:r>
            <a:r>
              <a:rPr lang="en-US" i="1" dirty="0" smtClean="0"/>
              <a:t>play</a:t>
            </a:r>
            <a:r>
              <a:rPr lang="en-US" dirty="0" smtClean="0"/>
              <a:t> on the stage. We’re still interested in that. But now we really want to see the way the film structures this moment.</a:t>
            </a:r>
          </a:p>
          <a:p>
            <a:r>
              <a:rPr lang="en-US" dirty="0" smtClean="0"/>
              <a:t>Ultimately, it raises questions about the priority of any one interpretation.</a:t>
            </a:r>
          </a:p>
          <a:p>
            <a:r>
              <a:rPr lang="en-US" dirty="0" smtClean="0"/>
              <a:t>Think not just about the alienation effects of the </a:t>
            </a:r>
            <a:r>
              <a:rPr lang="en-US" i="1" dirty="0" smtClean="0"/>
              <a:t>play</a:t>
            </a:r>
            <a:r>
              <a:rPr lang="en-US" dirty="0" smtClean="0"/>
              <a:t> but also about the techniques of the </a:t>
            </a:r>
            <a:r>
              <a:rPr lang="en-US" i="1" dirty="0" smtClean="0"/>
              <a:t>film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096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Scene 1</a:t>
            </a:r>
            <a:endParaRPr lang="en-US"/>
          </a:p>
        </p:txBody>
      </p:sp>
      <p:pic>
        <p:nvPicPr>
          <p:cNvPr id="5" name="Scene1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8475" y="1600200"/>
            <a:ext cx="8147050" cy="4525963"/>
          </a:xfrm>
        </p:spPr>
      </p:pic>
    </p:spTree>
    <p:extLst>
      <p:ext uri="{BB962C8B-B14F-4D97-AF65-F5344CB8AC3E}">
        <p14:creationId xmlns:p14="http://schemas.microsoft.com/office/powerpoint/2010/main" val="2250154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the </a:t>
            </a:r>
            <a:r>
              <a:rPr lang="en-US" i="1" dirty="0" smtClean="0"/>
              <a:t>film</a:t>
            </a:r>
            <a:r>
              <a:rPr lang="en-US" dirty="0" smtClean="0"/>
              <a:t> scene constructed?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Brecht’s “alienation effects”—actor speaking to audience, inconsistencies of tone and character….</a:t>
            </a:r>
          </a:p>
          <a:p>
            <a:r>
              <a:rPr lang="en-US" dirty="0" smtClean="0"/>
              <a:t>The film’s “alienation effects”--jumping from rehearsal to performance, from one performance to another, from performance to talking heads.</a:t>
            </a:r>
          </a:p>
          <a:p>
            <a:r>
              <a:rPr lang="en-US" dirty="0" smtClean="0"/>
              <a:t>“Montage”—more on this in a moment….</a:t>
            </a:r>
          </a:p>
          <a:p>
            <a:r>
              <a:rPr lang="en-US" dirty="0" smtClean="0"/>
              <a:t>More </a:t>
            </a:r>
            <a:r>
              <a:rPr lang="en-US" dirty="0" err="1" smtClean="0"/>
              <a:t>Brechtian</a:t>
            </a:r>
            <a:r>
              <a:rPr lang="en-US" dirty="0" smtClean="0"/>
              <a:t> than Brecht? But to what end? Hold that question….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181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reflect on the title….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so, “</a:t>
            </a:r>
            <a:r>
              <a:rPr lang="en-US" i="1" dirty="0" smtClean="0"/>
              <a:t>Theater of War”</a:t>
            </a:r>
            <a:r>
              <a:rPr lang="en-US" dirty="0" smtClean="0"/>
              <a:t>?</a:t>
            </a:r>
          </a:p>
          <a:p>
            <a:r>
              <a:rPr lang="en-US" dirty="0" smtClean="0"/>
              <a:t>It means many things and signals the multiple things going on for 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70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“Theater of War” </a:t>
            </a:r>
            <a:r>
              <a:rPr lang="en-US" dirty="0">
                <a:sym typeface="Wingdings"/>
              </a:rPr>
              <a:t> </a:t>
            </a:r>
            <a:r>
              <a:rPr lang="en-US" dirty="0"/>
              <a:t>The area where military operations are </a:t>
            </a:r>
            <a:r>
              <a:rPr lang="en-US" dirty="0">
                <a:solidFill>
                  <a:srgbClr val="FF0000"/>
                </a:solidFill>
              </a:rPr>
              <a:t>“staged” </a:t>
            </a:r>
            <a:r>
              <a:rPr lang="en-US" dirty="0"/>
              <a:t>on the </a:t>
            </a:r>
            <a:r>
              <a:rPr lang="en-US" dirty="0" smtClean="0"/>
              <a:t>ground</a:t>
            </a:r>
          </a:p>
          <a:p>
            <a:pPr>
              <a:buNone/>
            </a:pPr>
            <a:r>
              <a:rPr lang="en-US" dirty="0"/>
              <a:t>Weird overlap of theater vocabulary and words used to talk about the conduct of </a:t>
            </a:r>
            <a:r>
              <a:rPr lang="en-US" dirty="0" smtClean="0"/>
              <a:t>war</a:t>
            </a:r>
            <a:r>
              <a:rPr lang="en-US" dirty="0"/>
              <a:t>.</a:t>
            </a:r>
            <a:r>
              <a:rPr lang="en-US" dirty="0" smtClean="0">
                <a:sym typeface="Wingdings"/>
              </a:rPr>
              <a:t> 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Origins of phrase go back to Carl von Clausewitz (1780-1831), </a:t>
            </a:r>
            <a:r>
              <a:rPr lang="en-US" i="1" dirty="0" smtClean="0"/>
              <a:t>On War</a:t>
            </a:r>
            <a:r>
              <a:rPr lang="en-US" dirty="0" smtClean="0"/>
              <a:t> (posthumous, 1832).</a:t>
            </a:r>
            <a:endParaRPr lang="en-US" dirty="0"/>
          </a:p>
          <a:p>
            <a:r>
              <a:rPr lang="en-US" dirty="0" smtClean="0"/>
              <a:t>More on this in the next lectures and quarter.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925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content</a:t>
            </a:r>
            <a:r>
              <a:rPr lang="en-US" dirty="0" smtClean="0"/>
              <a:t> of the film is in large measure about wars that take place in different “theaters” around the world at different times.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War as </a:t>
            </a:r>
            <a:r>
              <a:rPr lang="en-US" dirty="0" smtClean="0"/>
              <a:t>theater fought on “stages”/ battlegrounds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/>
              <a:t>Theater about </a:t>
            </a:r>
            <a:r>
              <a:rPr lang="en-US" dirty="0" smtClean="0"/>
              <a:t>war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Theater </a:t>
            </a:r>
            <a:r>
              <a:rPr lang="en-US" dirty="0"/>
              <a:t>as war/</a:t>
            </a:r>
            <a:r>
              <a:rPr lang="en-US" dirty="0" smtClean="0"/>
              <a:t>politics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962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2489" y="612125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“The Theater of War” as </a:t>
            </a:r>
            <a:br>
              <a:rPr lang="en-US" sz="2400" dirty="0" smtClean="0"/>
            </a:br>
            <a:r>
              <a:rPr lang="en-US" sz="2400" dirty="0" smtClean="0"/>
              <a:t>seen through John Walter’s </a:t>
            </a:r>
            <a:br>
              <a:rPr lang="en-US" sz="2400" dirty="0" smtClean="0"/>
            </a:br>
            <a:r>
              <a:rPr lang="en-US" sz="2400" dirty="0" smtClean="0"/>
              <a:t>“essayistic” eyes and</a:t>
            </a:r>
            <a:br>
              <a:rPr lang="en-US" sz="2400" dirty="0" smtClean="0"/>
            </a:br>
            <a:r>
              <a:rPr lang="en-US" sz="2400" dirty="0" smtClean="0"/>
              <a:t>his “directing intelligence”…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3189" y="320444"/>
            <a:ext cx="4038600" cy="621558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571" dirty="0" smtClean="0">
                <a:solidFill>
                  <a:srgbClr val="FF0000"/>
                </a:solidFill>
              </a:rPr>
              <a:t>The </a:t>
            </a:r>
            <a:r>
              <a:rPr lang="en-US" sz="2571" dirty="0" err="1" smtClean="0">
                <a:solidFill>
                  <a:srgbClr val="FF0000"/>
                </a:solidFill>
              </a:rPr>
              <a:t>Delacorte</a:t>
            </a:r>
            <a:r>
              <a:rPr lang="en-US" sz="2571" dirty="0" smtClean="0">
                <a:solidFill>
                  <a:srgbClr val="FF0000"/>
                </a:solidFill>
              </a:rPr>
              <a:t> in NYC as a “theater” of war?</a:t>
            </a:r>
          </a:p>
          <a:p>
            <a:pPr>
              <a:buNone/>
            </a:pPr>
            <a:r>
              <a:rPr lang="en-US" sz="2571" dirty="0" smtClean="0"/>
              <a:t>About the rehearsals and production of Tony Kushner’s new  translation of Brecht’s war play, </a:t>
            </a:r>
            <a:r>
              <a:rPr lang="en-US" sz="2571" u="sng" dirty="0" smtClean="0"/>
              <a:t>Mother Courage and her Children</a:t>
            </a:r>
            <a:r>
              <a:rPr lang="en-US" sz="2571" dirty="0" smtClean="0"/>
              <a:t> (1939), </a:t>
            </a:r>
            <a:r>
              <a:rPr lang="en-US" sz="2571" dirty="0" smtClean="0">
                <a:solidFill>
                  <a:srgbClr val="FF0000"/>
                </a:solidFill>
              </a:rPr>
              <a:t>staged</a:t>
            </a:r>
            <a:r>
              <a:rPr lang="en-US" sz="2571" dirty="0" smtClean="0"/>
              <a:t> in NYC in the summer of 2006</a:t>
            </a:r>
          </a:p>
          <a:p>
            <a:pPr>
              <a:buNone/>
            </a:pPr>
            <a:r>
              <a:rPr lang="en-US" sz="2571" dirty="0" smtClean="0">
                <a:solidFill>
                  <a:srgbClr val="FF0000"/>
                </a:solidFill>
              </a:rPr>
              <a:t>But to reduce the film to just a “the-making-of” film would leave quite a bit of the movie unexamined…</a:t>
            </a:r>
          </a:p>
          <a:p>
            <a:pPr>
              <a:buNone/>
            </a:pPr>
            <a:r>
              <a:rPr lang="en-US" sz="2571" dirty="0" smtClean="0"/>
              <a:t>And neglect both its “made-ness,” its “</a:t>
            </a:r>
            <a:r>
              <a:rPr lang="en-US" sz="2571" dirty="0" err="1" smtClean="0"/>
              <a:t>artifactuality</a:t>
            </a:r>
            <a:r>
              <a:rPr lang="en-US" sz="2571" dirty="0" smtClean="0"/>
              <a:t>,” and Walter’s “directing intelligence”…</a:t>
            </a:r>
          </a:p>
          <a:p>
            <a:pPr>
              <a:buNone/>
            </a:pPr>
            <a:r>
              <a:rPr lang="en-US" sz="2571" dirty="0" smtClean="0"/>
              <a:t>And the multiple “entries” into its “material” that </a:t>
            </a:r>
            <a:r>
              <a:rPr lang="en-US" sz="2571" dirty="0" smtClean="0">
                <a:solidFill>
                  <a:srgbClr val="FF0000"/>
                </a:solidFill>
              </a:rPr>
              <a:t>he models for us as ways of understanding history…</a:t>
            </a:r>
          </a:p>
          <a:p>
            <a:pPr>
              <a:buNone/>
            </a:pPr>
            <a:endParaRPr lang="en-US" sz="2571" dirty="0" smtClean="0"/>
          </a:p>
        </p:txBody>
      </p:sp>
      <p:pic>
        <p:nvPicPr>
          <p:cNvPr id="9" name="Content Placeholder 8" descr="Screen Shot 2013-11-01 at 10.16.01 PM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3074" t="8195" r="22652" b="24175"/>
          <a:stretch>
            <a:fillRect/>
          </a:stretch>
        </p:blipFill>
        <p:spPr>
          <a:xfrm>
            <a:off x="4580665" y="2285207"/>
            <a:ext cx="4307555" cy="2451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752014" y="4736605"/>
            <a:ext cx="41362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Jeanine </a:t>
            </a:r>
            <a:r>
              <a:rPr lang="en-US" dirty="0" err="1" smtClean="0"/>
              <a:t>Tesori</a:t>
            </a:r>
            <a:r>
              <a:rPr lang="en-US" dirty="0" smtClean="0"/>
              <a:t> (Composer) (47: 07)</a:t>
            </a:r>
          </a:p>
          <a:p>
            <a:r>
              <a:rPr lang="en-US" dirty="0" smtClean="0"/>
              <a:t>“The cloak of fear lay over the city” / “The</a:t>
            </a:r>
          </a:p>
          <a:p>
            <a:r>
              <a:rPr lang="en-US" dirty="0" smtClean="0"/>
              <a:t>actors were depleted” / the heat wave / </a:t>
            </a:r>
          </a:p>
          <a:p>
            <a:r>
              <a:rPr lang="en-US" dirty="0" smtClean="0"/>
              <a:t>“We were on our own death march.”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Walter’s f</a:t>
            </a:r>
            <a:r>
              <a:rPr lang="en-US" sz="3200" i="1" dirty="0" smtClean="0"/>
              <a:t>ilm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as “theater of war”?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Content: What the film is “about”</a:t>
            </a:r>
          </a:p>
          <a:p>
            <a:pPr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But what about its FORM?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4" descr="Screen Shot 2013-11-01 at 2.01.42 PM.png"/>
          <p:cNvPicPr>
            <a:picLocks noChangeAspect="1"/>
          </p:cNvPicPr>
          <p:nvPr/>
        </p:nvPicPr>
        <p:blipFill>
          <a:blip r:embed="rId2"/>
          <a:srcRect l="5867" t="11888" r="44057" b="46237"/>
          <a:stretch>
            <a:fillRect/>
          </a:stretch>
        </p:blipFill>
        <p:spPr>
          <a:xfrm>
            <a:off x="4648200" y="1452904"/>
            <a:ext cx="4160736" cy="21745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5695158" y="3627451"/>
            <a:ext cx="2459026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Five Acts about…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War</a:t>
            </a:r>
          </a:p>
          <a:p>
            <a:r>
              <a:rPr lang="en-US" sz="2000" dirty="0" smtClean="0"/>
              <a:t>		History</a:t>
            </a:r>
          </a:p>
          <a:p>
            <a:r>
              <a:rPr lang="en-US" sz="2000" dirty="0" smtClean="0"/>
              <a:t>		Art</a:t>
            </a:r>
          </a:p>
          <a:p>
            <a:r>
              <a:rPr lang="en-US" sz="2000" dirty="0" smtClean="0"/>
              <a:t>		Politics</a:t>
            </a:r>
          </a:p>
          <a:p>
            <a:r>
              <a:rPr lang="en-US" sz="2000" dirty="0" smtClean="0"/>
              <a:t>		Brecht</a:t>
            </a:r>
          </a:p>
          <a:p>
            <a:r>
              <a:rPr lang="en-US" sz="2000" dirty="0" smtClean="0"/>
              <a:t>		Marx</a:t>
            </a:r>
          </a:p>
          <a:p>
            <a:r>
              <a:rPr lang="en-US" sz="2000" dirty="0" smtClean="0"/>
              <a:t>		Theater</a:t>
            </a:r>
          </a:p>
          <a:p>
            <a:r>
              <a:rPr lang="en-US" sz="2000" dirty="0" smtClean="0"/>
              <a:t>		Death</a:t>
            </a:r>
          </a:p>
          <a:p>
            <a:r>
              <a:rPr lang="en-US" sz="2000" dirty="0" smtClean="0"/>
              <a:t>		Performance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/>
              <a:t>A Film in Five </a:t>
            </a:r>
            <a:r>
              <a:rPr lang="en-US" dirty="0" smtClean="0"/>
              <a:t>Acts—presented </a:t>
            </a:r>
            <a:r>
              <a:rPr lang="en-US" i="1" dirty="0" smtClean="0"/>
              <a:t>as</a:t>
            </a:r>
            <a:r>
              <a:rPr lang="en-US" dirty="0" smtClean="0"/>
              <a:t> a kind of theater</a:t>
            </a:r>
            <a:endParaRPr lang="en-US" dirty="0"/>
          </a:p>
          <a:p>
            <a:pPr>
              <a:buNone/>
            </a:pPr>
            <a:r>
              <a:rPr lang="en-US" dirty="0"/>
              <a:t>	act 1: “Theater”</a:t>
            </a:r>
          </a:p>
          <a:p>
            <a:pPr>
              <a:buNone/>
            </a:pPr>
            <a:r>
              <a:rPr lang="en-US" dirty="0"/>
              <a:t>	act 2: “Marx and Coca Cola”</a:t>
            </a:r>
          </a:p>
          <a:p>
            <a:pPr>
              <a:buNone/>
            </a:pPr>
            <a:r>
              <a:rPr lang="en-US" dirty="0"/>
              <a:t>	act 3: “War Stories”</a:t>
            </a:r>
          </a:p>
          <a:p>
            <a:pPr>
              <a:buNone/>
            </a:pPr>
            <a:r>
              <a:rPr lang="en-US" dirty="0"/>
              <a:t>	act 4: “In Search of </a:t>
            </a:r>
            <a:r>
              <a:rPr lang="en-US" dirty="0" err="1"/>
              <a:t>Bertolt</a:t>
            </a:r>
            <a:r>
              <a:rPr lang="en-US" dirty="0"/>
              <a:t> Brecht”</a:t>
            </a:r>
          </a:p>
          <a:p>
            <a:pPr>
              <a:buNone/>
            </a:pPr>
            <a:r>
              <a:rPr lang="en-US" dirty="0"/>
              <a:t>	act 5: “The Triumph of Death”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What kind of “theater” is this </a:t>
            </a:r>
            <a:r>
              <a:rPr lang="en-US" i="1" dirty="0">
                <a:solidFill>
                  <a:srgbClr val="FF0000"/>
                </a:solidFill>
              </a:rPr>
              <a:t>film</a:t>
            </a:r>
            <a:r>
              <a:rPr lang="en-US" dirty="0">
                <a:solidFill>
                  <a:srgbClr val="FF0000"/>
                </a:solidFill>
              </a:rPr>
              <a:t>?</a:t>
            </a:r>
          </a:p>
          <a:p>
            <a:pPr>
              <a:buNone/>
            </a:pPr>
            <a:r>
              <a:rPr lang="en-US" dirty="0"/>
              <a:t>Is it a tragedy? A comedy?</a:t>
            </a:r>
          </a:p>
          <a:p>
            <a:pPr>
              <a:buNone/>
            </a:pPr>
            <a:r>
              <a:rPr lang="en-US" dirty="0"/>
              <a:t>Rising action? Resolution?</a:t>
            </a:r>
          </a:p>
          <a:p>
            <a:pPr>
              <a:buNone/>
            </a:pPr>
            <a:r>
              <a:rPr lang="en-US" dirty="0"/>
              <a:t>What is its shape</a:t>
            </a:r>
            <a:r>
              <a:rPr lang="en-US" dirty="0" smtClean="0"/>
              <a:t>? </a:t>
            </a:r>
            <a:r>
              <a:rPr lang="en-US" dirty="0"/>
              <a:t>Is its shape its message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>(Hint: I think it is neither “traditional” nor “epic” theater. It is “essayistic.”)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641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 how does this </a:t>
            </a:r>
            <a:r>
              <a:rPr lang="en-US" i="1" dirty="0" smtClean="0"/>
              <a:t>film</a:t>
            </a:r>
            <a:r>
              <a:rPr lang="en-US" dirty="0" smtClean="0"/>
              <a:t> not just depict “theaters” of war but present and organize a cultural product </a:t>
            </a:r>
            <a:r>
              <a:rPr lang="en-US" i="1" dirty="0" smtClean="0"/>
              <a:t>about</a:t>
            </a:r>
            <a:r>
              <a:rPr lang="en-US" dirty="0" smtClean="0"/>
              <a:t> wars?</a:t>
            </a:r>
          </a:p>
          <a:p>
            <a:r>
              <a:rPr lang="en-US" dirty="0" smtClean="0"/>
              <a:t>To see this film as a special kind of “theater” we need to “slow down” our viewing and concentrate on its how it is made.</a:t>
            </a:r>
          </a:p>
          <a:p>
            <a:r>
              <a:rPr lang="en-US" dirty="0"/>
              <a:t>Films are (obviously) made objects, artifacts. Attend to their made-</a:t>
            </a:r>
            <a:r>
              <a:rPr lang="en-US" dirty="0" smtClean="0"/>
              <a:t>ness.  </a:t>
            </a:r>
            <a:r>
              <a:rPr lang="en-US" dirty="0">
                <a:solidFill>
                  <a:srgbClr val="FF0000"/>
                </a:solidFill>
              </a:rPr>
              <a:t>(And take a course in the Department of Film and Media Studies!)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959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3469" y="202896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Slowing it Down</a:t>
            </a:r>
            <a:br>
              <a:rPr lang="en-US" sz="2000" dirty="0" smtClean="0"/>
            </a:br>
            <a:r>
              <a:rPr lang="en-US" sz="2000" dirty="0" smtClean="0"/>
              <a:t>Which wars? / “Theater of War” (2008)</a:t>
            </a:r>
            <a:br>
              <a:rPr lang="en-US" sz="2000" dirty="0" smtClean="0"/>
            </a:br>
            <a:r>
              <a:rPr lang="en-US" sz="2000" dirty="0" smtClean="0"/>
              <a:t>as History?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1000" y="221291"/>
            <a:ext cx="4038600" cy="620761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The wars in historical sequence…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The Thirty Years’ War (1618-48) </a:t>
            </a:r>
            <a:r>
              <a:rPr lang="en-US" sz="1800" dirty="0" smtClean="0"/>
              <a:t> (Streep’s trip to </a:t>
            </a:r>
            <a:r>
              <a:rPr lang="en-US" sz="1800" dirty="0" err="1" smtClean="0"/>
              <a:t>Mēlník</a:t>
            </a:r>
            <a:r>
              <a:rPr lang="en-US" sz="1800" dirty="0" smtClean="0"/>
              <a:t> / Czech Republic)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WWII</a:t>
            </a:r>
            <a:r>
              <a:rPr lang="en-US" sz="1800" dirty="0" smtClean="0"/>
              <a:t> (1939-45) (Brecht / Carl Weber / archival footage of battles / Berlin in 1945 / The Holocaust)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The Cold War </a:t>
            </a:r>
            <a:r>
              <a:rPr lang="en-US" sz="1800" dirty="0" smtClean="0"/>
              <a:t>(1946-89) (HUAC hearings / FBI files on Brecht / archival footage of 1949 production / “Duck-and-cover” school drill for Jay Cantor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Viet Nam War </a:t>
            </a:r>
            <a:r>
              <a:rPr lang="en-US" sz="1800" dirty="0" smtClean="0"/>
              <a:t>(1955-75; U.S. troops deployed after 1965) (archival footage / anti-war protests)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The “War on Terror” </a:t>
            </a:r>
            <a:r>
              <a:rPr lang="en-US" sz="1800" dirty="0" smtClean="0"/>
              <a:t>(2001 - ) (helicopters over NYC)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Israeli-Lebanon (July) War </a:t>
            </a:r>
            <a:r>
              <a:rPr lang="en-US" sz="1800" dirty="0" smtClean="0"/>
              <a:t>(2006) (Protests / Kushner’s despair)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Iraq War (Second Gulf War) </a:t>
            </a:r>
            <a:r>
              <a:rPr lang="en-US" sz="1800" dirty="0" smtClean="0"/>
              <a:t>(2003-2011) (anti-war protests / “July 21, 2006”)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511" y="1417638"/>
            <a:ext cx="2832747" cy="21181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51258" y="1600200"/>
            <a:ext cx="14670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Church of St. Peter</a:t>
            </a:r>
          </a:p>
          <a:p>
            <a:r>
              <a:rPr lang="en-US" sz="1200" dirty="0" smtClean="0"/>
              <a:t>and St. Paul (</a:t>
            </a:r>
            <a:r>
              <a:rPr lang="en-US" sz="1200" dirty="0" err="1" smtClean="0"/>
              <a:t>Mēlník</a:t>
            </a:r>
            <a:r>
              <a:rPr lang="en-US" sz="1200" dirty="0" smtClean="0"/>
              <a:t>, </a:t>
            </a:r>
          </a:p>
          <a:p>
            <a:r>
              <a:rPr lang="en-US" sz="1200" dirty="0" smtClean="0"/>
              <a:t>Czech</a:t>
            </a:r>
            <a:r>
              <a:rPr lang="en-US" sz="1200" dirty="0"/>
              <a:t> </a:t>
            </a:r>
            <a:r>
              <a:rPr lang="en-US" sz="1200" dirty="0" smtClean="0"/>
              <a:t>Republic) – </a:t>
            </a:r>
          </a:p>
          <a:p>
            <a:r>
              <a:rPr lang="en-US" sz="1200" dirty="0" smtClean="0"/>
              <a:t>with Ossuary in</a:t>
            </a:r>
          </a:p>
          <a:p>
            <a:r>
              <a:rPr lang="en-US" sz="1200" dirty="0" smtClean="0"/>
              <a:t> crypt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269" y="3718302"/>
            <a:ext cx="2105978" cy="29473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46480" y="3718302"/>
            <a:ext cx="185178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Bureau of</a:t>
            </a:r>
          </a:p>
          <a:p>
            <a:r>
              <a:rPr lang="en-US" dirty="0" smtClean="0"/>
              <a:t>Immigration and</a:t>
            </a:r>
          </a:p>
          <a:p>
            <a:r>
              <a:rPr lang="en-US" dirty="0" smtClean="0"/>
              <a:t>Customs</a:t>
            </a:r>
          </a:p>
          <a:p>
            <a:r>
              <a:rPr lang="en-US" dirty="0" smtClean="0"/>
              <a:t>Enforcement</a:t>
            </a:r>
          </a:p>
          <a:p>
            <a:r>
              <a:rPr lang="en-US" dirty="0"/>
              <a:t>O</a:t>
            </a:r>
            <a:r>
              <a:rPr lang="en-US" dirty="0" smtClean="0"/>
              <a:t>ffice of Air and</a:t>
            </a:r>
          </a:p>
          <a:p>
            <a:r>
              <a:rPr lang="en-US" dirty="0" smtClean="0"/>
              <a:t>Marine</a:t>
            </a:r>
          </a:p>
          <a:p>
            <a:r>
              <a:rPr lang="en-US" dirty="0" smtClean="0"/>
              <a:t>Interdiction / NYC</a:t>
            </a:r>
          </a:p>
          <a:p>
            <a:r>
              <a:rPr lang="en-US" dirty="0" smtClean="0"/>
              <a:t>(2003)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these wars actually presented sequentially in the film?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Title Sequence: Montage of Wars</a:t>
            </a:r>
            <a:endParaRPr lang="en-US" sz="2800" dirty="0"/>
          </a:p>
        </p:txBody>
      </p:sp>
      <p:pic>
        <p:nvPicPr>
          <p:cNvPr id="7" name="Theater_of_War War Montage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503" b="5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60129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57200"/>
            <a:ext cx="8229600" cy="618807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So, which wars appear in this sequence?</a:t>
            </a:r>
          </a:p>
          <a:p>
            <a:r>
              <a:rPr lang="en-US" i="1" dirty="0" smtClean="0"/>
              <a:t>HOW</a:t>
            </a:r>
            <a:r>
              <a:rPr lang="en-US" dirty="0" smtClean="0"/>
              <a:t> are they presented?</a:t>
            </a:r>
          </a:p>
          <a:p>
            <a:r>
              <a:rPr lang="en-US" dirty="0" smtClean="0"/>
              <a:t>In a rapid succession/juxtaposition.</a:t>
            </a:r>
          </a:p>
          <a:p>
            <a:r>
              <a:rPr lang="en-US" dirty="0" smtClean="0"/>
              <a:t>What could be the message of this presentation of different scenes </a:t>
            </a:r>
            <a:r>
              <a:rPr lang="en-US" i="1" dirty="0" smtClean="0"/>
              <a:t>NOT</a:t>
            </a:r>
            <a:r>
              <a:rPr lang="en-US" dirty="0" smtClean="0"/>
              <a:t> in historical sequence?</a:t>
            </a:r>
          </a:p>
          <a:p>
            <a:pPr>
              <a:buNone/>
            </a:pPr>
            <a:r>
              <a:rPr lang="en-US" dirty="0"/>
              <a:t>Are all wars the same? / Is that the message?</a:t>
            </a:r>
          </a:p>
          <a:p>
            <a:pPr>
              <a:buNone/>
            </a:pPr>
            <a:r>
              <a:rPr lang="en-US" dirty="0"/>
              <a:t>Or are they all </a:t>
            </a:r>
            <a:r>
              <a:rPr lang="en-US" dirty="0" smtClean="0"/>
              <a:t>different? </a:t>
            </a:r>
            <a:r>
              <a:rPr lang="en-US" dirty="0"/>
              <a:t>(color / black and white</a:t>
            </a:r>
            <a:r>
              <a:rPr lang="en-US" dirty="0" smtClean="0"/>
              <a:t>)</a:t>
            </a:r>
            <a:endParaRPr lang="en-US" dirty="0"/>
          </a:p>
          <a:p>
            <a:pPr>
              <a:buNone/>
            </a:pPr>
            <a:r>
              <a:rPr lang="en-US" dirty="0" smtClean="0"/>
              <a:t>Brecht </a:t>
            </a:r>
            <a:r>
              <a:rPr lang="en-US" dirty="0"/>
              <a:t>asked his audience to see the parallels between the Thirty Years’ War and WWII, and </a:t>
            </a:r>
            <a:r>
              <a:rPr lang="en-US" dirty="0" smtClean="0"/>
              <a:t>to respond in a concerted way.</a:t>
            </a:r>
            <a:endParaRPr lang="en-US" dirty="0"/>
          </a:p>
          <a:p>
            <a:pPr>
              <a:buNone/>
            </a:pPr>
            <a:r>
              <a:rPr lang="en-US" dirty="0"/>
              <a:t>Is this what Walter is asking his viewer to do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>Or is he offering </a:t>
            </a:r>
            <a:r>
              <a:rPr lang="en-US" i="1" dirty="0" smtClean="0"/>
              <a:t>different</a:t>
            </a:r>
            <a:r>
              <a:rPr lang="en-US" dirty="0" smtClean="0"/>
              <a:t> entries for us to think about possible </a:t>
            </a:r>
            <a:r>
              <a:rPr lang="en-US" i="1" dirty="0" smtClean="0"/>
              <a:t>ways to think about </a:t>
            </a:r>
            <a:r>
              <a:rPr lang="en-US" dirty="0" smtClean="0"/>
              <a:t>wars?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63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765" y="557222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/>
              <a:t/>
            </a:r>
            <a:br>
              <a:rPr lang="en-US" sz="2800" dirty="0"/>
            </a:br>
            <a:r>
              <a:rPr lang="en-US" sz="2000" dirty="0" smtClean="0"/>
              <a:t>Walter presents the sequences of</a:t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archival war footage 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using the “montage technique”…</a:t>
            </a:r>
            <a:br>
              <a:rPr lang="en-US" sz="20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8465" y="369063"/>
            <a:ext cx="4038600" cy="572927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Montage</a:t>
            </a:r>
            <a:r>
              <a:rPr lang="en-US" sz="1800" dirty="0" smtClean="0"/>
              <a:t> is the process of </a:t>
            </a:r>
            <a:r>
              <a:rPr lang="en-US" sz="1800" dirty="0" smtClean="0">
                <a:solidFill>
                  <a:srgbClr val="FF0000"/>
                </a:solidFill>
              </a:rPr>
              <a:t>selecting, editing, </a:t>
            </a:r>
            <a:r>
              <a:rPr lang="en-US" sz="1800" dirty="0" smtClean="0">
                <a:solidFill>
                  <a:srgbClr val="FFFFFF"/>
                </a:solidFill>
              </a:rPr>
              <a:t>and piecing together separate sections of film </a:t>
            </a:r>
            <a:r>
              <a:rPr lang="en-US" sz="1800" dirty="0" smtClean="0">
                <a:solidFill>
                  <a:srgbClr val="FF0000"/>
                </a:solidFill>
              </a:rPr>
              <a:t>to form a continuous whole</a:t>
            </a:r>
            <a:r>
              <a:rPr lang="en-US" sz="1800" dirty="0" smtClean="0"/>
              <a:t>.</a:t>
            </a:r>
          </a:p>
          <a:p>
            <a:pPr>
              <a:buNone/>
            </a:pPr>
            <a:r>
              <a:rPr lang="en-US" sz="1800" dirty="0" smtClean="0"/>
              <a:t>“A technique in </a:t>
            </a:r>
            <a:r>
              <a:rPr lang="en-US" sz="1800" dirty="0" smtClean="0">
                <a:solidFill>
                  <a:srgbClr val="FF0000"/>
                </a:solidFill>
              </a:rPr>
              <a:t>film editing</a:t>
            </a:r>
            <a:r>
              <a:rPr lang="en-US" sz="1800" dirty="0"/>
              <a:t> </a:t>
            </a:r>
            <a:r>
              <a:rPr lang="en-US" sz="1800" dirty="0" smtClean="0"/>
              <a:t>in which </a:t>
            </a:r>
            <a:r>
              <a:rPr lang="en-US" sz="1800" dirty="0" smtClean="0">
                <a:solidFill>
                  <a:srgbClr val="FF0000"/>
                </a:solidFill>
              </a:rPr>
              <a:t>a series of short shots are edited into a sequence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FFFFFF"/>
                </a:solidFill>
              </a:rPr>
              <a:t>to condense space, time, and information.”</a:t>
            </a:r>
          </a:p>
          <a:p>
            <a:pPr>
              <a:buNone/>
            </a:pPr>
            <a:r>
              <a:rPr lang="en-US" sz="1800" dirty="0" smtClean="0"/>
              <a:t>A relatively rapid succession of different shots. The juxtaposition of different images create a “third” idea for the viewer to experience.</a:t>
            </a:r>
          </a:p>
          <a:p>
            <a:pPr>
              <a:buNone/>
            </a:pPr>
            <a:r>
              <a:rPr lang="en-US" sz="1800" dirty="0" smtClean="0"/>
              <a:t>Origins in the Soviet cinema of Sergei Eisenstein (1898-1948).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HERE the technique raises questions: Which wars? Which sequence? Black and white vs. color?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978932" y="4796399"/>
            <a:ext cx="3855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“Theater of War” (dir. Walter) ( 2008) –</a:t>
            </a:r>
          </a:p>
          <a:p>
            <a:r>
              <a:rPr lang="en-US" dirty="0" smtClean="0"/>
              <a:t>Opening Titles / Montage Sequence</a:t>
            </a:r>
            <a:endParaRPr lang="en-US" dirty="0"/>
          </a:p>
        </p:txBody>
      </p:sp>
      <p:pic>
        <p:nvPicPr>
          <p:cNvPr id="7" name="Theater_of_War War Montage.m4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2254161"/>
            <a:ext cx="4038600" cy="224313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Editing as the Message</a:t>
            </a:r>
            <a:r>
              <a:rPr lang="en-US" sz="1800" b="1" dirty="0" smtClean="0"/>
              <a:t>!</a:t>
            </a:r>
            <a:br>
              <a:rPr lang="en-US" sz="1800" b="1" dirty="0" smtClean="0"/>
            </a:br>
            <a:r>
              <a:rPr lang="en-US" sz="1800" b="1" dirty="0" smtClean="0"/>
              <a:t>What is the impact on the audience of this montage technique, especially in the “selecting” and “piecing together” of the montage sequences?</a:t>
            </a:r>
            <a:endParaRPr lang="en-US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14968"/>
            <a:ext cx="4038600" cy="478088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2400" dirty="0" smtClean="0"/>
              <a:t>What does Meryl </a:t>
            </a:r>
            <a:r>
              <a:rPr lang="en-US" sz="2400" dirty="0" err="1" smtClean="0"/>
              <a:t>Streep</a:t>
            </a:r>
            <a:r>
              <a:rPr lang="en-US" sz="2400" dirty="0" smtClean="0"/>
              <a:t> see in this (endless?) sequence of wars? </a:t>
            </a:r>
            <a:r>
              <a:rPr lang="en-US" sz="2400" dirty="0" err="1" smtClean="0">
                <a:sym typeface="Wingdings"/>
              </a:rPr>
              <a:t>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The “universality” of maternal suffering </a:t>
            </a:r>
            <a:r>
              <a:rPr lang="en-US" sz="2400" dirty="0" err="1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</a:t>
            </a:r>
            <a:r>
              <a:rPr lang="en-US" sz="2400" dirty="0" smtClean="0"/>
              <a:t>the inevitability of war (“Over and over…”) That’s not </a:t>
            </a:r>
            <a:r>
              <a:rPr lang="en-US" sz="2400" dirty="0" err="1" smtClean="0"/>
              <a:t>Brechtian</a:t>
            </a:r>
            <a:r>
              <a:rPr lang="en-US" sz="2400" dirty="0" smtClean="0"/>
              <a:t> (to see war as inevitable)!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MY QUESTION: </a:t>
            </a:r>
            <a:r>
              <a:rPr lang="en-US" sz="2400" dirty="0" smtClean="0"/>
              <a:t>Does Walter want us to think about war the same way Streep does? Or does Streep offer just one “entry” into the material?</a:t>
            </a:r>
          </a:p>
          <a:p>
            <a:pPr>
              <a:buNone/>
            </a:pPr>
            <a:r>
              <a:rPr lang="en-US" sz="2400" dirty="0" smtClean="0"/>
              <a:t>Montage is one way to introduce these questions. This scene comes juxtaposed with and played against others….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9391" y="5449524"/>
            <a:ext cx="3837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Streep’s</a:t>
            </a:r>
            <a:r>
              <a:rPr lang="en-US" dirty="0" smtClean="0"/>
              <a:t> final speech, “Theater of War”</a:t>
            </a:r>
          </a:p>
          <a:p>
            <a:r>
              <a:rPr lang="en-US" dirty="0" smtClean="0"/>
              <a:t>(dir. Walter) (2008)</a:t>
            </a:r>
            <a:endParaRPr lang="en-US" dirty="0"/>
          </a:p>
        </p:txBody>
      </p:sp>
      <p:pic>
        <p:nvPicPr>
          <p:cNvPr id="5" name="Theater of War Streep Final Speech 3.m4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2741613"/>
            <a:ext cx="4038600" cy="224313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Montage also used by Brecht</a:t>
            </a:r>
            <a:br>
              <a:rPr lang="en-US" dirty="0" smtClean="0"/>
            </a:br>
            <a:r>
              <a:rPr lang="en-US" dirty="0" smtClean="0"/>
              <a:t>(Carl Weber)</a:t>
            </a:r>
            <a:endParaRPr lang="en-US" dirty="0"/>
          </a:p>
        </p:txBody>
      </p:sp>
      <p:pic>
        <p:nvPicPr>
          <p:cNvPr id="4" name="Montage clip.m4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8475" y="1600200"/>
            <a:ext cx="8147050" cy="4525963"/>
          </a:xfrm>
        </p:spPr>
      </p:pic>
    </p:spTree>
    <p:extLst>
      <p:ext uri="{BB962C8B-B14F-4D97-AF65-F5344CB8AC3E}">
        <p14:creationId xmlns:p14="http://schemas.microsoft.com/office/powerpoint/2010/main" val="1552032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/>
              <a:t>Picture of Brecht and Eisenstein from </a:t>
            </a:r>
            <a:r>
              <a:rPr lang="en-US" sz="3100" dirty="0" smtClean="0"/>
              <a:t>an exhibit at the City University of New York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 descr="IMG_062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5470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Walter uses the montage technique of the credit sequence (and in general) to offer the viewers different “entries and exits” to the question: Do we think of all wars as the same, or do we emphasize the differences? Is any one perspective </a:t>
            </a:r>
            <a:r>
              <a:rPr lang="en-US" i="1" dirty="0" smtClean="0"/>
              <a:t>the</a:t>
            </a:r>
            <a:r>
              <a:rPr lang="en-US" dirty="0" smtClean="0"/>
              <a:t> perspective of the film?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He does not answer that question for us.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He may be using a </a:t>
            </a:r>
            <a:r>
              <a:rPr lang="en-US" dirty="0" err="1" smtClean="0"/>
              <a:t>Brechtian</a:t>
            </a:r>
            <a:r>
              <a:rPr lang="en-US" dirty="0" smtClean="0"/>
              <a:t> technique to a different, perhaps non-</a:t>
            </a:r>
            <a:r>
              <a:rPr lang="en-US" dirty="0" err="1" smtClean="0"/>
              <a:t>Brechtian</a:t>
            </a:r>
            <a:r>
              <a:rPr lang="en-US" dirty="0" smtClean="0"/>
              <a:t> end.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492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wars to witnesses….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general: Does </a:t>
            </a:r>
            <a:r>
              <a:rPr lang="en-US" dirty="0">
                <a:solidFill>
                  <a:srgbClr val="FF0000"/>
                </a:solidFill>
              </a:rPr>
              <a:t>filmmaker Walter </a:t>
            </a:r>
            <a:r>
              <a:rPr lang="en-US" dirty="0"/>
              <a:t> agree with the way his </a:t>
            </a:r>
            <a:r>
              <a:rPr lang="en-US" dirty="0">
                <a:solidFill>
                  <a:srgbClr val="FF0000"/>
                </a:solidFill>
              </a:rPr>
              <a:t>“witnesses” </a:t>
            </a:r>
            <a:r>
              <a:rPr lang="en-US" dirty="0"/>
              <a:t>read Brecht’s play? </a:t>
            </a:r>
            <a:endParaRPr lang="en-US" dirty="0" smtClean="0"/>
          </a:p>
          <a:p>
            <a:r>
              <a:rPr lang="en-US" dirty="0" smtClean="0"/>
              <a:t>Does he ever state what he thinks?</a:t>
            </a:r>
          </a:p>
          <a:p>
            <a:r>
              <a:rPr lang="en-US" dirty="0"/>
              <a:t>How would we find his opinion? </a:t>
            </a:r>
            <a:endParaRPr lang="en-US" dirty="0" smtClean="0"/>
          </a:p>
          <a:p>
            <a:r>
              <a:rPr lang="en-US" dirty="0" smtClean="0"/>
              <a:t>Perhaps in the very juxtaposition of “talking heads.”</a:t>
            </a:r>
          </a:p>
          <a:p>
            <a:r>
              <a:rPr lang="en-US" dirty="0" smtClean="0"/>
              <a:t>The very plurality of voices, orchestrated by Walter, is the point.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884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0769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Look for Walter’s shaping hand….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675" y="1533769"/>
            <a:ext cx="4038600" cy="516717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Wolfe to Costume Designer, Marina </a:t>
            </a:r>
            <a:r>
              <a:rPr lang="en-US" dirty="0" err="1" smtClean="0"/>
              <a:t>Draghici</a:t>
            </a:r>
            <a:r>
              <a:rPr lang="en-US" dirty="0" smtClean="0"/>
              <a:t>: “We shouldn’t make any specific references” / “Fuse everything” (27: 35-38)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Here again the “message” might be: “All wars are interchangeable” / “all the same”…</a:t>
            </a:r>
          </a:p>
          <a:p>
            <a:pPr>
              <a:buNone/>
            </a:pPr>
            <a:r>
              <a:rPr lang="en-US" dirty="0" smtClean="0"/>
              <a:t>War is inevitable! (Recall Zurich, 1941)</a:t>
            </a:r>
          </a:p>
          <a:p>
            <a:pPr>
              <a:buNone/>
            </a:pPr>
            <a:r>
              <a:rPr lang="en-US" dirty="0" smtClean="0"/>
              <a:t>Or is that just the position of this </a:t>
            </a:r>
            <a:r>
              <a:rPr lang="en-US" i="1" dirty="0" smtClean="0"/>
              <a:t>particular</a:t>
            </a:r>
            <a:r>
              <a:rPr lang="en-US" dirty="0" smtClean="0"/>
              <a:t> (stage) production in 2006?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Walter’s 2008 film may actually be saying this is just one way understand war</a:t>
            </a:r>
            <a:r>
              <a:rPr lang="en-US" dirty="0">
                <a:solidFill>
                  <a:srgbClr val="FF0000"/>
                </a:solidFill>
              </a:rPr>
              <a:t>.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The essay film tells multiple ways of telling the history of war.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90275" y="5130983"/>
            <a:ext cx="4800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Marina </a:t>
            </a:r>
            <a:r>
              <a:rPr lang="en-US" dirty="0" err="1" smtClean="0"/>
              <a:t>Draghici</a:t>
            </a:r>
            <a:r>
              <a:rPr lang="en-US" dirty="0" smtClean="0"/>
              <a:t> / Costume Designer / </a:t>
            </a:r>
            <a:r>
              <a:rPr lang="en-US" u="sng" dirty="0" smtClean="0"/>
              <a:t>Mother</a:t>
            </a:r>
          </a:p>
          <a:p>
            <a:r>
              <a:rPr lang="en-US" u="sng" dirty="0" smtClean="0"/>
              <a:t>Courage and her Children</a:t>
            </a:r>
            <a:r>
              <a:rPr lang="en-US" dirty="0" smtClean="0"/>
              <a:t> (NYC production, 2006)</a:t>
            </a:r>
            <a:endParaRPr lang="en-US" dirty="0"/>
          </a:p>
        </p:txBody>
      </p:sp>
      <p:pic>
        <p:nvPicPr>
          <p:cNvPr id="6" name="Theater_of_War Costumes 3.m4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200" y="2741613"/>
            <a:ext cx="4038600" cy="224313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8948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Teaching </a:t>
            </a:r>
            <a:r>
              <a:rPr lang="en-US" sz="2400" i="1" dirty="0" smtClean="0"/>
              <a:t>in and by</a:t>
            </a:r>
            <a:r>
              <a:rPr lang="en-US" sz="2400" dirty="0" smtClean="0"/>
              <a:t> “Theater of War” (2008)</a:t>
            </a:r>
            <a:endParaRPr lang="en-US" sz="2400" dirty="0"/>
          </a:p>
        </p:txBody>
      </p:sp>
      <p:pic>
        <p:nvPicPr>
          <p:cNvPr id="5" name="Content Placeholder 4" descr="Screen Shot 2013-11-01 at 9.26.28 PM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8163" t="4898" r="6623" b="19393"/>
          <a:stretch>
            <a:fillRect/>
          </a:stretch>
        </p:blipFill>
        <p:spPr>
          <a:xfrm>
            <a:off x="4648200" y="4167529"/>
            <a:ext cx="4031799" cy="2238766"/>
          </a:xfrm>
        </p:spPr>
      </p:pic>
      <p:pic>
        <p:nvPicPr>
          <p:cNvPr id="29" name="Content Placeholder 28" descr="Screen Shot 2013-11-01 at 9.29.45 PM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5629" r="19303" b="19860"/>
          <a:stretch>
            <a:fillRect/>
          </a:stretch>
        </p:blipFill>
        <p:spPr>
          <a:xfrm>
            <a:off x="4648200" y="1417638"/>
            <a:ext cx="4031799" cy="2326726"/>
          </a:xfrm>
        </p:spPr>
      </p:pic>
      <p:sp>
        <p:nvSpPr>
          <p:cNvPr id="3" name="Content Placeholder 2"/>
          <p:cNvSpPr>
            <a:spLocks noGrp="1"/>
          </p:cNvSpPr>
          <p:nvPr>
            <p:ph type="body" idx="4294967295"/>
          </p:nvPr>
        </p:nvSpPr>
        <p:spPr>
          <a:xfrm>
            <a:off x="0" y="451895"/>
            <a:ext cx="3516894" cy="65849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act 2: “Marx and Coca Cola”</a:t>
            </a:r>
          </a:p>
          <a:p>
            <a:pPr>
              <a:buNone/>
            </a:pPr>
            <a:r>
              <a:rPr lang="en-US" sz="1600" dirty="0" smtClean="0"/>
              <a:t>Jay Cantor—Novelist, teaches in the Department of English of Tufts University (Boston, MA)</a:t>
            </a:r>
          </a:p>
          <a:p>
            <a:pPr>
              <a:buAutoNum type="arabicPeriod"/>
            </a:pPr>
            <a:r>
              <a:rPr lang="en-US" sz="1600" dirty="0" smtClean="0">
                <a:solidFill>
                  <a:srgbClr val="FF0000"/>
                </a:solidFill>
              </a:rPr>
              <a:t>Content of his teaching Marx. </a:t>
            </a:r>
            <a:r>
              <a:rPr lang="en-US" sz="1600" dirty="0" smtClean="0"/>
              <a:t>Class: “How you earn your living” / “What forces make the personality”</a:t>
            </a:r>
          </a:p>
          <a:p>
            <a:pPr>
              <a:buAutoNum type="arabicPeriod"/>
            </a:pP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Literal teaching </a:t>
            </a:r>
            <a:r>
              <a:rPr lang="en-US" sz="1600" dirty="0" smtClean="0"/>
              <a:t>(Cantor in the classroom)</a:t>
            </a:r>
          </a:p>
          <a:p>
            <a:pPr>
              <a:buNone/>
            </a:pPr>
            <a:r>
              <a:rPr lang="en-US" sz="1600" dirty="0"/>
              <a:t>3</a:t>
            </a:r>
            <a:r>
              <a:rPr lang="en-US" sz="1600" dirty="0" smtClean="0"/>
              <a:t>. But </a:t>
            </a:r>
            <a:r>
              <a:rPr lang="en-US" sz="1600" dirty="0" smtClean="0">
                <a:solidFill>
                  <a:srgbClr val="FF0000"/>
                </a:solidFill>
              </a:rPr>
              <a:t>the film also teaches us Marx;</a:t>
            </a:r>
            <a:r>
              <a:rPr lang="en-US" sz="1600" dirty="0" smtClean="0"/>
              <a:t> Marina </a:t>
            </a:r>
            <a:r>
              <a:rPr lang="en-US" sz="1600" dirty="0" err="1" smtClean="0"/>
              <a:t>Draghici</a:t>
            </a:r>
            <a:r>
              <a:rPr lang="en-US" sz="1600" dirty="0" smtClean="0"/>
              <a:t> (Costumes) and </a:t>
            </a:r>
            <a:r>
              <a:rPr lang="en-US" sz="1600" dirty="0" smtClean="0">
                <a:solidFill>
                  <a:srgbClr val="FF0000"/>
                </a:solidFill>
              </a:rPr>
              <a:t>Jeremy </a:t>
            </a:r>
            <a:r>
              <a:rPr lang="en-US" sz="1600" dirty="0" err="1" smtClean="0">
                <a:solidFill>
                  <a:srgbClr val="FF0000"/>
                </a:solidFill>
              </a:rPr>
              <a:t>Lydic</a:t>
            </a:r>
            <a:r>
              <a:rPr lang="en-US" sz="1600" dirty="0" smtClean="0">
                <a:solidFill>
                  <a:srgbClr val="FF0000"/>
                </a:solidFill>
              </a:rPr>
              <a:t> (Props)</a:t>
            </a:r>
            <a:r>
              <a:rPr lang="en-US" sz="1600" dirty="0" smtClean="0"/>
              <a:t> embody labor theory of value in the world of the production of the play in 2006…</a:t>
            </a:r>
          </a:p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The scenes of teaching draw our attention </a:t>
            </a:r>
            <a:r>
              <a:rPr lang="en-US" sz="1600" dirty="0" smtClean="0"/>
              <a:t>figuratively</a:t>
            </a:r>
            <a:r>
              <a:rPr lang="en-US" sz="1600" dirty="0" smtClean="0">
                <a:solidFill>
                  <a:srgbClr val="FF0000"/>
                </a:solidFill>
              </a:rPr>
              <a:t> to the kind of </a:t>
            </a:r>
            <a:r>
              <a:rPr lang="en-US" sz="1600" dirty="0" smtClean="0"/>
              <a:t>teaching that the </a:t>
            </a:r>
            <a:r>
              <a:rPr lang="en-US" sz="1600" dirty="0" smtClean="0">
                <a:solidFill>
                  <a:srgbClr val="FF0000"/>
                </a:solidFill>
              </a:rPr>
              <a:t>essay film </a:t>
            </a:r>
            <a:r>
              <a:rPr lang="en-US" sz="1600" dirty="0" smtClean="0"/>
              <a:t>can do.</a:t>
            </a:r>
          </a:p>
          <a:p>
            <a:pPr>
              <a:buNone/>
            </a:pPr>
            <a:r>
              <a:rPr lang="en-US" sz="1600" dirty="0" smtClean="0"/>
              <a:t>Understood this way, the</a:t>
            </a:r>
            <a:r>
              <a:rPr lang="en-US" sz="1600" dirty="0" smtClean="0">
                <a:solidFill>
                  <a:srgbClr val="FF0000"/>
                </a:solidFill>
              </a:rPr>
              <a:t> essay film</a:t>
            </a:r>
            <a:r>
              <a:rPr lang="en-US" sz="1600" dirty="0" smtClean="0"/>
              <a:t> is “pedagogical,” but perhaps not like “epic theater.”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283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i="1" dirty="0" smtClean="0"/>
              <a:t>Public Theater </a:t>
            </a:r>
            <a:r>
              <a:rPr lang="en-US" sz="2800" dirty="0" smtClean="0"/>
              <a:t>as Teaching </a:t>
            </a:r>
            <a:br>
              <a:rPr lang="en-US" sz="2800" dirty="0" smtClean="0"/>
            </a:br>
            <a:r>
              <a:rPr lang="en-US" sz="2800" dirty="0" smtClean="0"/>
              <a:t>in “Theater of War”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3378"/>
            <a:ext cx="4038600" cy="647613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Oskar Eustis (</a:t>
            </a:r>
            <a:r>
              <a:rPr lang="en-US" sz="2000" dirty="0" err="1" smtClean="0"/>
              <a:t>b</a:t>
            </a:r>
            <a:r>
              <a:rPr lang="en-US" sz="2000" dirty="0" smtClean="0"/>
              <a:t>. 1958) / Artistic Director / The Public Theater (NYC)</a:t>
            </a:r>
          </a:p>
          <a:p>
            <a:pPr>
              <a:buNone/>
            </a:pPr>
            <a:r>
              <a:rPr lang="en-US" sz="2000" dirty="0" smtClean="0"/>
              <a:t>Walter films Eustis articulating a very strong interpretation of Brecht (via Marxism) “putting himself in the service of something much larger than himself…” (33: 01 - 35)</a:t>
            </a:r>
          </a:p>
          <a:p>
            <a:pPr>
              <a:buNone/>
            </a:pPr>
            <a:r>
              <a:rPr lang="en-US" sz="2000" dirty="0" smtClean="0"/>
              <a:t>Eustis is channeling a certain almost “heroic” version of Brecht. </a:t>
            </a:r>
          </a:p>
          <a:p>
            <a:pPr>
              <a:buNone/>
            </a:pPr>
            <a:r>
              <a:rPr lang="en-US" sz="2000" dirty="0" smtClean="0"/>
              <a:t>But there are others. Compare his version to the version we get in act 4: “In Search of </a:t>
            </a:r>
            <a:r>
              <a:rPr lang="en-US" sz="2000" dirty="0" err="1" smtClean="0"/>
              <a:t>Bertolt</a:t>
            </a:r>
            <a:r>
              <a:rPr lang="en-US" sz="2000" dirty="0" smtClean="0"/>
              <a:t> Brecht”…</a:t>
            </a:r>
          </a:p>
          <a:p>
            <a:pPr>
              <a:buNone/>
            </a:pPr>
            <a:r>
              <a:rPr lang="en-US" sz="2000" dirty="0" smtClean="0"/>
              <a:t>What about the ambivalence of Brecht, his cunning “theater” before HUAC?</a:t>
            </a:r>
          </a:p>
          <a:p>
            <a:pPr>
              <a:buNone/>
            </a:pPr>
            <a:r>
              <a:rPr lang="en-US" sz="2000" dirty="0" smtClean="0"/>
              <a:t>The film offers us many “entries” to teaching Brecht.</a:t>
            </a:r>
            <a:endParaRPr lang="en-US" sz="20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32018" r="23730"/>
          <a:stretch>
            <a:fillRect/>
          </a:stretch>
        </p:blipFill>
        <p:spPr>
          <a:xfrm>
            <a:off x="4648200" y="1143000"/>
            <a:ext cx="2516494" cy="30133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b="15906"/>
          <a:stretch>
            <a:fillRect/>
          </a:stretch>
        </p:blipFill>
        <p:spPr>
          <a:xfrm>
            <a:off x="6228704" y="2891818"/>
            <a:ext cx="2915296" cy="3966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A</a:t>
            </a:r>
            <a:r>
              <a:rPr lang="en-US" sz="1800" dirty="0" smtClean="0">
                <a:solidFill>
                  <a:srgbClr val="FF0000"/>
                </a:solidFill>
              </a:rPr>
              <a:t> THESIS </a:t>
            </a:r>
            <a:r>
              <a:rPr lang="en-US" sz="1800" dirty="0" smtClean="0"/>
              <a:t>about Jay Cantor’s Teaching, Oskar Eustis’ and the Public Theater’s Teaching, and the Teaching Done </a:t>
            </a:r>
            <a:r>
              <a:rPr lang="en-US" sz="1800" i="1" dirty="0" smtClean="0"/>
              <a:t>by</a:t>
            </a:r>
            <a:r>
              <a:rPr lang="en-US" sz="1800" dirty="0" smtClean="0"/>
              <a:t> the Essay Film, “Theater of War” (dir. Walter) (2008)…</a:t>
            </a:r>
            <a:endParaRPr lang="en-US" sz="1800" dirty="0"/>
          </a:p>
        </p:txBody>
      </p:sp>
      <p:pic>
        <p:nvPicPr>
          <p:cNvPr id="6" name="Content Placeholder 5" descr="Screen Shot 2013-11-01 at 9.45.45 PM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692" t="14387" r="15445" b="17768"/>
          <a:stretch>
            <a:fillRect/>
          </a:stretch>
        </p:blipFill>
        <p:spPr>
          <a:xfrm>
            <a:off x="4495800" y="2459004"/>
            <a:ext cx="4330298" cy="2358224"/>
          </a:xfrm>
        </p:spPr>
      </p:pic>
      <p:sp>
        <p:nvSpPr>
          <p:cNvPr id="5" name="Text Placeholder 4"/>
          <p:cNvSpPr>
            <a:spLocks noGrp="1"/>
          </p:cNvSpPr>
          <p:nvPr>
            <p:ph sz="half" idx="2"/>
          </p:nvPr>
        </p:nvSpPr>
        <p:spPr>
          <a:xfrm>
            <a:off x="353836" y="980550"/>
            <a:ext cx="3775900" cy="52235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By showing us </a:t>
            </a:r>
            <a:r>
              <a:rPr lang="en-US" sz="2000" dirty="0" smtClean="0">
                <a:solidFill>
                  <a:srgbClr val="FF0000"/>
                </a:solidFill>
              </a:rPr>
              <a:t>so many versions of teaching</a:t>
            </a:r>
            <a:r>
              <a:rPr lang="en-US" sz="2000" dirty="0" smtClean="0"/>
              <a:t>, the “Theater of War” film wants us to know that </a:t>
            </a:r>
            <a:r>
              <a:rPr lang="en-US" sz="2000" dirty="0" smtClean="0">
                <a:solidFill>
                  <a:srgbClr val="FF0000"/>
                </a:solidFill>
              </a:rPr>
              <a:t>the film is self-conscious about what it is doing</a:t>
            </a:r>
            <a:r>
              <a:rPr lang="en-US" sz="2000" dirty="0" smtClean="0"/>
              <a:t>.</a:t>
            </a:r>
            <a:endParaRPr lang="en-US" sz="2000" dirty="0"/>
          </a:p>
          <a:p>
            <a:pPr>
              <a:buNone/>
            </a:pPr>
            <a:r>
              <a:rPr lang="en-US" sz="2000" dirty="0" smtClean="0"/>
              <a:t>It</a:t>
            </a:r>
            <a:r>
              <a:rPr lang="en-US" sz="2000" i="1" dirty="0" smtClean="0"/>
              <a:t> </a:t>
            </a:r>
            <a:r>
              <a:rPr lang="en-US" sz="2000" dirty="0" smtClean="0"/>
              <a:t>knows that it is “staging” history –  “making” history as “story” – from a particular point of view</a:t>
            </a:r>
            <a:r>
              <a:rPr lang="en-US" sz="2000" dirty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in order to teach.</a:t>
            </a:r>
          </a:p>
          <a:p>
            <a:pPr>
              <a:buNone/>
            </a:pPr>
            <a:r>
              <a:rPr lang="en-US" sz="2000" dirty="0" smtClean="0"/>
              <a:t>Part of the lesson the film wants us to learn is that </a:t>
            </a:r>
            <a:r>
              <a:rPr lang="en-US" sz="2000" dirty="0" smtClean="0">
                <a:solidFill>
                  <a:srgbClr val="FF0000"/>
                </a:solidFill>
              </a:rPr>
              <a:t>we</a:t>
            </a:r>
            <a:r>
              <a:rPr lang="en-US" sz="2000" dirty="0" smtClean="0"/>
              <a:t> as individuals can undertake the project of understanding the multiple histories of war – and the re-presentations of the past – from different perspectives in our own world today.</a:t>
            </a:r>
          </a:p>
          <a:p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Humanities Core Course</a:t>
            </a:r>
            <a:br>
              <a:rPr lang="en-US" sz="3200" dirty="0" smtClean="0"/>
            </a:br>
            <a:r>
              <a:rPr lang="en-US" sz="3200" dirty="0" smtClean="0"/>
              <a:t>as “essay pedagogy”?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</a:t>
            </a:r>
            <a:r>
              <a:rPr lang="en-US" dirty="0" smtClean="0"/>
              <a:t>he “guiding intelligence” of the Director (Prof. Carol Burke) offers a number of possible approaches to teaching and learning (different lecturers, different section leaders, reading, writing, discussing) so that you can also reflect on teaching and learning.</a:t>
            </a:r>
          </a:p>
          <a:p>
            <a:r>
              <a:rPr lang="en-US" dirty="0" smtClean="0"/>
              <a:t>And </a:t>
            </a:r>
            <a:r>
              <a:rPr lang="en-US" i="1" dirty="0" smtClean="0"/>
              <a:t>you</a:t>
            </a:r>
            <a:r>
              <a:rPr lang="en-US" dirty="0" smtClean="0"/>
              <a:t> have to write essays!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40747" b="-40747"/>
          <a:stretch>
            <a:fillRect/>
          </a:stretch>
        </p:blipFill>
        <p:spPr>
          <a:xfrm>
            <a:off x="4648200" y="1197716"/>
            <a:ext cx="4397744" cy="4928448"/>
          </a:xfrm>
        </p:spPr>
      </p:pic>
    </p:spTree>
    <p:extLst>
      <p:ext uri="{BB962C8B-B14F-4D97-AF65-F5344CB8AC3E}">
        <p14:creationId xmlns:p14="http://schemas.microsoft.com/office/powerpoint/2010/main" val="66456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Each of us can attempt (“essay”) this understanding…</a:t>
            </a:r>
          </a:p>
          <a:p>
            <a:pPr>
              <a:buNone/>
            </a:pPr>
            <a:r>
              <a:rPr lang="en-US" dirty="0"/>
              <a:t>“Essayer” (French: to try)</a:t>
            </a:r>
          </a:p>
          <a:p>
            <a:pPr>
              <a:buNone/>
            </a:pPr>
            <a:r>
              <a:rPr lang="en-US" dirty="0"/>
              <a:t>The individual </a:t>
            </a:r>
            <a:r>
              <a:rPr lang="en-US" dirty="0" smtClean="0"/>
              <a:t>can/must </a:t>
            </a:r>
            <a:r>
              <a:rPr lang="en-US" dirty="0"/>
              <a:t>“try” and understand him- or herself as embedded in the complexities of the history of war(s)…</a:t>
            </a:r>
          </a:p>
          <a:p>
            <a:pPr>
              <a:buNone/>
            </a:pPr>
            <a:r>
              <a:rPr lang="en-US" dirty="0"/>
              <a:t>Complexities that it may be the task of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cultural </a:t>
            </a:r>
            <a:r>
              <a:rPr lang="en-US" dirty="0" smtClean="0">
                <a:solidFill>
                  <a:srgbClr val="FF0000"/>
                </a:solidFill>
              </a:rPr>
              <a:t>worker today </a:t>
            </a:r>
            <a:r>
              <a:rPr lang="en-US" dirty="0">
                <a:solidFill>
                  <a:srgbClr val="FF0000"/>
                </a:solidFill>
              </a:rPr>
              <a:t>to re-present in a particular way…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600" dirty="0" smtClean="0"/>
              <a:t>The “guiding intelligence” of the essay film and “essay classroom” presents these complex possibilities in all their complexity.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07400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Think, then, about John Walter’s </a:t>
            </a:r>
            <a:r>
              <a:rPr lang="en-US" sz="2400" dirty="0" smtClean="0">
                <a:solidFill>
                  <a:srgbClr val="FF0000"/>
                </a:solidFill>
              </a:rPr>
              <a:t>individual</a:t>
            </a:r>
            <a:r>
              <a:rPr lang="en-US" sz="2400" dirty="0" smtClean="0"/>
              <a:t> “mediating intelligence” as it is (</a:t>
            </a:r>
            <a:r>
              <a:rPr lang="en-US" sz="2400" dirty="0" err="1" smtClean="0"/>
              <a:t>in)visible</a:t>
            </a:r>
            <a:r>
              <a:rPr lang="en-US" sz="2400" dirty="0" smtClean="0"/>
              <a:t> in “Theater of War” (2008)…</a:t>
            </a:r>
            <a:endParaRPr lang="en-US" sz="2400" dirty="0"/>
          </a:p>
        </p:txBody>
      </p:sp>
      <p:pic>
        <p:nvPicPr>
          <p:cNvPr id="7" name="Content Placeholder 6" descr="Screen Shot 2013-11-01 at 9.18.42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1574" t="8551" r="16956" b="18571"/>
          <a:stretch>
            <a:fillRect/>
          </a:stretch>
        </p:blipFill>
        <p:spPr>
          <a:xfrm>
            <a:off x="709415" y="1417638"/>
            <a:ext cx="7977385" cy="46500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Brecht was living through “dark, dark times” and in his art tried get the audience to think through an alternative position (collective action).</a:t>
            </a:r>
          </a:p>
          <a:p>
            <a:r>
              <a:rPr lang="en-US" dirty="0" smtClean="0"/>
              <a:t>Walter’s (our) times may also be dark, but they are confusing in a different way. There are many options for understanding and acting.</a:t>
            </a:r>
          </a:p>
          <a:p>
            <a:r>
              <a:rPr lang="en-US" dirty="0"/>
              <a:t>T</a:t>
            </a:r>
            <a:r>
              <a:rPr lang="en-US" dirty="0" smtClean="0"/>
              <a:t>he film help us work through possibilities, “multiple entries” to the material of war.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95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sz="3111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What kind of </a:t>
            </a:r>
            <a:r>
              <a:rPr lang="en-US" dirty="0">
                <a:solidFill>
                  <a:srgbClr val="FF0000"/>
                </a:solidFill>
              </a:rPr>
              <a:t>work</a:t>
            </a:r>
            <a:r>
              <a:rPr lang="en-US" dirty="0"/>
              <a:t> do we </a:t>
            </a:r>
            <a:r>
              <a:rPr lang="en-US" dirty="0">
                <a:solidFill>
                  <a:srgbClr val="FF0000"/>
                </a:solidFill>
              </a:rPr>
              <a:t>as individuals </a:t>
            </a:r>
            <a:r>
              <a:rPr lang="en-US" dirty="0"/>
              <a:t>do as we “try” to understand </a:t>
            </a:r>
            <a:r>
              <a:rPr lang="en-US" dirty="0" smtClean="0"/>
              <a:t>history and war</a:t>
            </a:r>
            <a:r>
              <a:rPr lang="en-US" dirty="0"/>
              <a:t> </a:t>
            </a:r>
            <a:r>
              <a:rPr lang="en-US" dirty="0" smtClean="0"/>
              <a:t>as they are </a:t>
            </a:r>
            <a:r>
              <a:rPr lang="en-US" dirty="0"/>
              <a:t>re-presented </a:t>
            </a:r>
            <a:r>
              <a:rPr lang="en-US" dirty="0" smtClean="0"/>
              <a:t>in different genres (</a:t>
            </a:r>
            <a:r>
              <a:rPr lang="en-US" dirty="0"/>
              <a:t>in epics, </a:t>
            </a:r>
            <a:r>
              <a:rPr lang="en-US" dirty="0" err="1"/>
              <a:t>picaresques</a:t>
            </a:r>
            <a:r>
              <a:rPr lang="en-US" dirty="0"/>
              <a:t>, on stage, in the movies</a:t>
            </a:r>
            <a:r>
              <a:rPr lang="en-US" dirty="0" smtClean="0"/>
              <a:t>)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How does Walter’s film model for us a certain kind of “humanistic inquiry” that we—we, here, in this room—are engaged in?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615199" y="104367"/>
            <a:ext cx="8229600" cy="1143000"/>
          </a:xfrm>
        </p:spPr>
        <p:txBody>
          <a:bodyPr/>
          <a:lstStyle/>
          <a:p>
            <a:r>
              <a:rPr lang="en-US" dirty="0" smtClean="0"/>
              <a:t>Questions…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597153"/>
            <a:ext cx="4038600" cy="576335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Resisting War / Resisting the State: History as Repetition of the Same? / History as Change?</a:t>
            </a:r>
          </a:p>
          <a:p>
            <a:pPr>
              <a:buNone/>
            </a:pPr>
            <a:r>
              <a:rPr lang="en-US" dirty="0" smtClean="0"/>
              <a:t>Whose History? </a:t>
            </a:r>
          </a:p>
          <a:p>
            <a:pPr>
              <a:buNone/>
            </a:pPr>
            <a:r>
              <a:rPr lang="en-US" dirty="0" smtClean="0"/>
              <a:t>	- Whose Brecht?</a:t>
            </a:r>
          </a:p>
          <a:p>
            <a:pPr>
              <a:buNone/>
            </a:pPr>
            <a:r>
              <a:rPr lang="en-US" dirty="0" smtClean="0"/>
              <a:t>	- Black-and-White vs. Color and the Authority of “Talking Heads”</a:t>
            </a:r>
          </a:p>
          <a:p>
            <a:pPr>
              <a:buNone/>
            </a:pPr>
            <a:r>
              <a:rPr lang="en-US" dirty="0" smtClean="0"/>
              <a:t>The Agency of the Cultural Worker in Times of War: Brecht, </a:t>
            </a:r>
            <a:r>
              <a:rPr lang="en-US" dirty="0" err="1" smtClean="0"/>
              <a:t>Streep</a:t>
            </a:r>
            <a:r>
              <a:rPr lang="en-US" dirty="0" smtClean="0"/>
              <a:t>, Kushner, and Walter</a:t>
            </a:r>
          </a:p>
          <a:p>
            <a:pPr>
              <a:buNone/>
            </a:pPr>
            <a:r>
              <a:rPr lang="en-US" dirty="0" smtClean="0"/>
              <a:t>The Essay Film: Pathos, Humanistic Inquiry, and Understanding War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767" y="1247367"/>
            <a:ext cx="3473826" cy="4878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18265</TotalTime>
  <Words>4738</Words>
  <Application>Microsoft Macintosh PowerPoint</Application>
  <PresentationFormat>On-screen Show (4:3)</PresentationFormat>
  <Paragraphs>372</Paragraphs>
  <Slides>61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Theater of War</vt:lpstr>
      <vt:lpstr>First, the most hardest quiz ever on Mother Courage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last time: Brecht’s Agency</vt:lpstr>
      <vt:lpstr>That is: Brecht’s “political theater” in 1947 (HUAC) and 1953 (East Berlin):  The individual (Brecht) performing “Simplician” Double-Talk as a Form of Not-Just-Personal Survival in the Post-war World</vt:lpstr>
      <vt:lpstr>What was at stake?  The Survival of Brecht’s Theater The Berliner Ensemble  / Company established, with the support of the East German government, in 1949  Moved into Theater am Schiffbauerdamm in 1954, where it still is today!</vt:lpstr>
      <vt:lpstr>PowerPoint Presentation</vt:lpstr>
      <vt:lpstr>From Week 5: Brecht’s “Epic Theater” (1930s-1950s)  Week 6: John Walter’s “Essay Film,” “Theater of War” (2008)</vt:lpstr>
      <vt:lpstr>OUR QUESTIONS THIS WEEK (and next):  </vt:lpstr>
      <vt:lpstr>PowerPoint Presentation</vt:lpstr>
      <vt:lpstr>The Cultural Worker: From Brecht to Walter / Is filmmaker / director John Walter difficult to see in this film?</vt:lpstr>
      <vt:lpstr>Yes! (1) because of of Star Power….</vt:lpstr>
      <vt:lpstr>But also… (2)</vt:lpstr>
      <vt:lpstr>Thus, we have to pay special attention to Walter’s “shaping hand” in “Theater of War” (2008) / His “staging” in the film of “dialogues”</vt:lpstr>
      <vt:lpstr>Dialogues…</vt:lpstr>
      <vt:lpstr>PowerPoint Presentation</vt:lpstr>
      <vt:lpstr>PowerPoint Presentation</vt:lpstr>
      <vt:lpstr>In sum…</vt:lpstr>
      <vt:lpstr> I referred to Theater of War as an “essay” film….</vt:lpstr>
      <vt:lpstr>From Stage Play  Cinema (Film / Movies) </vt:lpstr>
      <vt:lpstr>Film Genres #1</vt:lpstr>
      <vt:lpstr>Film Genres #2</vt:lpstr>
      <vt:lpstr>Another genre of “history” film  Documentary</vt:lpstr>
      <vt:lpstr>The “Essay Film” as History Film</vt:lpstr>
      <vt:lpstr>The “Essay Film”</vt:lpstr>
      <vt:lpstr>Essay film vs. documentary</vt:lpstr>
      <vt:lpstr>Sidebar: Michel de Montaigne, Essais  (Essays) (1580 / 1588)</vt:lpstr>
      <vt:lpstr>An example: Scene 1 in the film</vt:lpstr>
      <vt:lpstr>Scene 1</vt:lpstr>
      <vt:lpstr>How is the film scene constructed?</vt:lpstr>
      <vt:lpstr>Let’s reflect on the title….</vt:lpstr>
      <vt:lpstr>PowerPoint Presentation</vt:lpstr>
      <vt:lpstr>PowerPoint Presentation</vt:lpstr>
      <vt:lpstr>“The Theater of War” as  seen through John Walter’s  “essayistic” eyes and his “directing intelligence”…</vt:lpstr>
      <vt:lpstr>Walter’s film  as “theater of war”? </vt:lpstr>
      <vt:lpstr>PowerPoint Presentation</vt:lpstr>
      <vt:lpstr>PowerPoint Presentation</vt:lpstr>
      <vt:lpstr>Slowing it Down Which wars? / “Theater of War” (2008) as History?</vt:lpstr>
      <vt:lpstr>Are these wars actually presented sequentially in the film?</vt:lpstr>
      <vt:lpstr>The Title Sequence: Montage of Wars</vt:lpstr>
      <vt:lpstr>PowerPoint Presentation</vt:lpstr>
      <vt:lpstr> Walter presents the sequences of  archival war footage   using the “montage technique”…  </vt:lpstr>
      <vt:lpstr>Editing as the Message! What is the impact on the audience of this montage technique, especially in the “selecting” and “piecing together” of the montage sequences?</vt:lpstr>
      <vt:lpstr>Montage also used by Brecht (Carl Weber)</vt:lpstr>
      <vt:lpstr>Picture of Brecht and Eisenstein from an exhibit at the City University of New York </vt:lpstr>
      <vt:lpstr>In sum….</vt:lpstr>
      <vt:lpstr>From wars to witnesses….</vt:lpstr>
      <vt:lpstr>Look for Walter’s shaping hand….</vt:lpstr>
      <vt:lpstr>Teaching in and by “Theater of War” (2008)</vt:lpstr>
      <vt:lpstr>Public Theater as Teaching  in “Theater of War”</vt:lpstr>
      <vt:lpstr>A THESIS about Jay Cantor’s Teaching, Oskar Eustis’ and the Public Theater’s Teaching, and the Teaching Done by the Essay Film, “Theater of War” (dir. Walter) (2008)…</vt:lpstr>
      <vt:lpstr>The Humanities Core Course as “essay pedagogy”?</vt:lpstr>
      <vt:lpstr>PowerPoint Presentation</vt:lpstr>
      <vt:lpstr>Think, then, about John Walter’s individual “mediating intelligence” as it is (in)visible in “Theater of War” (2008)…</vt:lpstr>
      <vt:lpstr>PowerPoint Presentation</vt:lpstr>
      <vt:lpstr> </vt:lpstr>
      <vt:lpstr>Questions…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jonewman</dc:creator>
  <cp:lastModifiedBy>Kazumo Washizuka</cp:lastModifiedBy>
  <cp:revision>178</cp:revision>
  <dcterms:created xsi:type="dcterms:W3CDTF">2014-11-13T22:46:04Z</dcterms:created>
  <dcterms:modified xsi:type="dcterms:W3CDTF">2015-11-03T17:05:12Z</dcterms:modified>
</cp:coreProperties>
</file>