
<file path=[Content_Types].xml><?xml version="1.0" encoding="utf-8"?>
<Types xmlns="http://schemas.openxmlformats.org/package/2006/content-types">
  <Default Extension="xml" ContentType="application/xml"/>
  <Default Extension="jpeg" ContentType="image/jpeg"/>
  <Default Extension="m4v" ContentType="video/unknown"/>
  <Default Extension="rels" ContentType="application/vnd.openxmlformats-package.relationships+xml"/>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96" r:id="rId4"/>
    <p:sldId id="297" r:id="rId5"/>
    <p:sldId id="257" r:id="rId6"/>
    <p:sldId id="289" r:id="rId7"/>
    <p:sldId id="264" r:id="rId8"/>
    <p:sldId id="298" r:id="rId9"/>
    <p:sldId id="258" r:id="rId10"/>
    <p:sldId id="299" r:id="rId11"/>
    <p:sldId id="278" r:id="rId12"/>
    <p:sldId id="293" r:id="rId13"/>
    <p:sldId id="302" r:id="rId14"/>
    <p:sldId id="311" r:id="rId15"/>
    <p:sldId id="260" r:id="rId16"/>
    <p:sldId id="277" r:id="rId17"/>
    <p:sldId id="291" r:id="rId18"/>
    <p:sldId id="300" r:id="rId19"/>
    <p:sldId id="267" r:id="rId20"/>
    <p:sldId id="279" r:id="rId21"/>
    <p:sldId id="301" r:id="rId22"/>
    <p:sldId id="283" r:id="rId23"/>
    <p:sldId id="303" r:id="rId24"/>
    <p:sldId id="312" r:id="rId25"/>
    <p:sldId id="314" r:id="rId26"/>
    <p:sldId id="262" r:id="rId27"/>
    <p:sldId id="304" r:id="rId28"/>
    <p:sldId id="263" r:id="rId29"/>
    <p:sldId id="315" r:id="rId30"/>
    <p:sldId id="305" r:id="rId31"/>
    <p:sldId id="306" r:id="rId32"/>
    <p:sldId id="313" r:id="rId33"/>
    <p:sldId id="265" r:id="rId34"/>
    <p:sldId id="282" r:id="rId35"/>
    <p:sldId id="268" r:id="rId36"/>
    <p:sldId id="271" r:id="rId37"/>
    <p:sldId id="272" r:id="rId38"/>
    <p:sldId id="269" r:id="rId39"/>
    <p:sldId id="275" r:id="rId40"/>
    <p:sldId id="270" r:id="rId41"/>
    <p:sldId id="276" r:id="rId42"/>
    <p:sldId id="274" r:id="rId43"/>
    <p:sldId id="284" r:id="rId44"/>
    <p:sldId id="292" r:id="rId45"/>
    <p:sldId id="287" r:id="rId46"/>
    <p:sldId id="308" r:id="rId47"/>
    <p:sldId id="309" r:id="rId48"/>
    <p:sldId id="310" r:id="rId49"/>
    <p:sldId id="281" r:id="rId50"/>
    <p:sldId id="294" r:id="rId51"/>
    <p:sldId id="295"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593" autoAdjust="0"/>
  </p:normalViewPr>
  <p:slideViewPr>
    <p:cSldViewPr snapToGrid="0" snapToObjects="1">
      <p:cViewPr>
        <p:scale>
          <a:sx n="81" d="100"/>
          <a:sy n="81" d="100"/>
        </p:scale>
        <p:origin x="-3960" y="-23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64417A-3E4F-6943-AF4A-4C6FA3E8962E}" type="doc">
      <dgm:prSet loTypeId="urn:microsoft.com/office/officeart/2005/8/layout/cycle2" loCatId="cycle" qsTypeId="urn:microsoft.com/office/officeart/2005/8/quickstyle/simple4" qsCatId="simple" csTypeId="urn:microsoft.com/office/officeart/2005/8/colors/accent1_2" csCatId="accent1" phldr="1"/>
      <dgm:spPr/>
      <dgm:t>
        <a:bodyPr/>
        <a:lstStyle/>
        <a:p>
          <a:endParaRPr lang="en-US"/>
        </a:p>
      </dgm:t>
    </dgm:pt>
    <dgm:pt modelId="{3F7B5FB1-D181-1244-8488-A2F8DF617B2E}">
      <dgm:prSet phldrT="[Text]"/>
      <dgm:spPr/>
      <dgm:t>
        <a:bodyPr/>
        <a:lstStyle/>
        <a:p>
          <a:r>
            <a:rPr lang="en-US" b="1" dirty="0" smtClean="0">
              <a:solidFill>
                <a:schemeClr val="bg1"/>
              </a:solidFill>
            </a:rPr>
            <a:t>Theater: 2006 NYC production / rehearsals / performance of a play about the Thirty Years’ War</a:t>
          </a:r>
          <a:endParaRPr lang="en-US" b="1" dirty="0">
            <a:solidFill>
              <a:schemeClr val="bg1"/>
            </a:solidFill>
          </a:endParaRPr>
        </a:p>
      </dgm:t>
    </dgm:pt>
    <dgm:pt modelId="{FD46EA92-6CFF-BA4C-B735-61EA77BAAB34}" type="parTrans" cxnId="{7E7C9F0D-E3BE-7E48-8AE0-0D4473E8E7DD}">
      <dgm:prSet/>
      <dgm:spPr/>
      <dgm:t>
        <a:bodyPr/>
        <a:lstStyle/>
        <a:p>
          <a:endParaRPr lang="en-US"/>
        </a:p>
      </dgm:t>
    </dgm:pt>
    <dgm:pt modelId="{48FB490A-916B-A144-8DD0-F420E3803FF7}" type="sibTrans" cxnId="{7E7C9F0D-E3BE-7E48-8AE0-0D4473E8E7DD}">
      <dgm:prSet/>
      <dgm:spPr/>
      <dgm:t>
        <a:bodyPr/>
        <a:lstStyle/>
        <a:p>
          <a:endParaRPr lang="en-US"/>
        </a:p>
      </dgm:t>
    </dgm:pt>
    <dgm:pt modelId="{8CFBFC8C-7A0F-B648-BBD3-3F4FD3D8750B}">
      <dgm:prSet phldrT="[Text]"/>
      <dgm:spPr/>
      <dgm:t>
        <a:bodyPr/>
        <a:lstStyle/>
        <a:p>
          <a:r>
            <a:rPr lang="en-US" dirty="0" smtClean="0">
              <a:solidFill>
                <a:srgbClr val="000000"/>
              </a:solidFill>
            </a:rPr>
            <a:t>1949 Berlin production / post-1945 / WWII / the Holocaust / the Cold War</a:t>
          </a:r>
          <a:endParaRPr lang="en-US" dirty="0">
            <a:solidFill>
              <a:srgbClr val="000000"/>
            </a:solidFill>
          </a:endParaRPr>
        </a:p>
      </dgm:t>
    </dgm:pt>
    <dgm:pt modelId="{EC46B010-7B0A-2E47-BCD0-7DCDE0C85E13}" type="parTrans" cxnId="{1E9430A5-CCD5-A74E-8E45-EC623BCA621A}">
      <dgm:prSet/>
      <dgm:spPr/>
      <dgm:t>
        <a:bodyPr/>
        <a:lstStyle/>
        <a:p>
          <a:endParaRPr lang="en-US"/>
        </a:p>
      </dgm:t>
    </dgm:pt>
    <dgm:pt modelId="{16EF1B3D-B7EB-074C-9DB4-08B52ECDE93F}" type="sibTrans" cxnId="{1E9430A5-CCD5-A74E-8E45-EC623BCA621A}">
      <dgm:prSet/>
      <dgm:spPr/>
      <dgm:t>
        <a:bodyPr/>
        <a:lstStyle/>
        <a:p>
          <a:endParaRPr lang="en-US"/>
        </a:p>
      </dgm:t>
    </dgm:pt>
    <dgm:pt modelId="{93C42C0E-C2E9-CD45-B2AC-9B8C827BCF76}">
      <dgm:prSet phldrT="[Text]"/>
      <dgm:spPr/>
      <dgm:t>
        <a:bodyPr/>
        <a:lstStyle/>
        <a:p>
          <a:r>
            <a:rPr lang="en-US" dirty="0" smtClean="0">
              <a:solidFill>
                <a:srgbClr val="000000"/>
              </a:solidFill>
            </a:rPr>
            <a:t>Brecht / the “communist”/ the director / the father / the husband</a:t>
          </a:r>
          <a:endParaRPr lang="en-US" dirty="0">
            <a:solidFill>
              <a:srgbClr val="000000"/>
            </a:solidFill>
          </a:endParaRPr>
        </a:p>
      </dgm:t>
    </dgm:pt>
    <dgm:pt modelId="{E117E1DD-9FAB-8549-8E37-DA7693DF8730}" type="parTrans" cxnId="{1259DEE2-19CA-4F4A-B096-8F4E898BA063}">
      <dgm:prSet/>
      <dgm:spPr/>
      <dgm:t>
        <a:bodyPr/>
        <a:lstStyle/>
        <a:p>
          <a:endParaRPr lang="en-US"/>
        </a:p>
      </dgm:t>
    </dgm:pt>
    <dgm:pt modelId="{F3E4A71E-4D6D-544B-8799-F520FDDAB89D}" type="sibTrans" cxnId="{1259DEE2-19CA-4F4A-B096-8F4E898BA063}">
      <dgm:prSet/>
      <dgm:spPr/>
      <dgm:t>
        <a:bodyPr/>
        <a:lstStyle/>
        <a:p>
          <a:endParaRPr lang="en-US"/>
        </a:p>
      </dgm:t>
    </dgm:pt>
    <dgm:pt modelId="{12A6A166-E02D-114D-8BCB-EEC672AEAF6C}">
      <dgm:prSet phldrT="[Text]"/>
      <dgm:spPr/>
      <dgm:t>
        <a:bodyPr/>
        <a:lstStyle/>
        <a:p>
          <a:r>
            <a:rPr lang="en-US" dirty="0" smtClean="0">
              <a:solidFill>
                <a:srgbClr val="000000"/>
              </a:solidFill>
            </a:rPr>
            <a:t>The Viet Nam War / the military-industrial complex (MIT labs) / Resistance, 1969</a:t>
          </a:r>
          <a:endParaRPr lang="en-US" dirty="0">
            <a:solidFill>
              <a:srgbClr val="000000"/>
            </a:solidFill>
          </a:endParaRPr>
        </a:p>
      </dgm:t>
    </dgm:pt>
    <dgm:pt modelId="{6FE066F8-71D6-6142-ABDA-076FDC2F0312}" type="parTrans" cxnId="{19A43849-FFB7-8C4D-8F31-B0F6D00930BD}">
      <dgm:prSet/>
      <dgm:spPr/>
      <dgm:t>
        <a:bodyPr/>
        <a:lstStyle/>
        <a:p>
          <a:endParaRPr lang="en-US"/>
        </a:p>
      </dgm:t>
    </dgm:pt>
    <dgm:pt modelId="{B098C296-E190-8540-994B-F9C92D20CD90}" type="sibTrans" cxnId="{19A43849-FFB7-8C4D-8F31-B0F6D00930BD}">
      <dgm:prSet/>
      <dgm:spPr/>
      <dgm:t>
        <a:bodyPr/>
        <a:lstStyle/>
        <a:p>
          <a:endParaRPr lang="en-US"/>
        </a:p>
      </dgm:t>
    </dgm:pt>
    <dgm:pt modelId="{F620D904-1A15-DC4C-9485-D540EAB1BC38}">
      <dgm:prSet/>
      <dgm:spPr/>
      <dgm:t>
        <a:bodyPr/>
        <a:lstStyle/>
        <a:p>
          <a:r>
            <a:rPr lang="en-US" dirty="0" smtClean="0">
              <a:solidFill>
                <a:srgbClr val="000000"/>
              </a:solidFill>
            </a:rPr>
            <a:t>Meryl </a:t>
          </a:r>
          <a:r>
            <a:rPr lang="en-US" dirty="0" err="1" smtClean="0">
              <a:solidFill>
                <a:srgbClr val="000000"/>
              </a:solidFill>
            </a:rPr>
            <a:t>Streep</a:t>
          </a:r>
          <a:r>
            <a:rPr lang="en-US" dirty="0" smtClean="0">
              <a:solidFill>
                <a:srgbClr val="000000"/>
              </a:solidFill>
            </a:rPr>
            <a:t> and her pathos / her star power</a:t>
          </a:r>
          <a:endParaRPr lang="en-US" dirty="0">
            <a:solidFill>
              <a:srgbClr val="000000"/>
            </a:solidFill>
          </a:endParaRPr>
        </a:p>
      </dgm:t>
    </dgm:pt>
    <dgm:pt modelId="{D146917E-F937-DD4C-B42C-E450B7D36BBE}" type="parTrans" cxnId="{EB9702EE-F0C9-CF41-A8EE-B28DB5E23814}">
      <dgm:prSet/>
      <dgm:spPr/>
      <dgm:t>
        <a:bodyPr/>
        <a:lstStyle/>
        <a:p>
          <a:endParaRPr lang="en-US"/>
        </a:p>
      </dgm:t>
    </dgm:pt>
    <dgm:pt modelId="{B7F05651-9371-9D49-BA85-2E3B0B108F60}" type="sibTrans" cxnId="{EB9702EE-F0C9-CF41-A8EE-B28DB5E23814}">
      <dgm:prSet/>
      <dgm:spPr/>
      <dgm:t>
        <a:bodyPr/>
        <a:lstStyle/>
        <a:p>
          <a:endParaRPr lang="en-US"/>
        </a:p>
      </dgm:t>
    </dgm:pt>
    <dgm:pt modelId="{8C78DFA8-6830-8E44-8945-417735DD739D}">
      <dgm:prSet/>
      <dgm:spPr/>
      <dgm:t>
        <a:bodyPr/>
        <a:lstStyle/>
        <a:p>
          <a:r>
            <a:rPr lang="en-US" dirty="0" smtClean="0">
              <a:solidFill>
                <a:srgbClr val="000000"/>
              </a:solidFill>
            </a:rPr>
            <a:t>Street protests and 21</a:t>
          </a:r>
          <a:r>
            <a:rPr lang="en-US" baseline="30000" dirty="0" smtClean="0">
              <a:solidFill>
                <a:srgbClr val="000000"/>
              </a:solidFill>
            </a:rPr>
            <a:t>st</a:t>
          </a:r>
          <a:r>
            <a:rPr lang="en-US" dirty="0" smtClean="0">
              <a:solidFill>
                <a:srgbClr val="000000"/>
              </a:solidFill>
            </a:rPr>
            <a:t> century wars / Cantor’s class / Marx / the production (costumes and props)</a:t>
          </a:r>
          <a:endParaRPr lang="en-US" dirty="0">
            <a:solidFill>
              <a:srgbClr val="000000"/>
            </a:solidFill>
          </a:endParaRPr>
        </a:p>
      </dgm:t>
    </dgm:pt>
    <dgm:pt modelId="{05211E30-DC78-6E41-B3F5-02B82397A9C5}" type="parTrans" cxnId="{4132D05D-78D7-F143-B96B-741326D57757}">
      <dgm:prSet/>
      <dgm:spPr/>
      <dgm:t>
        <a:bodyPr/>
        <a:lstStyle/>
        <a:p>
          <a:endParaRPr lang="en-US"/>
        </a:p>
      </dgm:t>
    </dgm:pt>
    <dgm:pt modelId="{55D6185E-7413-5748-904C-3D31058D57B1}" type="sibTrans" cxnId="{4132D05D-78D7-F143-B96B-741326D57757}">
      <dgm:prSet/>
      <dgm:spPr/>
      <dgm:t>
        <a:bodyPr/>
        <a:lstStyle/>
        <a:p>
          <a:endParaRPr lang="en-US"/>
        </a:p>
      </dgm:t>
    </dgm:pt>
    <dgm:pt modelId="{EDD629CC-8CE1-B044-BD61-459E46993203}">
      <dgm:prSet phldrT="[Text]"/>
      <dgm:spPr/>
      <dgm:t>
        <a:bodyPr/>
        <a:lstStyle/>
        <a:p>
          <a:r>
            <a:rPr lang="en-US" dirty="0" smtClean="0">
              <a:solidFill>
                <a:srgbClr val="000000"/>
              </a:solidFill>
            </a:rPr>
            <a:t>Theater as Resistance?</a:t>
          </a:r>
          <a:endParaRPr lang="en-US" dirty="0">
            <a:solidFill>
              <a:srgbClr val="000000"/>
            </a:solidFill>
          </a:endParaRPr>
        </a:p>
      </dgm:t>
    </dgm:pt>
    <dgm:pt modelId="{5E7107A7-5CB8-744E-A010-289BD0D96A45}" type="parTrans" cxnId="{D2D6B356-9848-6E48-B78F-9334C1AA00E9}">
      <dgm:prSet/>
      <dgm:spPr/>
      <dgm:t>
        <a:bodyPr/>
        <a:lstStyle/>
        <a:p>
          <a:endParaRPr lang="en-US"/>
        </a:p>
      </dgm:t>
    </dgm:pt>
    <dgm:pt modelId="{82A808B5-71C5-8C4F-9BA8-2F0E7B242B9A}" type="sibTrans" cxnId="{D2D6B356-9848-6E48-B78F-9334C1AA00E9}">
      <dgm:prSet/>
      <dgm:spPr/>
      <dgm:t>
        <a:bodyPr/>
        <a:lstStyle/>
        <a:p>
          <a:endParaRPr lang="en-US"/>
        </a:p>
      </dgm:t>
    </dgm:pt>
    <dgm:pt modelId="{80CD05D8-38F4-3D4D-BD01-C7919F023249}" type="pres">
      <dgm:prSet presAssocID="{F664417A-3E4F-6943-AF4A-4C6FA3E8962E}" presName="cycle" presStyleCnt="0">
        <dgm:presLayoutVars>
          <dgm:dir/>
          <dgm:resizeHandles val="exact"/>
        </dgm:presLayoutVars>
      </dgm:prSet>
      <dgm:spPr/>
      <dgm:t>
        <a:bodyPr/>
        <a:lstStyle/>
        <a:p>
          <a:endParaRPr lang="en-US"/>
        </a:p>
      </dgm:t>
    </dgm:pt>
    <dgm:pt modelId="{060EAC50-A8D5-324D-A5DF-CBEC2427219F}" type="pres">
      <dgm:prSet presAssocID="{3F7B5FB1-D181-1244-8488-A2F8DF617B2E}" presName="node" presStyleLbl="node1" presStyleIdx="0" presStyleCnt="7">
        <dgm:presLayoutVars>
          <dgm:bulletEnabled val="1"/>
        </dgm:presLayoutVars>
      </dgm:prSet>
      <dgm:spPr/>
      <dgm:t>
        <a:bodyPr/>
        <a:lstStyle/>
        <a:p>
          <a:endParaRPr lang="en-US"/>
        </a:p>
      </dgm:t>
    </dgm:pt>
    <dgm:pt modelId="{DB7E4659-F14C-0541-AB41-8185D5E07857}" type="pres">
      <dgm:prSet presAssocID="{48FB490A-916B-A144-8DD0-F420E3803FF7}" presName="sibTrans" presStyleLbl="sibTrans2D1" presStyleIdx="0" presStyleCnt="7"/>
      <dgm:spPr/>
      <dgm:t>
        <a:bodyPr/>
        <a:lstStyle/>
        <a:p>
          <a:endParaRPr lang="en-US"/>
        </a:p>
      </dgm:t>
    </dgm:pt>
    <dgm:pt modelId="{0FE2B9B5-801B-054A-A099-DCC45553D90C}" type="pres">
      <dgm:prSet presAssocID="{48FB490A-916B-A144-8DD0-F420E3803FF7}" presName="connectorText" presStyleLbl="sibTrans2D1" presStyleIdx="0" presStyleCnt="7"/>
      <dgm:spPr/>
      <dgm:t>
        <a:bodyPr/>
        <a:lstStyle/>
        <a:p>
          <a:endParaRPr lang="en-US"/>
        </a:p>
      </dgm:t>
    </dgm:pt>
    <dgm:pt modelId="{43F6FCFB-F61F-D54E-A39C-958832B83297}" type="pres">
      <dgm:prSet presAssocID="{8C78DFA8-6830-8E44-8945-417735DD739D}" presName="node" presStyleLbl="node1" presStyleIdx="1" presStyleCnt="7">
        <dgm:presLayoutVars>
          <dgm:bulletEnabled val="1"/>
        </dgm:presLayoutVars>
      </dgm:prSet>
      <dgm:spPr/>
      <dgm:t>
        <a:bodyPr/>
        <a:lstStyle/>
        <a:p>
          <a:endParaRPr lang="en-US"/>
        </a:p>
      </dgm:t>
    </dgm:pt>
    <dgm:pt modelId="{71B39361-04EF-854A-8A4F-41A5483AA233}" type="pres">
      <dgm:prSet presAssocID="{55D6185E-7413-5748-904C-3D31058D57B1}" presName="sibTrans" presStyleLbl="sibTrans2D1" presStyleIdx="1" presStyleCnt="7"/>
      <dgm:spPr/>
      <dgm:t>
        <a:bodyPr/>
        <a:lstStyle/>
        <a:p>
          <a:endParaRPr lang="en-US"/>
        </a:p>
      </dgm:t>
    </dgm:pt>
    <dgm:pt modelId="{D3C6BB46-916E-B84C-8D63-F31928B80711}" type="pres">
      <dgm:prSet presAssocID="{55D6185E-7413-5748-904C-3D31058D57B1}" presName="connectorText" presStyleLbl="sibTrans2D1" presStyleIdx="1" presStyleCnt="7"/>
      <dgm:spPr/>
      <dgm:t>
        <a:bodyPr/>
        <a:lstStyle/>
        <a:p>
          <a:endParaRPr lang="en-US"/>
        </a:p>
      </dgm:t>
    </dgm:pt>
    <dgm:pt modelId="{6B2F8515-DAA5-094F-A2BE-B0F6B0BDBC07}" type="pres">
      <dgm:prSet presAssocID="{8CFBFC8C-7A0F-B648-BBD3-3F4FD3D8750B}" presName="node" presStyleLbl="node1" presStyleIdx="2" presStyleCnt="7">
        <dgm:presLayoutVars>
          <dgm:bulletEnabled val="1"/>
        </dgm:presLayoutVars>
      </dgm:prSet>
      <dgm:spPr/>
      <dgm:t>
        <a:bodyPr/>
        <a:lstStyle/>
        <a:p>
          <a:endParaRPr lang="en-US"/>
        </a:p>
      </dgm:t>
    </dgm:pt>
    <dgm:pt modelId="{7198AE95-644E-6446-9232-131C7C512226}" type="pres">
      <dgm:prSet presAssocID="{16EF1B3D-B7EB-074C-9DB4-08B52ECDE93F}" presName="sibTrans" presStyleLbl="sibTrans2D1" presStyleIdx="2" presStyleCnt="7"/>
      <dgm:spPr/>
      <dgm:t>
        <a:bodyPr/>
        <a:lstStyle/>
        <a:p>
          <a:endParaRPr lang="en-US"/>
        </a:p>
      </dgm:t>
    </dgm:pt>
    <dgm:pt modelId="{DCA03C96-79E2-3C47-9239-AD1FBC9A9D4F}" type="pres">
      <dgm:prSet presAssocID="{16EF1B3D-B7EB-074C-9DB4-08B52ECDE93F}" presName="connectorText" presStyleLbl="sibTrans2D1" presStyleIdx="2" presStyleCnt="7"/>
      <dgm:spPr/>
      <dgm:t>
        <a:bodyPr/>
        <a:lstStyle/>
        <a:p>
          <a:endParaRPr lang="en-US"/>
        </a:p>
      </dgm:t>
    </dgm:pt>
    <dgm:pt modelId="{7B7DDE6D-E11A-5445-BB4D-634A6F8B0514}" type="pres">
      <dgm:prSet presAssocID="{93C42C0E-C2E9-CD45-B2AC-9B8C827BCF76}" presName="node" presStyleLbl="node1" presStyleIdx="3" presStyleCnt="7">
        <dgm:presLayoutVars>
          <dgm:bulletEnabled val="1"/>
        </dgm:presLayoutVars>
      </dgm:prSet>
      <dgm:spPr/>
      <dgm:t>
        <a:bodyPr/>
        <a:lstStyle/>
        <a:p>
          <a:endParaRPr lang="en-US"/>
        </a:p>
      </dgm:t>
    </dgm:pt>
    <dgm:pt modelId="{839CC92B-1EE3-5E4F-91DF-2A6831DEAE9F}" type="pres">
      <dgm:prSet presAssocID="{F3E4A71E-4D6D-544B-8799-F520FDDAB89D}" presName="sibTrans" presStyleLbl="sibTrans2D1" presStyleIdx="3" presStyleCnt="7"/>
      <dgm:spPr/>
      <dgm:t>
        <a:bodyPr/>
        <a:lstStyle/>
        <a:p>
          <a:endParaRPr lang="en-US"/>
        </a:p>
      </dgm:t>
    </dgm:pt>
    <dgm:pt modelId="{09759430-B34E-9043-BB37-EE12EA9CEAC3}" type="pres">
      <dgm:prSet presAssocID="{F3E4A71E-4D6D-544B-8799-F520FDDAB89D}" presName="connectorText" presStyleLbl="sibTrans2D1" presStyleIdx="3" presStyleCnt="7"/>
      <dgm:spPr/>
      <dgm:t>
        <a:bodyPr/>
        <a:lstStyle/>
        <a:p>
          <a:endParaRPr lang="en-US"/>
        </a:p>
      </dgm:t>
    </dgm:pt>
    <dgm:pt modelId="{0CF9E461-7A8B-3E48-BA0F-E2D08A856E2D}" type="pres">
      <dgm:prSet presAssocID="{12A6A166-E02D-114D-8BCB-EEC672AEAF6C}" presName="node" presStyleLbl="node1" presStyleIdx="4" presStyleCnt="7">
        <dgm:presLayoutVars>
          <dgm:bulletEnabled val="1"/>
        </dgm:presLayoutVars>
      </dgm:prSet>
      <dgm:spPr/>
      <dgm:t>
        <a:bodyPr/>
        <a:lstStyle/>
        <a:p>
          <a:endParaRPr lang="en-US"/>
        </a:p>
      </dgm:t>
    </dgm:pt>
    <dgm:pt modelId="{55EE8095-EBE5-8346-A7BE-5205F42D2D12}" type="pres">
      <dgm:prSet presAssocID="{B098C296-E190-8540-994B-F9C92D20CD90}" presName="sibTrans" presStyleLbl="sibTrans2D1" presStyleIdx="4" presStyleCnt="7"/>
      <dgm:spPr/>
      <dgm:t>
        <a:bodyPr/>
        <a:lstStyle/>
        <a:p>
          <a:endParaRPr lang="en-US"/>
        </a:p>
      </dgm:t>
    </dgm:pt>
    <dgm:pt modelId="{9D621448-ECD9-FC4A-857E-F91DE873D274}" type="pres">
      <dgm:prSet presAssocID="{B098C296-E190-8540-994B-F9C92D20CD90}" presName="connectorText" presStyleLbl="sibTrans2D1" presStyleIdx="4" presStyleCnt="7"/>
      <dgm:spPr/>
      <dgm:t>
        <a:bodyPr/>
        <a:lstStyle/>
        <a:p>
          <a:endParaRPr lang="en-US"/>
        </a:p>
      </dgm:t>
    </dgm:pt>
    <dgm:pt modelId="{1CDD0BDF-B75B-6F45-8E95-3DB21EF71ACA}" type="pres">
      <dgm:prSet presAssocID="{EDD629CC-8CE1-B044-BD61-459E46993203}" presName="node" presStyleLbl="node1" presStyleIdx="5" presStyleCnt="7">
        <dgm:presLayoutVars>
          <dgm:bulletEnabled val="1"/>
        </dgm:presLayoutVars>
      </dgm:prSet>
      <dgm:spPr/>
      <dgm:t>
        <a:bodyPr/>
        <a:lstStyle/>
        <a:p>
          <a:endParaRPr lang="en-US"/>
        </a:p>
      </dgm:t>
    </dgm:pt>
    <dgm:pt modelId="{0B21C3D8-CE6C-8A4E-8E82-2398EEDAD8DC}" type="pres">
      <dgm:prSet presAssocID="{82A808B5-71C5-8C4F-9BA8-2F0E7B242B9A}" presName="sibTrans" presStyleLbl="sibTrans2D1" presStyleIdx="5" presStyleCnt="7"/>
      <dgm:spPr/>
      <dgm:t>
        <a:bodyPr/>
        <a:lstStyle/>
        <a:p>
          <a:endParaRPr lang="en-US"/>
        </a:p>
      </dgm:t>
    </dgm:pt>
    <dgm:pt modelId="{9974FDA1-D116-9E44-A6B9-B0A2074FE178}" type="pres">
      <dgm:prSet presAssocID="{82A808B5-71C5-8C4F-9BA8-2F0E7B242B9A}" presName="connectorText" presStyleLbl="sibTrans2D1" presStyleIdx="5" presStyleCnt="7"/>
      <dgm:spPr/>
      <dgm:t>
        <a:bodyPr/>
        <a:lstStyle/>
        <a:p>
          <a:endParaRPr lang="en-US"/>
        </a:p>
      </dgm:t>
    </dgm:pt>
    <dgm:pt modelId="{9CCC3E43-C512-2B4B-A5F6-CFBFB996CC89}" type="pres">
      <dgm:prSet presAssocID="{F620D904-1A15-DC4C-9485-D540EAB1BC38}" presName="node" presStyleLbl="node1" presStyleIdx="6" presStyleCnt="7">
        <dgm:presLayoutVars>
          <dgm:bulletEnabled val="1"/>
        </dgm:presLayoutVars>
      </dgm:prSet>
      <dgm:spPr/>
      <dgm:t>
        <a:bodyPr/>
        <a:lstStyle/>
        <a:p>
          <a:endParaRPr lang="en-US"/>
        </a:p>
      </dgm:t>
    </dgm:pt>
    <dgm:pt modelId="{E999D0AA-B554-2D4D-B1A3-C1FD378AD155}" type="pres">
      <dgm:prSet presAssocID="{B7F05651-9371-9D49-BA85-2E3B0B108F60}" presName="sibTrans" presStyleLbl="sibTrans2D1" presStyleIdx="6" presStyleCnt="7"/>
      <dgm:spPr/>
      <dgm:t>
        <a:bodyPr/>
        <a:lstStyle/>
        <a:p>
          <a:endParaRPr lang="en-US"/>
        </a:p>
      </dgm:t>
    </dgm:pt>
    <dgm:pt modelId="{2B7CDE77-6870-3C4A-801F-0BCB54284488}" type="pres">
      <dgm:prSet presAssocID="{B7F05651-9371-9D49-BA85-2E3B0B108F60}" presName="connectorText" presStyleLbl="sibTrans2D1" presStyleIdx="6" presStyleCnt="7"/>
      <dgm:spPr/>
      <dgm:t>
        <a:bodyPr/>
        <a:lstStyle/>
        <a:p>
          <a:endParaRPr lang="en-US"/>
        </a:p>
      </dgm:t>
    </dgm:pt>
  </dgm:ptLst>
  <dgm:cxnLst>
    <dgm:cxn modelId="{32EE8336-64F4-1F4A-A015-9BE6B2D687D7}" type="presOf" srcId="{3F7B5FB1-D181-1244-8488-A2F8DF617B2E}" destId="{060EAC50-A8D5-324D-A5DF-CBEC2427219F}" srcOrd="0" destOrd="0" presId="urn:microsoft.com/office/officeart/2005/8/layout/cycle2"/>
    <dgm:cxn modelId="{4DB1D955-775D-CA43-A5D5-5B8411591A8B}" type="presOf" srcId="{8C78DFA8-6830-8E44-8945-417735DD739D}" destId="{43F6FCFB-F61F-D54E-A39C-958832B83297}" srcOrd="0" destOrd="0" presId="urn:microsoft.com/office/officeart/2005/8/layout/cycle2"/>
    <dgm:cxn modelId="{74D9A200-ADAB-7C41-8ED5-49513AA5C395}" type="presOf" srcId="{EDD629CC-8CE1-B044-BD61-459E46993203}" destId="{1CDD0BDF-B75B-6F45-8E95-3DB21EF71ACA}" srcOrd="0" destOrd="0" presId="urn:microsoft.com/office/officeart/2005/8/layout/cycle2"/>
    <dgm:cxn modelId="{0C514549-15D1-DF4D-A94C-963537832E94}" type="presOf" srcId="{B098C296-E190-8540-994B-F9C92D20CD90}" destId="{9D621448-ECD9-FC4A-857E-F91DE873D274}" srcOrd="1" destOrd="0" presId="urn:microsoft.com/office/officeart/2005/8/layout/cycle2"/>
    <dgm:cxn modelId="{5210CD59-A33C-1745-B359-6F38DF4F40FC}" type="presOf" srcId="{12A6A166-E02D-114D-8BCB-EEC672AEAF6C}" destId="{0CF9E461-7A8B-3E48-BA0F-E2D08A856E2D}" srcOrd="0" destOrd="0" presId="urn:microsoft.com/office/officeart/2005/8/layout/cycle2"/>
    <dgm:cxn modelId="{1259DEE2-19CA-4F4A-B096-8F4E898BA063}" srcId="{F664417A-3E4F-6943-AF4A-4C6FA3E8962E}" destId="{93C42C0E-C2E9-CD45-B2AC-9B8C827BCF76}" srcOrd="3" destOrd="0" parTransId="{E117E1DD-9FAB-8549-8E37-DA7693DF8730}" sibTransId="{F3E4A71E-4D6D-544B-8799-F520FDDAB89D}"/>
    <dgm:cxn modelId="{0981ADFB-DD99-6541-B78C-EF697A99E94A}" type="presOf" srcId="{48FB490A-916B-A144-8DD0-F420E3803FF7}" destId="{0FE2B9B5-801B-054A-A099-DCC45553D90C}" srcOrd="1" destOrd="0" presId="urn:microsoft.com/office/officeart/2005/8/layout/cycle2"/>
    <dgm:cxn modelId="{F23AF572-281A-A743-947B-26E037B03354}" type="presOf" srcId="{55D6185E-7413-5748-904C-3D31058D57B1}" destId="{D3C6BB46-916E-B84C-8D63-F31928B80711}" srcOrd="1" destOrd="0" presId="urn:microsoft.com/office/officeart/2005/8/layout/cycle2"/>
    <dgm:cxn modelId="{1E9430A5-CCD5-A74E-8E45-EC623BCA621A}" srcId="{F664417A-3E4F-6943-AF4A-4C6FA3E8962E}" destId="{8CFBFC8C-7A0F-B648-BBD3-3F4FD3D8750B}" srcOrd="2" destOrd="0" parTransId="{EC46B010-7B0A-2E47-BCD0-7DCDE0C85E13}" sibTransId="{16EF1B3D-B7EB-074C-9DB4-08B52ECDE93F}"/>
    <dgm:cxn modelId="{65CF48A4-A1D6-EE40-9CA2-F30E1957447A}" type="presOf" srcId="{8CFBFC8C-7A0F-B648-BBD3-3F4FD3D8750B}" destId="{6B2F8515-DAA5-094F-A2BE-B0F6B0BDBC07}" srcOrd="0" destOrd="0" presId="urn:microsoft.com/office/officeart/2005/8/layout/cycle2"/>
    <dgm:cxn modelId="{1A47F02A-92F3-1A43-8E07-B868A673B340}" type="presOf" srcId="{B098C296-E190-8540-994B-F9C92D20CD90}" destId="{55EE8095-EBE5-8346-A7BE-5205F42D2D12}" srcOrd="0" destOrd="0" presId="urn:microsoft.com/office/officeart/2005/8/layout/cycle2"/>
    <dgm:cxn modelId="{D2D6B356-9848-6E48-B78F-9334C1AA00E9}" srcId="{F664417A-3E4F-6943-AF4A-4C6FA3E8962E}" destId="{EDD629CC-8CE1-B044-BD61-459E46993203}" srcOrd="5" destOrd="0" parTransId="{5E7107A7-5CB8-744E-A010-289BD0D96A45}" sibTransId="{82A808B5-71C5-8C4F-9BA8-2F0E7B242B9A}"/>
    <dgm:cxn modelId="{1F7B22DD-78D8-144E-9A9C-B4FBDCAE2990}" type="presOf" srcId="{F3E4A71E-4D6D-544B-8799-F520FDDAB89D}" destId="{839CC92B-1EE3-5E4F-91DF-2A6831DEAE9F}" srcOrd="0" destOrd="0" presId="urn:microsoft.com/office/officeart/2005/8/layout/cycle2"/>
    <dgm:cxn modelId="{19A43849-FFB7-8C4D-8F31-B0F6D00930BD}" srcId="{F664417A-3E4F-6943-AF4A-4C6FA3E8962E}" destId="{12A6A166-E02D-114D-8BCB-EEC672AEAF6C}" srcOrd="4" destOrd="0" parTransId="{6FE066F8-71D6-6142-ABDA-076FDC2F0312}" sibTransId="{B098C296-E190-8540-994B-F9C92D20CD90}"/>
    <dgm:cxn modelId="{3C547F81-5D1D-F148-848A-F3984B22C1A9}" type="presOf" srcId="{F3E4A71E-4D6D-544B-8799-F520FDDAB89D}" destId="{09759430-B34E-9043-BB37-EE12EA9CEAC3}" srcOrd="1" destOrd="0" presId="urn:microsoft.com/office/officeart/2005/8/layout/cycle2"/>
    <dgm:cxn modelId="{3704FD03-7F52-8843-82B0-13215B71D026}" type="presOf" srcId="{55D6185E-7413-5748-904C-3D31058D57B1}" destId="{71B39361-04EF-854A-8A4F-41A5483AA233}" srcOrd="0" destOrd="0" presId="urn:microsoft.com/office/officeart/2005/8/layout/cycle2"/>
    <dgm:cxn modelId="{9C20F208-BD40-904C-85A9-1A4414DE287B}" type="presOf" srcId="{16EF1B3D-B7EB-074C-9DB4-08B52ECDE93F}" destId="{DCA03C96-79E2-3C47-9239-AD1FBC9A9D4F}" srcOrd="1" destOrd="0" presId="urn:microsoft.com/office/officeart/2005/8/layout/cycle2"/>
    <dgm:cxn modelId="{4132D05D-78D7-F143-B96B-741326D57757}" srcId="{F664417A-3E4F-6943-AF4A-4C6FA3E8962E}" destId="{8C78DFA8-6830-8E44-8945-417735DD739D}" srcOrd="1" destOrd="0" parTransId="{05211E30-DC78-6E41-B3F5-02B82397A9C5}" sibTransId="{55D6185E-7413-5748-904C-3D31058D57B1}"/>
    <dgm:cxn modelId="{2597A898-21A8-AE45-A9CA-7E7F41E02A17}" type="presOf" srcId="{48FB490A-916B-A144-8DD0-F420E3803FF7}" destId="{DB7E4659-F14C-0541-AB41-8185D5E07857}" srcOrd="0" destOrd="0" presId="urn:microsoft.com/office/officeart/2005/8/layout/cycle2"/>
    <dgm:cxn modelId="{58E8AEAE-4440-6749-AE68-5348AD73A547}" type="presOf" srcId="{F664417A-3E4F-6943-AF4A-4C6FA3E8962E}" destId="{80CD05D8-38F4-3D4D-BD01-C7919F023249}" srcOrd="0" destOrd="0" presId="urn:microsoft.com/office/officeart/2005/8/layout/cycle2"/>
    <dgm:cxn modelId="{A4290B9A-7443-B641-BCC9-9DCA52DFF078}" type="presOf" srcId="{16EF1B3D-B7EB-074C-9DB4-08B52ECDE93F}" destId="{7198AE95-644E-6446-9232-131C7C512226}" srcOrd="0" destOrd="0" presId="urn:microsoft.com/office/officeart/2005/8/layout/cycle2"/>
    <dgm:cxn modelId="{59553171-7C33-7443-9AA7-36856A9E6C9D}" type="presOf" srcId="{B7F05651-9371-9D49-BA85-2E3B0B108F60}" destId="{E999D0AA-B554-2D4D-B1A3-C1FD378AD155}" srcOrd="0" destOrd="0" presId="urn:microsoft.com/office/officeart/2005/8/layout/cycle2"/>
    <dgm:cxn modelId="{7E7C9F0D-E3BE-7E48-8AE0-0D4473E8E7DD}" srcId="{F664417A-3E4F-6943-AF4A-4C6FA3E8962E}" destId="{3F7B5FB1-D181-1244-8488-A2F8DF617B2E}" srcOrd="0" destOrd="0" parTransId="{FD46EA92-6CFF-BA4C-B735-61EA77BAAB34}" sibTransId="{48FB490A-916B-A144-8DD0-F420E3803FF7}"/>
    <dgm:cxn modelId="{1F165662-3CBC-984F-AFA1-9344A100EC76}" type="presOf" srcId="{B7F05651-9371-9D49-BA85-2E3B0B108F60}" destId="{2B7CDE77-6870-3C4A-801F-0BCB54284488}" srcOrd="1" destOrd="0" presId="urn:microsoft.com/office/officeart/2005/8/layout/cycle2"/>
    <dgm:cxn modelId="{9C1A0D1D-3C25-0345-831B-96F6AECC17F3}" type="presOf" srcId="{93C42C0E-C2E9-CD45-B2AC-9B8C827BCF76}" destId="{7B7DDE6D-E11A-5445-BB4D-634A6F8B0514}" srcOrd="0" destOrd="0" presId="urn:microsoft.com/office/officeart/2005/8/layout/cycle2"/>
    <dgm:cxn modelId="{3DAC0153-F6C6-1144-9C2F-1843F536994C}" type="presOf" srcId="{82A808B5-71C5-8C4F-9BA8-2F0E7B242B9A}" destId="{9974FDA1-D116-9E44-A6B9-B0A2074FE178}" srcOrd="1" destOrd="0" presId="urn:microsoft.com/office/officeart/2005/8/layout/cycle2"/>
    <dgm:cxn modelId="{504487CD-D3B5-BB43-978D-8485CE541BCD}" type="presOf" srcId="{F620D904-1A15-DC4C-9485-D540EAB1BC38}" destId="{9CCC3E43-C512-2B4B-A5F6-CFBFB996CC89}" srcOrd="0" destOrd="0" presId="urn:microsoft.com/office/officeart/2005/8/layout/cycle2"/>
    <dgm:cxn modelId="{EB9702EE-F0C9-CF41-A8EE-B28DB5E23814}" srcId="{F664417A-3E4F-6943-AF4A-4C6FA3E8962E}" destId="{F620D904-1A15-DC4C-9485-D540EAB1BC38}" srcOrd="6" destOrd="0" parTransId="{D146917E-F937-DD4C-B42C-E450B7D36BBE}" sibTransId="{B7F05651-9371-9D49-BA85-2E3B0B108F60}"/>
    <dgm:cxn modelId="{C9DD8FC8-C21C-7245-ACB6-E5C3DDD27E13}" type="presOf" srcId="{82A808B5-71C5-8C4F-9BA8-2F0E7B242B9A}" destId="{0B21C3D8-CE6C-8A4E-8E82-2398EEDAD8DC}" srcOrd="0" destOrd="0" presId="urn:microsoft.com/office/officeart/2005/8/layout/cycle2"/>
    <dgm:cxn modelId="{8CE69185-6581-8F45-96BD-7D3D92A09ADA}" type="presParOf" srcId="{80CD05D8-38F4-3D4D-BD01-C7919F023249}" destId="{060EAC50-A8D5-324D-A5DF-CBEC2427219F}" srcOrd="0" destOrd="0" presId="urn:microsoft.com/office/officeart/2005/8/layout/cycle2"/>
    <dgm:cxn modelId="{5AC3599E-ACBA-1941-9129-D25B1DEA09D7}" type="presParOf" srcId="{80CD05D8-38F4-3D4D-BD01-C7919F023249}" destId="{DB7E4659-F14C-0541-AB41-8185D5E07857}" srcOrd="1" destOrd="0" presId="urn:microsoft.com/office/officeart/2005/8/layout/cycle2"/>
    <dgm:cxn modelId="{DFB1087D-12FD-3045-A1D9-EED139C8FD4B}" type="presParOf" srcId="{DB7E4659-F14C-0541-AB41-8185D5E07857}" destId="{0FE2B9B5-801B-054A-A099-DCC45553D90C}" srcOrd="0" destOrd="0" presId="urn:microsoft.com/office/officeart/2005/8/layout/cycle2"/>
    <dgm:cxn modelId="{523DE84F-25C6-D544-8106-D93AFDC58D37}" type="presParOf" srcId="{80CD05D8-38F4-3D4D-BD01-C7919F023249}" destId="{43F6FCFB-F61F-D54E-A39C-958832B83297}" srcOrd="2" destOrd="0" presId="urn:microsoft.com/office/officeart/2005/8/layout/cycle2"/>
    <dgm:cxn modelId="{ADD3ABA2-534E-4948-A01C-AA9FCDF26C75}" type="presParOf" srcId="{80CD05D8-38F4-3D4D-BD01-C7919F023249}" destId="{71B39361-04EF-854A-8A4F-41A5483AA233}" srcOrd="3" destOrd="0" presId="urn:microsoft.com/office/officeart/2005/8/layout/cycle2"/>
    <dgm:cxn modelId="{65C5ACFB-1AB9-DD44-BE15-F7EA25275CB5}" type="presParOf" srcId="{71B39361-04EF-854A-8A4F-41A5483AA233}" destId="{D3C6BB46-916E-B84C-8D63-F31928B80711}" srcOrd="0" destOrd="0" presId="urn:microsoft.com/office/officeart/2005/8/layout/cycle2"/>
    <dgm:cxn modelId="{3E412A23-ACF7-4C4C-A0F2-BA6644D72A53}" type="presParOf" srcId="{80CD05D8-38F4-3D4D-BD01-C7919F023249}" destId="{6B2F8515-DAA5-094F-A2BE-B0F6B0BDBC07}" srcOrd="4" destOrd="0" presId="urn:microsoft.com/office/officeart/2005/8/layout/cycle2"/>
    <dgm:cxn modelId="{5264F415-590F-0A42-998B-737CCB2F63F3}" type="presParOf" srcId="{80CD05D8-38F4-3D4D-BD01-C7919F023249}" destId="{7198AE95-644E-6446-9232-131C7C512226}" srcOrd="5" destOrd="0" presId="urn:microsoft.com/office/officeart/2005/8/layout/cycle2"/>
    <dgm:cxn modelId="{55CBE15D-B4A8-C149-BEF1-C69B7661448F}" type="presParOf" srcId="{7198AE95-644E-6446-9232-131C7C512226}" destId="{DCA03C96-79E2-3C47-9239-AD1FBC9A9D4F}" srcOrd="0" destOrd="0" presId="urn:microsoft.com/office/officeart/2005/8/layout/cycle2"/>
    <dgm:cxn modelId="{EFD76EB4-80FD-3744-9726-466F13F3DA89}" type="presParOf" srcId="{80CD05D8-38F4-3D4D-BD01-C7919F023249}" destId="{7B7DDE6D-E11A-5445-BB4D-634A6F8B0514}" srcOrd="6" destOrd="0" presId="urn:microsoft.com/office/officeart/2005/8/layout/cycle2"/>
    <dgm:cxn modelId="{40BD43E0-E85D-EF49-B258-6565DE6828F3}" type="presParOf" srcId="{80CD05D8-38F4-3D4D-BD01-C7919F023249}" destId="{839CC92B-1EE3-5E4F-91DF-2A6831DEAE9F}" srcOrd="7" destOrd="0" presId="urn:microsoft.com/office/officeart/2005/8/layout/cycle2"/>
    <dgm:cxn modelId="{0E8E87AC-2668-0142-BE56-8B6F55708436}" type="presParOf" srcId="{839CC92B-1EE3-5E4F-91DF-2A6831DEAE9F}" destId="{09759430-B34E-9043-BB37-EE12EA9CEAC3}" srcOrd="0" destOrd="0" presId="urn:microsoft.com/office/officeart/2005/8/layout/cycle2"/>
    <dgm:cxn modelId="{BF9EC961-C506-8A48-9E4E-34C70520E90D}" type="presParOf" srcId="{80CD05D8-38F4-3D4D-BD01-C7919F023249}" destId="{0CF9E461-7A8B-3E48-BA0F-E2D08A856E2D}" srcOrd="8" destOrd="0" presId="urn:microsoft.com/office/officeart/2005/8/layout/cycle2"/>
    <dgm:cxn modelId="{A9D8C05F-1C49-834C-9E0E-A9DA2644E9DD}" type="presParOf" srcId="{80CD05D8-38F4-3D4D-BD01-C7919F023249}" destId="{55EE8095-EBE5-8346-A7BE-5205F42D2D12}" srcOrd="9" destOrd="0" presId="urn:microsoft.com/office/officeart/2005/8/layout/cycle2"/>
    <dgm:cxn modelId="{71497E1C-7491-114D-9A85-9B4A5BF5A0F4}" type="presParOf" srcId="{55EE8095-EBE5-8346-A7BE-5205F42D2D12}" destId="{9D621448-ECD9-FC4A-857E-F91DE873D274}" srcOrd="0" destOrd="0" presId="urn:microsoft.com/office/officeart/2005/8/layout/cycle2"/>
    <dgm:cxn modelId="{76B099E9-F80F-9D4A-83AF-0E0A6F94A042}" type="presParOf" srcId="{80CD05D8-38F4-3D4D-BD01-C7919F023249}" destId="{1CDD0BDF-B75B-6F45-8E95-3DB21EF71ACA}" srcOrd="10" destOrd="0" presId="urn:microsoft.com/office/officeart/2005/8/layout/cycle2"/>
    <dgm:cxn modelId="{B64FACEB-16DB-9344-BBD6-863DEEC3433D}" type="presParOf" srcId="{80CD05D8-38F4-3D4D-BD01-C7919F023249}" destId="{0B21C3D8-CE6C-8A4E-8E82-2398EEDAD8DC}" srcOrd="11" destOrd="0" presId="urn:microsoft.com/office/officeart/2005/8/layout/cycle2"/>
    <dgm:cxn modelId="{B3A405B6-805A-C143-A412-F9F66F8EC56B}" type="presParOf" srcId="{0B21C3D8-CE6C-8A4E-8E82-2398EEDAD8DC}" destId="{9974FDA1-D116-9E44-A6B9-B0A2074FE178}" srcOrd="0" destOrd="0" presId="urn:microsoft.com/office/officeart/2005/8/layout/cycle2"/>
    <dgm:cxn modelId="{039F3462-149C-3948-AA8D-EB1A8AB79387}" type="presParOf" srcId="{80CD05D8-38F4-3D4D-BD01-C7919F023249}" destId="{9CCC3E43-C512-2B4B-A5F6-CFBFB996CC89}" srcOrd="12" destOrd="0" presId="urn:microsoft.com/office/officeart/2005/8/layout/cycle2"/>
    <dgm:cxn modelId="{9D7A3445-552E-6144-8776-AFEC8B749A73}" type="presParOf" srcId="{80CD05D8-38F4-3D4D-BD01-C7919F023249}" destId="{E999D0AA-B554-2D4D-B1A3-C1FD378AD155}" srcOrd="13" destOrd="0" presId="urn:microsoft.com/office/officeart/2005/8/layout/cycle2"/>
    <dgm:cxn modelId="{9FCF6C79-67B7-5549-8CD8-A589AE39EF42}" type="presParOf" srcId="{E999D0AA-B554-2D4D-B1A3-C1FD378AD155}" destId="{2B7CDE77-6870-3C4A-801F-0BCB5428448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A1044E-1D67-DD4B-B498-C36F429468E6}" type="doc">
      <dgm:prSet loTypeId="urn:microsoft.com/office/officeart/2005/8/layout/cycle2" loCatId="cycle" qsTypeId="urn:microsoft.com/office/officeart/2005/8/quickstyle/simple4" qsCatId="simple" csTypeId="urn:microsoft.com/office/officeart/2005/8/colors/accent1_2" csCatId="accent1" phldr="1"/>
      <dgm:spPr/>
      <dgm:t>
        <a:bodyPr/>
        <a:lstStyle/>
        <a:p>
          <a:endParaRPr lang="en-US"/>
        </a:p>
      </dgm:t>
    </dgm:pt>
    <dgm:pt modelId="{7F624DE4-740C-8B4A-97E4-96C569B1470E}">
      <dgm:prSet phldrT="[Text]" custT="1"/>
      <dgm:spPr/>
      <dgm:t>
        <a:bodyPr/>
        <a:lstStyle/>
        <a:p>
          <a:r>
            <a:rPr lang="en-US" sz="1200" b="1" dirty="0" smtClean="0"/>
            <a:t>Thirty Years’ War (1618-48)</a:t>
          </a:r>
          <a:endParaRPr lang="en-US" sz="1200" b="1" dirty="0"/>
        </a:p>
      </dgm:t>
    </dgm:pt>
    <dgm:pt modelId="{54319036-6FA4-8542-85BE-441497D4A762}" type="parTrans" cxnId="{A00AD78E-BF63-D84F-A096-A9DB7849081E}">
      <dgm:prSet/>
      <dgm:spPr/>
      <dgm:t>
        <a:bodyPr/>
        <a:lstStyle/>
        <a:p>
          <a:endParaRPr lang="en-US"/>
        </a:p>
      </dgm:t>
    </dgm:pt>
    <dgm:pt modelId="{1CB282BB-BC54-2B49-A9CC-0F39BD267F43}" type="sibTrans" cxnId="{A00AD78E-BF63-D84F-A096-A9DB7849081E}">
      <dgm:prSet/>
      <dgm:spPr/>
      <dgm:t>
        <a:bodyPr/>
        <a:lstStyle/>
        <a:p>
          <a:endParaRPr lang="en-US"/>
        </a:p>
      </dgm:t>
    </dgm:pt>
    <dgm:pt modelId="{D30064F5-DCBA-034A-8D25-D69D6C7C8216}">
      <dgm:prSet phldrT="[Text]" custT="1"/>
      <dgm:spPr/>
      <dgm:t>
        <a:bodyPr/>
        <a:lstStyle/>
        <a:p>
          <a:r>
            <a:rPr lang="en-US" sz="1200" b="1" dirty="0" err="1" smtClean="0"/>
            <a:t>Grimmelshausen</a:t>
          </a:r>
          <a:r>
            <a:rPr lang="en-US" sz="1200" b="1" dirty="0" smtClean="0"/>
            <a:t>, </a:t>
          </a:r>
          <a:r>
            <a:rPr lang="en-US" sz="1200" b="1" u="sng" dirty="0" err="1" smtClean="0"/>
            <a:t>Simplicissimus</a:t>
          </a:r>
          <a:r>
            <a:rPr lang="en-US" sz="1200" b="1" u="none" dirty="0" smtClean="0"/>
            <a:t> (1668)</a:t>
          </a:r>
          <a:endParaRPr lang="en-US" sz="1200" b="1" u="sng" dirty="0"/>
        </a:p>
      </dgm:t>
    </dgm:pt>
    <dgm:pt modelId="{CF8D3D7A-CD7F-A04E-AE61-5016751EEB87}" type="parTrans" cxnId="{68EB9757-A418-554C-ADB7-39919F6829C5}">
      <dgm:prSet/>
      <dgm:spPr/>
      <dgm:t>
        <a:bodyPr/>
        <a:lstStyle/>
        <a:p>
          <a:endParaRPr lang="en-US"/>
        </a:p>
      </dgm:t>
    </dgm:pt>
    <dgm:pt modelId="{BFC95434-9304-414B-BD00-4C11820E4A21}" type="sibTrans" cxnId="{68EB9757-A418-554C-ADB7-39919F6829C5}">
      <dgm:prSet/>
      <dgm:spPr/>
      <dgm:t>
        <a:bodyPr/>
        <a:lstStyle/>
        <a:p>
          <a:endParaRPr lang="en-US"/>
        </a:p>
      </dgm:t>
    </dgm:pt>
    <dgm:pt modelId="{5AF84681-739C-7B49-BA0E-8E6A24391A0D}">
      <dgm:prSet phldrT="[Text]" custT="1"/>
      <dgm:spPr/>
      <dgm:t>
        <a:bodyPr/>
        <a:lstStyle/>
        <a:p>
          <a:r>
            <a:rPr lang="en-US" sz="1200" b="1" dirty="0" smtClean="0"/>
            <a:t>Brecht, </a:t>
          </a:r>
          <a:r>
            <a:rPr lang="en-US" sz="1200" b="1" u="sng" dirty="0" smtClean="0"/>
            <a:t>Mother Courage and her Children</a:t>
          </a:r>
          <a:r>
            <a:rPr lang="en-US" sz="1200" b="1" u="none" dirty="0" smtClean="0"/>
            <a:t> (1939 / 1949)</a:t>
          </a:r>
          <a:endParaRPr lang="en-US" sz="1200" b="1" dirty="0"/>
        </a:p>
      </dgm:t>
    </dgm:pt>
    <dgm:pt modelId="{F4D2E546-E00A-5047-B25E-9CE9405B2B40}" type="parTrans" cxnId="{A5B4B6A7-B2F5-3D4F-B1D7-C14B87C579FF}">
      <dgm:prSet/>
      <dgm:spPr/>
      <dgm:t>
        <a:bodyPr/>
        <a:lstStyle/>
        <a:p>
          <a:endParaRPr lang="en-US"/>
        </a:p>
      </dgm:t>
    </dgm:pt>
    <dgm:pt modelId="{809174F8-E142-E44D-8FFC-894583AC8A1A}" type="sibTrans" cxnId="{A5B4B6A7-B2F5-3D4F-B1D7-C14B87C579FF}">
      <dgm:prSet/>
      <dgm:spPr/>
      <dgm:t>
        <a:bodyPr/>
        <a:lstStyle/>
        <a:p>
          <a:endParaRPr lang="en-US"/>
        </a:p>
      </dgm:t>
    </dgm:pt>
    <dgm:pt modelId="{4EAC868A-EBC5-A342-9B6E-540B5B180441}">
      <dgm:prSet phldrT="[Text]" custT="1"/>
      <dgm:spPr/>
      <dgm:t>
        <a:bodyPr/>
        <a:lstStyle/>
        <a:p>
          <a:r>
            <a:rPr lang="en-US" sz="1200" b="1" dirty="0" smtClean="0"/>
            <a:t>John Walter, “Theater of War”</a:t>
          </a:r>
        </a:p>
        <a:p>
          <a:r>
            <a:rPr lang="en-US" sz="1200" b="1" dirty="0" smtClean="0"/>
            <a:t> (2008)</a:t>
          </a:r>
          <a:endParaRPr lang="en-US" sz="1200" b="1" dirty="0"/>
        </a:p>
      </dgm:t>
    </dgm:pt>
    <dgm:pt modelId="{F9B6B073-92ED-694B-B4AE-49244B91C647}" type="parTrans" cxnId="{51CCBE95-11FC-FB4F-92F0-AFAEF9F05916}">
      <dgm:prSet/>
      <dgm:spPr/>
      <dgm:t>
        <a:bodyPr/>
        <a:lstStyle/>
        <a:p>
          <a:endParaRPr lang="en-US"/>
        </a:p>
      </dgm:t>
    </dgm:pt>
    <dgm:pt modelId="{E28809A5-A8E8-CC48-B76A-F17E4F7C33FB}" type="sibTrans" cxnId="{51CCBE95-11FC-FB4F-92F0-AFAEF9F05916}">
      <dgm:prSet/>
      <dgm:spPr/>
      <dgm:t>
        <a:bodyPr/>
        <a:lstStyle/>
        <a:p>
          <a:endParaRPr lang="en-US"/>
        </a:p>
      </dgm:t>
    </dgm:pt>
    <dgm:pt modelId="{C771FA68-934E-B749-B285-542F63EEEFD6}">
      <dgm:prSet phldrT="[Text]" custT="1"/>
      <dgm:spPr/>
      <dgm:t>
        <a:bodyPr/>
        <a:lstStyle/>
        <a:p>
          <a:r>
            <a:rPr lang="en-US" sz="1200" b="1" dirty="0" smtClean="0"/>
            <a:t>HCC (Fall, 2015)</a:t>
          </a:r>
          <a:endParaRPr lang="en-US" sz="1200" b="1" dirty="0"/>
        </a:p>
      </dgm:t>
    </dgm:pt>
    <dgm:pt modelId="{424426ED-D586-F04A-8EB8-3F8E70246696}" type="parTrans" cxnId="{7B18996D-B8AA-FB49-8394-ECEC76739DA0}">
      <dgm:prSet/>
      <dgm:spPr/>
      <dgm:t>
        <a:bodyPr/>
        <a:lstStyle/>
        <a:p>
          <a:endParaRPr lang="en-US"/>
        </a:p>
      </dgm:t>
    </dgm:pt>
    <dgm:pt modelId="{D1B2963E-B7C1-7445-9675-E25C4AAE4D00}" type="sibTrans" cxnId="{7B18996D-B8AA-FB49-8394-ECEC76739DA0}">
      <dgm:prSet/>
      <dgm:spPr/>
      <dgm:t>
        <a:bodyPr/>
        <a:lstStyle/>
        <a:p>
          <a:endParaRPr lang="en-US"/>
        </a:p>
      </dgm:t>
    </dgm:pt>
    <dgm:pt modelId="{1C51463C-B980-AD47-91A4-008804BAE694}">
      <dgm:prSet phldrT="[Text]" custT="1"/>
      <dgm:spPr/>
      <dgm:t>
        <a:bodyPr/>
        <a:lstStyle/>
        <a:p>
          <a:r>
            <a:rPr lang="en-US" sz="1200" b="1" dirty="0" smtClean="0"/>
            <a:t>Homer’s </a:t>
          </a:r>
          <a:r>
            <a:rPr lang="en-US" sz="1200" b="1" i="1" dirty="0" smtClean="0"/>
            <a:t>Iliad</a:t>
          </a:r>
          <a:endParaRPr lang="en-US" sz="1200" b="1" dirty="0"/>
        </a:p>
      </dgm:t>
    </dgm:pt>
    <dgm:pt modelId="{3271D7EB-8930-AA49-A6A9-6249B93F569F}" type="parTrans" cxnId="{45F2BDA7-A214-914C-B509-97863FD353E9}">
      <dgm:prSet/>
      <dgm:spPr/>
      <dgm:t>
        <a:bodyPr/>
        <a:lstStyle/>
        <a:p>
          <a:endParaRPr lang="en-US"/>
        </a:p>
      </dgm:t>
    </dgm:pt>
    <dgm:pt modelId="{2407AD1B-89AB-3340-8C7C-70F3403BFFFF}" type="sibTrans" cxnId="{45F2BDA7-A214-914C-B509-97863FD353E9}">
      <dgm:prSet/>
      <dgm:spPr/>
      <dgm:t>
        <a:bodyPr/>
        <a:lstStyle/>
        <a:p>
          <a:endParaRPr lang="en-US"/>
        </a:p>
      </dgm:t>
    </dgm:pt>
    <dgm:pt modelId="{73CDEBE4-2ACE-C94B-98D4-5502D381D503}">
      <dgm:prSet phldrT="[Text]" custT="1"/>
      <dgm:spPr/>
      <dgm:t>
        <a:bodyPr/>
        <a:lstStyle/>
        <a:p>
          <a:r>
            <a:rPr lang="en-US" sz="1200" b="1" dirty="0" smtClean="0"/>
            <a:t>Trojan War</a:t>
          </a:r>
          <a:endParaRPr lang="en-US" sz="1200" b="1" dirty="0"/>
        </a:p>
      </dgm:t>
    </dgm:pt>
    <dgm:pt modelId="{B3CE2208-87E9-9343-998B-BF45A640B68B}" type="parTrans" cxnId="{7B74D732-5E9B-2345-A38D-DA7364DD4660}">
      <dgm:prSet/>
      <dgm:spPr/>
      <dgm:t>
        <a:bodyPr/>
        <a:lstStyle/>
        <a:p>
          <a:endParaRPr lang="en-US"/>
        </a:p>
      </dgm:t>
    </dgm:pt>
    <dgm:pt modelId="{DFFE1EB3-43A5-B641-A875-CE63B22260EA}" type="sibTrans" cxnId="{7B74D732-5E9B-2345-A38D-DA7364DD4660}">
      <dgm:prSet/>
      <dgm:spPr/>
      <dgm:t>
        <a:bodyPr/>
        <a:lstStyle/>
        <a:p>
          <a:endParaRPr lang="en-US"/>
        </a:p>
      </dgm:t>
    </dgm:pt>
    <dgm:pt modelId="{A7876B2C-52E5-844C-B3DA-7AD7AFCCAF26}" type="pres">
      <dgm:prSet presAssocID="{94A1044E-1D67-DD4B-B498-C36F429468E6}" presName="cycle" presStyleCnt="0">
        <dgm:presLayoutVars>
          <dgm:dir/>
          <dgm:resizeHandles val="exact"/>
        </dgm:presLayoutVars>
      </dgm:prSet>
      <dgm:spPr/>
      <dgm:t>
        <a:bodyPr/>
        <a:lstStyle/>
        <a:p>
          <a:endParaRPr lang="en-US"/>
        </a:p>
      </dgm:t>
    </dgm:pt>
    <dgm:pt modelId="{BEFECE7F-2C64-4641-A9FF-00F50B5E6244}" type="pres">
      <dgm:prSet presAssocID="{73CDEBE4-2ACE-C94B-98D4-5502D381D503}" presName="node" presStyleLbl="node1" presStyleIdx="0" presStyleCnt="7">
        <dgm:presLayoutVars>
          <dgm:bulletEnabled val="1"/>
        </dgm:presLayoutVars>
      </dgm:prSet>
      <dgm:spPr/>
      <dgm:t>
        <a:bodyPr/>
        <a:lstStyle/>
        <a:p>
          <a:endParaRPr lang="en-US"/>
        </a:p>
      </dgm:t>
    </dgm:pt>
    <dgm:pt modelId="{48CD8B75-E18F-EF48-A9EB-905FB347C2FA}" type="pres">
      <dgm:prSet presAssocID="{DFFE1EB3-43A5-B641-A875-CE63B22260EA}" presName="sibTrans" presStyleLbl="sibTrans2D1" presStyleIdx="0" presStyleCnt="7"/>
      <dgm:spPr/>
      <dgm:t>
        <a:bodyPr/>
        <a:lstStyle/>
        <a:p>
          <a:endParaRPr lang="en-US"/>
        </a:p>
      </dgm:t>
    </dgm:pt>
    <dgm:pt modelId="{8AF070B7-ECBE-FF40-9907-D5FF0AFDE7E5}" type="pres">
      <dgm:prSet presAssocID="{DFFE1EB3-43A5-B641-A875-CE63B22260EA}" presName="connectorText" presStyleLbl="sibTrans2D1" presStyleIdx="0" presStyleCnt="7"/>
      <dgm:spPr/>
      <dgm:t>
        <a:bodyPr/>
        <a:lstStyle/>
        <a:p>
          <a:endParaRPr lang="en-US"/>
        </a:p>
      </dgm:t>
    </dgm:pt>
    <dgm:pt modelId="{C109AA75-CBC5-FD4F-AAD7-74DA74A8B475}" type="pres">
      <dgm:prSet presAssocID="{1C51463C-B980-AD47-91A4-008804BAE694}" presName="node" presStyleLbl="node1" presStyleIdx="1" presStyleCnt="7">
        <dgm:presLayoutVars>
          <dgm:bulletEnabled val="1"/>
        </dgm:presLayoutVars>
      </dgm:prSet>
      <dgm:spPr/>
      <dgm:t>
        <a:bodyPr/>
        <a:lstStyle/>
        <a:p>
          <a:endParaRPr lang="en-US"/>
        </a:p>
      </dgm:t>
    </dgm:pt>
    <dgm:pt modelId="{8A17CCC3-0E19-B84C-92A3-729EFF52EC2B}" type="pres">
      <dgm:prSet presAssocID="{2407AD1B-89AB-3340-8C7C-70F3403BFFFF}" presName="sibTrans" presStyleLbl="sibTrans2D1" presStyleIdx="1" presStyleCnt="7"/>
      <dgm:spPr/>
      <dgm:t>
        <a:bodyPr/>
        <a:lstStyle/>
        <a:p>
          <a:endParaRPr lang="en-US"/>
        </a:p>
      </dgm:t>
    </dgm:pt>
    <dgm:pt modelId="{C4A1B61F-758D-4044-8EA7-48DD026F45BC}" type="pres">
      <dgm:prSet presAssocID="{2407AD1B-89AB-3340-8C7C-70F3403BFFFF}" presName="connectorText" presStyleLbl="sibTrans2D1" presStyleIdx="1" presStyleCnt="7"/>
      <dgm:spPr/>
      <dgm:t>
        <a:bodyPr/>
        <a:lstStyle/>
        <a:p>
          <a:endParaRPr lang="en-US"/>
        </a:p>
      </dgm:t>
    </dgm:pt>
    <dgm:pt modelId="{7546D6E7-F534-D54C-B276-D514E8702147}" type="pres">
      <dgm:prSet presAssocID="{7F624DE4-740C-8B4A-97E4-96C569B1470E}" presName="node" presStyleLbl="node1" presStyleIdx="2" presStyleCnt="7">
        <dgm:presLayoutVars>
          <dgm:bulletEnabled val="1"/>
        </dgm:presLayoutVars>
      </dgm:prSet>
      <dgm:spPr/>
      <dgm:t>
        <a:bodyPr/>
        <a:lstStyle/>
        <a:p>
          <a:endParaRPr lang="en-US"/>
        </a:p>
      </dgm:t>
    </dgm:pt>
    <dgm:pt modelId="{A38FE8D7-20D3-554F-AC84-FC1AF3A2D6F1}" type="pres">
      <dgm:prSet presAssocID="{1CB282BB-BC54-2B49-A9CC-0F39BD267F43}" presName="sibTrans" presStyleLbl="sibTrans2D1" presStyleIdx="2" presStyleCnt="7"/>
      <dgm:spPr/>
      <dgm:t>
        <a:bodyPr/>
        <a:lstStyle/>
        <a:p>
          <a:endParaRPr lang="en-US"/>
        </a:p>
      </dgm:t>
    </dgm:pt>
    <dgm:pt modelId="{51762771-2F48-334A-98BB-60482C2F73EA}" type="pres">
      <dgm:prSet presAssocID="{1CB282BB-BC54-2B49-A9CC-0F39BD267F43}" presName="connectorText" presStyleLbl="sibTrans2D1" presStyleIdx="2" presStyleCnt="7"/>
      <dgm:spPr/>
      <dgm:t>
        <a:bodyPr/>
        <a:lstStyle/>
        <a:p>
          <a:endParaRPr lang="en-US"/>
        </a:p>
      </dgm:t>
    </dgm:pt>
    <dgm:pt modelId="{799D5109-7B8E-E049-8F14-F61E9B93477D}" type="pres">
      <dgm:prSet presAssocID="{D30064F5-DCBA-034A-8D25-D69D6C7C8216}" presName="node" presStyleLbl="node1" presStyleIdx="3" presStyleCnt="7" custScaleX="100998" custScaleY="104293" custRadScaleRad="95005" custRadScaleInc="3049">
        <dgm:presLayoutVars>
          <dgm:bulletEnabled val="1"/>
        </dgm:presLayoutVars>
      </dgm:prSet>
      <dgm:spPr/>
      <dgm:t>
        <a:bodyPr/>
        <a:lstStyle/>
        <a:p>
          <a:endParaRPr lang="en-US"/>
        </a:p>
      </dgm:t>
    </dgm:pt>
    <dgm:pt modelId="{DEA098BD-9E74-994D-8520-CA2D0E1189AD}" type="pres">
      <dgm:prSet presAssocID="{BFC95434-9304-414B-BD00-4C11820E4A21}" presName="sibTrans" presStyleLbl="sibTrans2D1" presStyleIdx="3" presStyleCnt="7"/>
      <dgm:spPr/>
      <dgm:t>
        <a:bodyPr/>
        <a:lstStyle/>
        <a:p>
          <a:endParaRPr lang="en-US"/>
        </a:p>
      </dgm:t>
    </dgm:pt>
    <dgm:pt modelId="{E37FB10F-177F-9449-A45D-D11FD523E850}" type="pres">
      <dgm:prSet presAssocID="{BFC95434-9304-414B-BD00-4C11820E4A21}" presName="connectorText" presStyleLbl="sibTrans2D1" presStyleIdx="3" presStyleCnt="7"/>
      <dgm:spPr/>
      <dgm:t>
        <a:bodyPr/>
        <a:lstStyle/>
        <a:p>
          <a:endParaRPr lang="en-US"/>
        </a:p>
      </dgm:t>
    </dgm:pt>
    <dgm:pt modelId="{DB8FD848-95AD-9841-9E1C-546081F88999}" type="pres">
      <dgm:prSet presAssocID="{5AF84681-739C-7B49-BA0E-8E6A24391A0D}" presName="node" presStyleLbl="node1" presStyleIdx="4" presStyleCnt="7">
        <dgm:presLayoutVars>
          <dgm:bulletEnabled val="1"/>
        </dgm:presLayoutVars>
      </dgm:prSet>
      <dgm:spPr/>
      <dgm:t>
        <a:bodyPr/>
        <a:lstStyle/>
        <a:p>
          <a:endParaRPr lang="en-US"/>
        </a:p>
      </dgm:t>
    </dgm:pt>
    <dgm:pt modelId="{DAE8C2A4-7DA3-BB40-BDE7-16EDCE6FF28C}" type="pres">
      <dgm:prSet presAssocID="{809174F8-E142-E44D-8FFC-894583AC8A1A}" presName="sibTrans" presStyleLbl="sibTrans2D1" presStyleIdx="4" presStyleCnt="7"/>
      <dgm:spPr/>
      <dgm:t>
        <a:bodyPr/>
        <a:lstStyle/>
        <a:p>
          <a:endParaRPr lang="en-US"/>
        </a:p>
      </dgm:t>
    </dgm:pt>
    <dgm:pt modelId="{FED98396-7355-3149-8DCA-62DA5CF2A773}" type="pres">
      <dgm:prSet presAssocID="{809174F8-E142-E44D-8FFC-894583AC8A1A}" presName="connectorText" presStyleLbl="sibTrans2D1" presStyleIdx="4" presStyleCnt="7"/>
      <dgm:spPr/>
      <dgm:t>
        <a:bodyPr/>
        <a:lstStyle/>
        <a:p>
          <a:endParaRPr lang="en-US"/>
        </a:p>
      </dgm:t>
    </dgm:pt>
    <dgm:pt modelId="{008FF8FC-3E53-7646-AEA2-4C7F322E90A3}" type="pres">
      <dgm:prSet presAssocID="{4EAC868A-EBC5-A342-9B6E-540B5B180441}" presName="node" presStyleLbl="node1" presStyleIdx="5" presStyleCnt="7">
        <dgm:presLayoutVars>
          <dgm:bulletEnabled val="1"/>
        </dgm:presLayoutVars>
      </dgm:prSet>
      <dgm:spPr/>
      <dgm:t>
        <a:bodyPr/>
        <a:lstStyle/>
        <a:p>
          <a:endParaRPr lang="en-US"/>
        </a:p>
      </dgm:t>
    </dgm:pt>
    <dgm:pt modelId="{7D5C9B5D-6D60-C94B-B9D2-F496FABA8B44}" type="pres">
      <dgm:prSet presAssocID="{E28809A5-A8E8-CC48-B76A-F17E4F7C33FB}" presName="sibTrans" presStyleLbl="sibTrans2D1" presStyleIdx="5" presStyleCnt="7"/>
      <dgm:spPr/>
      <dgm:t>
        <a:bodyPr/>
        <a:lstStyle/>
        <a:p>
          <a:endParaRPr lang="en-US"/>
        </a:p>
      </dgm:t>
    </dgm:pt>
    <dgm:pt modelId="{FD06A785-B5FF-244E-B31E-05E28BC54F5A}" type="pres">
      <dgm:prSet presAssocID="{E28809A5-A8E8-CC48-B76A-F17E4F7C33FB}" presName="connectorText" presStyleLbl="sibTrans2D1" presStyleIdx="5" presStyleCnt="7"/>
      <dgm:spPr/>
      <dgm:t>
        <a:bodyPr/>
        <a:lstStyle/>
        <a:p>
          <a:endParaRPr lang="en-US"/>
        </a:p>
      </dgm:t>
    </dgm:pt>
    <dgm:pt modelId="{3572EBA3-B154-7E4D-9758-5B073FCC7E55}" type="pres">
      <dgm:prSet presAssocID="{C771FA68-934E-B749-B285-542F63EEEFD6}" presName="node" presStyleLbl="node1" presStyleIdx="6" presStyleCnt="7">
        <dgm:presLayoutVars>
          <dgm:bulletEnabled val="1"/>
        </dgm:presLayoutVars>
      </dgm:prSet>
      <dgm:spPr/>
      <dgm:t>
        <a:bodyPr/>
        <a:lstStyle/>
        <a:p>
          <a:endParaRPr lang="en-US"/>
        </a:p>
      </dgm:t>
    </dgm:pt>
    <dgm:pt modelId="{6932A281-A730-3E46-B9CB-9C04538C1EDC}" type="pres">
      <dgm:prSet presAssocID="{D1B2963E-B7C1-7445-9675-E25C4AAE4D00}" presName="sibTrans" presStyleLbl="sibTrans2D1" presStyleIdx="6" presStyleCnt="7"/>
      <dgm:spPr/>
      <dgm:t>
        <a:bodyPr/>
        <a:lstStyle/>
        <a:p>
          <a:endParaRPr lang="en-US"/>
        </a:p>
      </dgm:t>
    </dgm:pt>
    <dgm:pt modelId="{5F01608B-C9DC-0C47-BEBA-6FB03000EB15}" type="pres">
      <dgm:prSet presAssocID="{D1B2963E-B7C1-7445-9675-E25C4AAE4D00}" presName="connectorText" presStyleLbl="sibTrans2D1" presStyleIdx="6" presStyleCnt="7"/>
      <dgm:spPr/>
      <dgm:t>
        <a:bodyPr/>
        <a:lstStyle/>
        <a:p>
          <a:endParaRPr lang="en-US"/>
        </a:p>
      </dgm:t>
    </dgm:pt>
  </dgm:ptLst>
  <dgm:cxnLst>
    <dgm:cxn modelId="{EDB5EB1F-5E0A-8A42-A653-7896697B8F0E}" type="presOf" srcId="{E28809A5-A8E8-CC48-B76A-F17E4F7C33FB}" destId="{7D5C9B5D-6D60-C94B-B9D2-F496FABA8B44}" srcOrd="0" destOrd="0" presId="urn:microsoft.com/office/officeart/2005/8/layout/cycle2"/>
    <dgm:cxn modelId="{1A482F18-F370-624E-BBE9-FA0E5022A13B}" type="presOf" srcId="{D30064F5-DCBA-034A-8D25-D69D6C7C8216}" destId="{799D5109-7B8E-E049-8F14-F61E9B93477D}" srcOrd="0" destOrd="0" presId="urn:microsoft.com/office/officeart/2005/8/layout/cycle2"/>
    <dgm:cxn modelId="{83E1AB4D-EA8E-BF4E-8F01-2670C4D59F54}" type="presOf" srcId="{C771FA68-934E-B749-B285-542F63EEEFD6}" destId="{3572EBA3-B154-7E4D-9758-5B073FCC7E55}" srcOrd="0" destOrd="0" presId="urn:microsoft.com/office/officeart/2005/8/layout/cycle2"/>
    <dgm:cxn modelId="{DB6AE815-1CCA-7444-B857-DB5E877B2A37}" type="presOf" srcId="{BFC95434-9304-414B-BD00-4C11820E4A21}" destId="{E37FB10F-177F-9449-A45D-D11FD523E850}" srcOrd="1" destOrd="0" presId="urn:microsoft.com/office/officeart/2005/8/layout/cycle2"/>
    <dgm:cxn modelId="{3306BDC8-3246-CC42-A983-C44915415C80}" type="presOf" srcId="{4EAC868A-EBC5-A342-9B6E-540B5B180441}" destId="{008FF8FC-3E53-7646-AEA2-4C7F322E90A3}" srcOrd="0" destOrd="0" presId="urn:microsoft.com/office/officeart/2005/8/layout/cycle2"/>
    <dgm:cxn modelId="{7F5CD078-535E-184C-A1E9-DA1F68927B54}" type="presOf" srcId="{1C51463C-B980-AD47-91A4-008804BAE694}" destId="{C109AA75-CBC5-FD4F-AAD7-74DA74A8B475}" srcOrd="0" destOrd="0" presId="urn:microsoft.com/office/officeart/2005/8/layout/cycle2"/>
    <dgm:cxn modelId="{7B74D732-5E9B-2345-A38D-DA7364DD4660}" srcId="{94A1044E-1D67-DD4B-B498-C36F429468E6}" destId="{73CDEBE4-2ACE-C94B-98D4-5502D381D503}" srcOrd="0" destOrd="0" parTransId="{B3CE2208-87E9-9343-998B-BF45A640B68B}" sibTransId="{DFFE1EB3-43A5-B641-A875-CE63B22260EA}"/>
    <dgm:cxn modelId="{A00AD78E-BF63-D84F-A096-A9DB7849081E}" srcId="{94A1044E-1D67-DD4B-B498-C36F429468E6}" destId="{7F624DE4-740C-8B4A-97E4-96C569B1470E}" srcOrd="2" destOrd="0" parTransId="{54319036-6FA4-8542-85BE-441497D4A762}" sibTransId="{1CB282BB-BC54-2B49-A9CC-0F39BD267F43}"/>
    <dgm:cxn modelId="{AAE6BB6C-A8FE-CE42-8682-5648706EED2A}" type="presOf" srcId="{D1B2963E-B7C1-7445-9675-E25C4AAE4D00}" destId="{6932A281-A730-3E46-B9CB-9C04538C1EDC}" srcOrd="0" destOrd="0" presId="urn:microsoft.com/office/officeart/2005/8/layout/cycle2"/>
    <dgm:cxn modelId="{45F2BDA7-A214-914C-B509-97863FD353E9}" srcId="{94A1044E-1D67-DD4B-B498-C36F429468E6}" destId="{1C51463C-B980-AD47-91A4-008804BAE694}" srcOrd="1" destOrd="0" parTransId="{3271D7EB-8930-AA49-A6A9-6249B93F569F}" sibTransId="{2407AD1B-89AB-3340-8C7C-70F3403BFFFF}"/>
    <dgm:cxn modelId="{115D70C7-03C2-1C43-94E2-E7FBBDE370B9}" type="presOf" srcId="{D1B2963E-B7C1-7445-9675-E25C4AAE4D00}" destId="{5F01608B-C9DC-0C47-BEBA-6FB03000EB15}" srcOrd="1" destOrd="0" presId="urn:microsoft.com/office/officeart/2005/8/layout/cycle2"/>
    <dgm:cxn modelId="{ACB6ECA7-F623-C646-89D1-AE3F65968EB7}" type="presOf" srcId="{1CB282BB-BC54-2B49-A9CC-0F39BD267F43}" destId="{51762771-2F48-334A-98BB-60482C2F73EA}" srcOrd="1" destOrd="0" presId="urn:microsoft.com/office/officeart/2005/8/layout/cycle2"/>
    <dgm:cxn modelId="{FCBD8930-1195-7540-94FA-B9559A45CEEE}" type="presOf" srcId="{2407AD1B-89AB-3340-8C7C-70F3403BFFFF}" destId="{C4A1B61F-758D-4044-8EA7-48DD026F45BC}" srcOrd="1" destOrd="0" presId="urn:microsoft.com/office/officeart/2005/8/layout/cycle2"/>
    <dgm:cxn modelId="{9146915B-06D2-3741-BB43-4E919488807D}" type="presOf" srcId="{809174F8-E142-E44D-8FFC-894583AC8A1A}" destId="{DAE8C2A4-7DA3-BB40-BDE7-16EDCE6FF28C}" srcOrd="0" destOrd="0" presId="urn:microsoft.com/office/officeart/2005/8/layout/cycle2"/>
    <dgm:cxn modelId="{68EB9757-A418-554C-ADB7-39919F6829C5}" srcId="{94A1044E-1D67-DD4B-B498-C36F429468E6}" destId="{D30064F5-DCBA-034A-8D25-D69D6C7C8216}" srcOrd="3" destOrd="0" parTransId="{CF8D3D7A-CD7F-A04E-AE61-5016751EEB87}" sibTransId="{BFC95434-9304-414B-BD00-4C11820E4A21}"/>
    <dgm:cxn modelId="{D8204CC3-E6DF-104F-8C1B-7D546DBC6D95}" type="presOf" srcId="{BFC95434-9304-414B-BD00-4C11820E4A21}" destId="{DEA098BD-9E74-994D-8520-CA2D0E1189AD}" srcOrd="0" destOrd="0" presId="urn:microsoft.com/office/officeart/2005/8/layout/cycle2"/>
    <dgm:cxn modelId="{FCFDBAAB-9ADF-4C45-B6D7-EA5A1F958C9A}" type="presOf" srcId="{2407AD1B-89AB-3340-8C7C-70F3403BFFFF}" destId="{8A17CCC3-0E19-B84C-92A3-729EFF52EC2B}" srcOrd="0" destOrd="0" presId="urn:microsoft.com/office/officeart/2005/8/layout/cycle2"/>
    <dgm:cxn modelId="{2319F101-71B4-DF47-8162-5C8EA793F8D2}" type="presOf" srcId="{E28809A5-A8E8-CC48-B76A-F17E4F7C33FB}" destId="{FD06A785-B5FF-244E-B31E-05E28BC54F5A}" srcOrd="1" destOrd="0" presId="urn:microsoft.com/office/officeart/2005/8/layout/cycle2"/>
    <dgm:cxn modelId="{7B18996D-B8AA-FB49-8394-ECEC76739DA0}" srcId="{94A1044E-1D67-DD4B-B498-C36F429468E6}" destId="{C771FA68-934E-B749-B285-542F63EEEFD6}" srcOrd="6" destOrd="0" parTransId="{424426ED-D586-F04A-8EB8-3F8E70246696}" sibTransId="{D1B2963E-B7C1-7445-9675-E25C4AAE4D00}"/>
    <dgm:cxn modelId="{5BE7B23B-5DEE-3C4E-9BBA-62A7912C08C6}" type="presOf" srcId="{7F624DE4-740C-8B4A-97E4-96C569B1470E}" destId="{7546D6E7-F534-D54C-B276-D514E8702147}" srcOrd="0" destOrd="0" presId="urn:microsoft.com/office/officeart/2005/8/layout/cycle2"/>
    <dgm:cxn modelId="{D5ED831E-9EF2-8949-91F0-82E5E9F6F239}" type="presOf" srcId="{809174F8-E142-E44D-8FFC-894583AC8A1A}" destId="{FED98396-7355-3149-8DCA-62DA5CF2A773}" srcOrd="1" destOrd="0" presId="urn:microsoft.com/office/officeart/2005/8/layout/cycle2"/>
    <dgm:cxn modelId="{D8DE09B3-2408-C143-9591-8C6B9E047DE8}" type="presOf" srcId="{73CDEBE4-2ACE-C94B-98D4-5502D381D503}" destId="{BEFECE7F-2C64-4641-A9FF-00F50B5E6244}" srcOrd="0" destOrd="0" presId="urn:microsoft.com/office/officeart/2005/8/layout/cycle2"/>
    <dgm:cxn modelId="{9ADE52D3-C47F-9846-BAA8-261E56354FDD}" type="presOf" srcId="{1CB282BB-BC54-2B49-A9CC-0F39BD267F43}" destId="{A38FE8D7-20D3-554F-AC84-FC1AF3A2D6F1}" srcOrd="0" destOrd="0" presId="urn:microsoft.com/office/officeart/2005/8/layout/cycle2"/>
    <dgm:cxn modelId="{2158A0A3-798F-5946-974F-92657A3879FB}" type="presOf" srcId="{94A1044E-1D67-DD4B-B498-C36F429468E6}" destId="{A7876B2C-52E5-844C-B3DA-7AD7AFCCAF26}" srcOrd="0" destOrd="0" presId="urn:microsoft.com/office/officeart/2005/8/layout/cycle2"/>
    <dgm:cxn modelId="{E4E4396B-D83A-754D-AAB5-DC332EC5220C}" type="presOf" srcId="{DFFE1EB3-43A5-B641-A875-CE63B22260EA}" destId="{8AF070B7-ECBE-FF40-9907-D5FF0AFDE7E5}" srcOrd="1" destOrd="0" presId="urn:microsoft.com/office/officeart/2005/8/layout/cycle2"/>
    <dgm:cxn modelId="{4D503D7A-4167-7A4F-88F3-189BECCDE3F4}" type="presOf" srcId="{5AF84681-739C-7B49-BA0E-8E6A24391A0D}" destId="{DB8FD848-95AD-9841-9E1C-546081F88999}" srcOrd="0" destOrd="0" presId="urn:microsoft.com/office/officeart/2005/8/layout/cycle2"/>
    <dgm:cxn modelId="{5A347DB4-5661-0A46-B53D-0867E2FE8C1D}" type="presOf" srcId="{DFFE1EB3-43A5-B641-A875-CE63B22260EA}" destId="{48CD8B75-E18F-EF48-A9EB-905FB347C2FA}" srcOrd="0" destOrd="0" presId="urn:microsoft.com/office/officeart/2005/8/layout/cycle2"/>
    <dgm:cxn modelId="{51CCBE95-11FC-FB4F-92F0-AFAEF9F05916}" srcId="{94A1044E-1D67-DD4B-B498-C36F429468E6}" destId="{4EAC868A-EBC5-A342-9B6E-540B5B180441}" srcOrd="5" destOrd="0" parTransId="{F9B6B073-92ED-694B-B4AE-49244B91C647}" sibTransId="{E28809A5-A8E8-CC48-B76A-F17E4F7C33FB}"/>
    <dgm:cxn modelId="{A5B4B6A7-B2F5-3D4F-B1D7-C14B87C579FF}" srcId="{94A1044E-1D67-DD4B-B498-C36F429468E6}" destId="{5AF84681-739C-7B49-BA0E-8E6A24391A0D}" srcOrd="4" destOrd="0" parTransId="{F4D2E546-E00A-5047-B25E-9CE9405B2B40}" sibTransId="{809174F8-E142-E44D-8FFC-894583AC8A1A}"/>
    <dgm:cxn modelId="{E2F5197E-ACED-9D46-902C-E3C91704994F}" type="presParOf" srcId="{A7876B2C-52E5-844C-B3DA-7AD7AFCCAF26}" destId="{BEFECE7F-2C64-4641-A9FF-00F50B5E6244}" srcOrd="0" destOrd="0" presId="urn:microsoft.com/office/officeart/2005/8/layout/cycle2"/>
    <dgm:cxn modelId="{8889D0A1-8101-A44E-9FA2-5C88152DF45C}" type="presParOf" srcId="{A7876B2C-52E5-844C-B3DA-7AD7AFCCAF26}" destId="{48CD8B75-E18F-EF48-A9EB-905FB347C2FA}" srcOrd="1" destOrd="0" presId="urn:microsoft.com/office/officeart/2005/8/layout/cycle2"/>
    <dgm:cxn modelId="{53F8153C-EAC5-E44A-B866-349BF43B514A}" type="presParOf" srcId="{48CD8B75-E18F-EF48-A9EB-905FB347C2FA}" destId="{8AF070B7-ECBE-FF40-9907-D5FF0AFDE7E5}" srcOrd="0" destOrd="0" presId="urn:microsoft.com/office/officeart/2005/8/layout/cycle2"/>
    <dgm:cxn modelId="{52952AD5-3586-7441-9334-705D86DACDED}" type="presParOf" srcId="{A7876B2C-52E5-844C-B3DA-7AD7AFCCAF26}" destId="{C109AA75-CBC5-FD4F-AAD7-74DA74A8B475}" srcOrd="2" destOrd="0" presId="urn:microsoft.com/office/officeart/2005/8/layout/cycle2"/>
    <dgm:cxn modelId="{2132DAAE-9359-4449-B1DD-8723EB22DAF2}" type="presParOf" srcId="{A7876B2C-52E5-844C-B3DA-7AD7AFCCAF26}" destId="{8A17CCC3-0E19-B84C-92A3-729EFF52EC2B}" srcOrd="3" destOrd="0" presId="urn:microsoft.com/office/officeart/2005/8/layout/cycle2"/>
    <dgm:cxn modelId="{B43A34CE-0807-2349-837D-B9D0FCD23EB5}" type="presParOf" srcId="{8A17CCC3-0E19-B84C-92A3-729EFF52EC2B}" destId="{C4A1B61F-758D-4044-8EA7-48DD026F45BC}" srcOrd="0" destOrd="0" presId="urn:microsoft.com/office/officeart/2005/8/layout/cycle2"/>
    <dgm:cxn modelId="{80A7458C-9DF7-6541-8865-261783870EA8}" type="presParOf" srcId="{A7876B2C-52E5-844C-B3DA-7AD7AFCCAF26}" destId="{7546D6E7-F534-D54C-B276-D514E8702147}" srcOrd="4" destOrd="0" presId="urn:microsoft.com/office/officeart/2005/8/layout/cycle2"/>
    <dgm:cxn modelId="{878FEBAC-4D02-B343-A130-17243CE0C258}" type="presParOf" srcId="{A7876B2C-52E5-844C-B3DA-7AD7AFCCAF26}" destId="{A38FE8D7-20D3-554F-AC84-FC1AF3A2D6F1}" srcOrd="5" destOrd="0" presId="urn:microsoft.com/office/officeart/2005/8/layout/cycle2"/>
    <dgm:cxn modelId="{E4325C60-266B-2148-9ED7-BCC2F72E1B09}" type="presParOf" srcId="{A38FE8D7-20D3-554F-AC84-FC1AF3A2D6F1}" destId="{51762771-2F48-334A-98BB-60482C2F73EA}" srcOrd="0" destOrd="0" presId="urn:microsoft.com/office/officeart/2005/8/layout/cycle2"/>
    <dgm:cxn modelId="{EE99B9E8-8728-1644-9EE7-0C8F6443A08B}" type="presParOf" srcId="{A7876B2C-52E5-844C-B3DA-7AD7AFCCAF26}" destId="{799D5109-7B8E-E049-8F14-F61E9B93477D}" srcOrd="6" destOrd="0" presId="urn:microsoft.com/office/officeart/2005/8/layout/cycle2"/>
    <dgm:cxn modelId="{7239411C-BDEC-0840-99F0-59843D2F44B4}" type="presParOf" srcId="{A7876B2C-52E5-844C-B3DA-7AD7AFCCAF26}" destId="{DEA098BD-9E74-994D-8520-CA2D0E1189AD}" srcOrd="7" destOrd="0" presId="urn:microsoft.com/office/officeart/2005/8/layout/cycle2"/>
    <dgm:cxn modelId="{961A3500-A1CA-314C-BE9C-2FA9273173D3}" type="presParOf" srcId="{DEA098BD-9E74-994D-8520-CA2D0E1189AD}" destId="{E37FB10F-177F-9449-A45D-D11FD523E850}" srcOrd="0" destOrd="0" presId="urn:microsoft.com/office/officeart/2005/8/layout/cycle2"/>
    <dgm:cxn modelId="{2EDBA996-7EAD-5C47-AFA2-85D1B9E19929}" type="presParOf" srcId="{A7876B2C-52E5-844C-B3DA-7AD7AFCCAF26}" destId="{DB8FD848-95AD-9841-9E1C-546081F88999}" srcOrd="8" destOrd="0" presId="urn:microsoft.com/office/officeart/2005/8/layout/cycle2"/>
    <dgm:cxn modelId="{7ABA611E-76D2-EC41-A139-4AF8F5112881}" type="presParOf" srcId="{A7876B2C-52E5-844C-B3DA-7AD7AFCCAF26}" destId="{DAE8C2A4-7DA3-BB40-BDE7-16EDCE6FF28C}" srcOrd="9" destOrd="0" presId="urn:microsoft.com/office/officeart/2005/8/layout/cycle2"/>
    <dgm:cxn modelId="{42E1E0A2-B1CF-7A4F-8198-1B34C2BF713D}" type="presParOf" srcId="{DAE8C2A4-7DA3-BB40-BDE7-16EDCE6FF28C}" destId="{FED98396-7355-3149-8DCA-62DA5CF2A773}" srcOrd="0" destOrd="0" presId="urn:microsoft.com/office/officeart/2005/8/layout/cycle2"/>
    <dgm:cxn modelId="{1FA1C7A0-D88B-CA4E-B75F-9B6B57FE6EC1}" type="presParOf" srcId="{A7876B2C-52E5-844C-B3DA-7AD7AFCCAF26}" destId="{008FF8FC-3E53-7646-AEA2-4C7F322E90A3}" srcOrd="10" destOrd="0" presId="urn:microsoft.com/office/officeart/2005/8/layout/cycle2"/>
    <dgm:cxn modelId="{1BA55C45-52E3-C34E-8BE6-B1C15F2BCAA0}" type="presParOf" srcId="{A7876B2C-52E5-844C-B3DA-7AD7AFCCAF26}" destId="{7D5C9B5D-6D60-C94B-B9D2-F496FABA8B44}" srcOrd="11" destOrd="0" presId="urn:microsoft.com/office/officeart/2005/8/layout/cycle2"/>
    <dgm:cxn modelId="{CF9D30C8-B667-2243-AFF4-625E7FDC0FBE}" type="presParOf" srcId="{7D5C9B5D-6D60-C94B-B9D2-F496FABA8B44}" destId="{FD06A785-B5FF-244E-B31E-05E28BC54F5A}" srcOrd="0" destOrd="0" presId="urn:microsoft.com/office/officeart/2005/8/layout/cycle2"/>
    <dgm:cxn modelId="{F07F26E7-4D44-BE42-9F6C-EB893C97CA98}" type="presParOf" srcId="{A7876B2C-52E5-844C-B3DA-7AD7AFCCAF26}" destId="{3572EBA3-B154-7E4D-9758-5B073FCC7E55}" srcOrd="12" destOrd="0" presId="urn:microsoft.com/office/officeart/2005/8/layout/cycle2"/>
    <dgm:cxn modelId="{50342702-DE6D-5541-95FC-3FC1424B4447}" type="presParOf" srcId="{A7876B2C-52E5-844C-B3DA-7AD7AFCCAF26}" destId="{6932A281-A730-3E46-B9CB-9C04538C1EDC}" srcOrd="13" destOrd="0" presId="urn:microsoft.com/office/officeart/2005/8/layout/cycle2"/>
    <dgm:cxn modelId="{53C75410-2A2A-E745-AA3E-24C1566D09C9}" type="presParOf" srcId="{6932A281-A730-3E46-B9CB-9C04538C1EDC}" destId="{5F01608B-C9DC-0C47-BEBA-6FB03000EB15}"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9FC967-C076-CB4D-BBD9-2E5D3E387114}" type="datetimeFigureOut">
              <a:rPr lang="en-US" smtClean="0"/>
              <a:pPr/>
              <a:t>11/4/15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9FC967-C076-CB4D-BBD9-2E5D3E387114}" type="datetimeFigureOut">
              <a:rPr lang="en-US" smtClean="0"/>
              <a:pPr/>
              <a:t>11/4/15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9FC967-C076-CB4D-BBD9-2E5D3E387114}" type="datetimeFigureOut">
              <a:rPr lang="en-US" smtClean="0"/>
              <a:pPr/>
              <a:t>11/4/15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9FC967-C076-CB4D-BBD9-2E5D3E387114}" type="datetimeFigureOut">
              <a:rPr lang="en-US" smtClean="0"/>
              <a:pPr/>
              <a:t>11/4/15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9FC967-C076-CB4D-BBD9-2E5D3E387114}" type="datetimeFigureOut">
              <a:rPr lang="en-US" smtClean="0"/>
              <a:pPr/>
              <a:t>11/4/15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FC967-C076-CB4D-BBD9-2E5D3E387114}" type="datetimeFigureOut">
              <a:rPr lang="en-US" smtClean="0"/>
              <a:pPr/>
              <a:t>11/4/15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FC967-C076-CB4D-BBD9-2E5D3E387114}" type="datetimeFigureOut">
              <a:rPr lang="en-US" smtClean="0"/>
              <a:pPr/>
              <a:t>11/4/15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FC967-C076-CB4D-BBD9-2E5D3E387114}" type="datetimeFigureOut">
              <a:rPr lang="en-US" smtClean="0"/>
              <a:pPr/>
              <a:t>11/4/15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78DF17-A7BE-B34F-8159-3CAD7C12182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 Id="rId3"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microsoft.com/office/2007/relationships/media" Target="../media/media2.m4v"/><Relationship Id="rId4" Type="http://schemas.openxmlformats.org/officeDocument/2006/relationships/video" Target="../media/media2.m4v"/><Relationship Id="rId5" Type="http://schemas.openxmlformats.org/officeDocument/2006/relationships/slideLayout" Target="../slideLayouts/slideLayout4.xml"/><Relationship Id="rId6" Type="http://schemas.openxmlformats.org/officeDocument/2006/relationships/image" Target="../media/image14.png"/><Relationship Id="rId7" Type="http://schemas.openxmlformats.org/officeDocument/2006/relationships/image" Target="../media/image15.png"/><Relationship Id="rId1" Type="http://schemas.microsoft.com/office/2007/relationships/media" Target="../media/media1.m4v"/><Relationship Id="rId2" Type="http://schemas.openxmlformats.org/officeDocument/2006/relationships/video" Target="../media/media1.m4v"/></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6.png"/><Relationship Id="rId1" Type="http://schemas.microsoft.com/office/2007/relationships/media" Target="../media/media3.m4v"/><Relationship Id="rId2" Type="http://schemas.openxmlformats.org/officeDocument/2006/relationships/video" Target="../media/media3.m4v"/></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7.png"/><Relationship Id="rId1" Type="http://schemas.microsoft.com/office/2007/relationships/media" Target="../media/media4.mov"/><Relationship Id="rId2" Type="http://schemas.openxmlformats.org/officeDocument/2006/relationships/video" Target="../media/media4.mo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8.png"/><Relationship Id="rId1" Type="http://schemas.microsoft.com/office/2007/relationships/media" Target="../media/media5.m4v"/><Relationship Id="rId2" Type="http://schemas.openxmlformats.org/officeDocument/2006/relationships/video" Target="../media/media5.m4v"/></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2.png"/><Relationship Id="rId1" Type="http://schemas.microsoft.com/office/2007/relationships/media" Target="../media/media6.m4v"/><Relationship Id="rId2" Type="http://schemas.openxmlformats.org/officeDocument/2006/relationships/video" Target="../media/media6.m4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 Id="rId3"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 Id="rId3"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 Id="rId3"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slideLayout" Target="../slideLayouts/slideLayout4.xml"/><Relationship Id="rId2" Type="http://schemas.openxmlformats.org/officeDocument/2006/relationships/image" Target="../media/image2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png"/><Relationship Id="rId3"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png"/><Relationship Id="rId3"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4.xml"/><Relationship Id="rId2" Type="http://schemas.openxmlformats.org/officeDocument/2006/relationships/diagramData" Target="../diagrams/data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4.xml"/><Relationship Id="rId2" Type="http://schemas.openxmlformats.org/officeDocument/2006/relationships/diagramData" Target="../diagrams/data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95670" y="457200"/>
            <a:ext cx="8229600" cy="1143000"/>
          </a:xfrm>
        </p:spPr>
        <p:txBody>
          <a:bodyPr>
            <a:noAutofit/>
          </a:bodyPr>
          <a:lstStyle/>
          <a:p>
            <a:r>
              <a:rPr lang="en-US" sz="2400" dirty="0" smtClean="0"/>
              <a:t>HCC, Fall 2015: Weeks 4 through 6  </a:t>
            </a:r>
            <a:br>
              <a:rPr lang="en-US" sz="2400" dirty="0" smtClean="0"/>
            </a:br>
            <a:r>
              <a:rPr lang="en-US" sz="2400" dirty="0" smtClean="0"/>
              <a:t>Re</a:t>
            </a:r>
            <a:r>
              <a:rPr lang="en-US" sz="2400" dirty="0"/>
              <a:t>p</a:t>
            </a:r>
            <a:r>
              <a:rPr lang="en-US" sz="2400" dirty="0" smtClean="0"/>
              <a:t>resenting History / </a:t>
            </a:r>
            <a:br>
              <a:rPr lang="en-US" sz="2400" dirty="0" smtClean="0"/>
            </a:br>
            <a:r>
              <a:rPr lang="en-US" sz="2400" dirty="0" smtClean="0"/>
              <a:t>Re-Presenting the Thirty Years’ War</a:t>
            </a:r>
            <a:endParaRPr lang="en-US" sz="2400" dirty="0"/>
          </a:p>
        </p:txBody>
      </p:sp>
      <p:sp>
        <p:nvSpPr>
          <p:cNvPr id="5" name="Content Placeholder 4"/>
          <p:cNvSpPr>
            <a:spLocks noGrp="1"/>
          </p:cNvSpPr>
          <p:nvPr>
            <p:ph sz="half" idx="1"/>
          </p:nvPr>
        </p:nvSpPr>
        <p:spPr>
          <a:xfrm>
            <a:off x="376370" y="457200"/>
            <a:ext cx="3732244" cy="5668963"/>
          </a:xfrm>
        </p:spPr>
        <p:txBody>
          <a:bodyPr>
            <a:normAutofit lnSpcReduction="10000"/>
          </a:bodyPr>
          <a:lstStyle/>
          <a:p>
            <a:pPr>
              <a:buNone/>
            </a:pPr>
            <a:r>
              <a:rPr lang="en-US" sz="1600" dirty="0" smtClean="0">
                <a:solidFill>
                  <a:srgbClr val="FF0000"/>
                </a:solidFill>
              </a:rPr>
              <a:t>Three versions of the Thirty Years’ War (1618-48)</a:t>
            </a:r>
          </a:p>
          <a:p>
            <a:pPr>
              <a:buNone/>
            </a:pPr>
            <a:r>
              <a:rPr lang="en-US" sz="1600" dirty="0" err="1" smtClean="0"/>
              <a:t>Grimmelshausen</a:t>
            </a:r>
            <a:r>
              <a:rPr lang="en-US" sz="1600" dirty="0" smtClean="0"/>
              <a:t>, </a:t>
            </a:r>
            <a:r>
              <a:rPr lang="en-US" sz="1600" u="sng" dirty="0" err="1" smtClean="0"/>
              <a:t>Simplicissimus</a:t>
            </a:r>
            <a:r>
              <a:rPr lang="en-US" sz="1600" dirty="0" smtClean="0"/>
              <a:t> (1668) </a:t>
            </a:r>
            <a:r>
              <a:rPr lang="en-US" sz="1600" dirty="0" err="1" smtClean="0">
                <a:sym typeface="Wingdings"/>
              </a:rPr>
              <a:t></a:t>
            </a:r>
            <a:r>
              <a:rPr lang="en-US" sz="1600" dirty="0" smtClean="0">
                <a:sym typeface="Wingdings"/>
              </a:rPr>
              <a:t> Brecht, </a:t>
            </a:r>
            <a:r>
              <a:rPr lang="en-US" sz="1600" u="sng" dirty="0" smtClean="0">
                <a:sym typeface="Wingdings"/>
              </a:rPr>
              <a:t>Mother Courage and her Children</a:t>
            </a:r>
            <a:r>
              <a:rPr lang="en-US" sz="1600" dirty="0" smtClean="0">
                <a:sym typeface="Wingdings"/>
              </a:rPr>
              <a:t> (1939 / 1949) </a:t>
            </a:r>
            <a:r>
              <a:rPr lang="en-US" sz="1600" dirty="0" err="1" smtClean="0">
                <a:sym typeface="Wingdings"/>
              </a:rPr>
              <a:t></a:t>
            </a:r>
            <a:r>
              <a:rPr lang="en-US" sz="1600" dirty="0" smtClean="0">
                <a:sym typeface="Wingdings"/>
              </a:rPr>
              <a:t> Walter, “Theater of War” (2008)</a:t>
            </a:r>
          </a:p>
          <a:p>
            <a:pPr>
              <a:buNone/>
            </a:pPr>
            <a:r>
              <a:rPr lang="en-US" sz="1600" dirty="0" smtClean="0"/>
              <a:t>From the </a:t>
            </a:r>
            <a:r>
              <a:rPr lang="en-US" sz="1600" dirty="0" smtClean="0">
                <a:solidFill>
                  <a:srgbClr val="FF0000"/>
                </a:solidFill>
              </a:rPr>
              <a:t>Early Modern </a:t>
            </a:r>
            <a:r>
              <a:rPr lang="en-US" sz="1600" dirty="0" smtClean="0">
                <a:sym typeface="Wingdings"/>
              </a:rPr>
              <a:t> </a:t>
            </a:r>
            <a:r>
              <a:rPr lang="en-US" sz="1600" dirty="0" smtClean="0">
                <a:solidFill>
                  <a:srgbClr val="FF0000"/>
                </a:solidFill>
                <a:sym typeface="Wingdings"/>
              </a:rPr>
              <a:t>Modern</a:t>
            </a:r>
            <a:r>
              <a:rPr lang="en-US" sz="1600" dirty="0" smtClean="0">
                <a:sym typeface="Wingdings"/>
              </a:rPr>
              <a:t>  Contemporary </a:t>
            </a:r>
            <a:r>
              <a:rPr lang="en-US" sz="1600" dirty="0" smtClean="0">
                <a:solidFill>
                  <a:srgbClr val="FF0000"/>
                </a:solidFill>
                <a:sym typeface="Wingdings"/>
              </a:rPr>
              <a:t>(Post-Modern)</a:t>
            </a:r>
            <a:r>
              <a:rPr lang="en-US" sz="1600" dirty="0" smtClean="0">
                <a:sym typeface="Wingdings"/>
              </a:rPr>
              <a:t> periods…</a:t>
            </a:r>
          </a:p>
          <a:p>
            <a:pPr>
              <a:buNone/>
            </a:pPr>
            <a:r>
              <a:rPr lang="en-US" sz="1600" dirty="0" smtClean="0"/>
              <a:t>One of our jobs as humanists is to </a:t>
            </a:r>
            <a:r>
              <a:rPr lang="en-US" sz="1600" dirty="0" smtClean="0">
                <a:solidFill>
                  <a:srgbClr val="FF0000"/>
                </a:solidFill>
              </a:rPr>
              <a:t>understand the way that the past moves into our present</a:t>
            </a:r>
            <a:r>
              <a:rPr lang="en-US" sz="1600" dirty="0" smtClean="0"/>
              <a:t> as part of the multiple “conditions of determination” that </a:t>
            </a:r>
            <a:r>
              <a:rPr lang="en-US" sz="1600" dirty="0" smtClean="0">
                <a:solidFill>
                  <a:srgbClr val="FF0000"/>
                </a:solidFill>
              </a:rPr>
              <a:t>shape our agency and our acts</a:t>
            </a:r>
            <a:r>
              <a:rPr lang="en-US" sz="1600" dirty="0" smtClean="0"/>
              <a:t>.</a:t>
            </a:r>
          </a:p>
          <a:p>
            <a:pPr>
              <a:buNone/>
            </a:pPr>
            <a:r>
              <a:rPr lang="en-US" sz="1600" dirty="0" smtClean="0"/>
              <a:t>Avoid locking the past (of the Thirty Years’ War / of war in general) away into any kind of museum-like box…</a:t>
            </a:r>
          </a:p>
          <a:p>
            <a:pPr>
              <a:buNone/>
            </a:pPr>
            <a:r>
              <a:rPr lang="en-US" sz="1600" dirty="0" smtClean="0"/>
              <a:t>Rather,  interpret the Thirty Years’ War – and re-presentations of it – as a way of understanding both those pasts…</a:t>
            </a:r>
          </a:p>
          <a:p>
            <a:pPr>
              <a:buNone/>
            </a:pPr>
            <a:r>
              <a:rPr lang="en-US" sz="1600" dirty="0" smtClean="0">
                <a:solidFill>
                  <a:srgbClr val="FF0000"/>
                </a:solidFill>
              </a:rPr>
              <a:t>…and how they enter our present and continue to form </a:t>
            </a:r>
            <a:r>
              <a:rPr lang="en-US" sz="1600" dirty="0" smtClean="0"/>
              <a:t>us and our world</a:t>
            </a:r>
            <a:r>
              <a:rPr lang="en-US" sz="1600" dirty="0" smtClean="0">
                <a:solidFill>
                  <a:srgbClr val="FF0000"/>
                </a:solidFill>
              </a:rPr>
              <a:t>!</a:t>
            </a:r>
          </a:p>
        </p:txBody>
      </p:sp>
      <p:sp>
        <p:nvSpPr>
          <p:cNvPr id="14" name="Content Placeholder 13"/>
          <p:cNvSpPr>
            <a:spLocks noGrp="1"/>
          </p:cNvSpPr>
          <p:nvPr>
            <p:ph sz="half" idx="2"/>
          </p:nvPr>
        </p:nvSpPr>
        <p:spPr/>
        <p:txBody>
          <a:bodyPr>
            <a:normAutofit lnSpcReduction="10000"/>
          </a:bodyPr>
          <a:lstStyle/>
          <a:p>
            <a:endParaRPr lang="en-US"/>
          </a:p>
        </p:txBody>
      </p:sp>
      <p:pic>
        <p:nvPicPr>
          <p:cNvPr id="7" name="Picture 6"/>
          <p:cNvPicPr>
            <a:picLocks noChangeAspect="1"/>
          </p:cNvPicPr>
          <p:nvPr/>
        </p:nvPicPr>
        <p:blipFill>
          <a:blip r:embed="rId2"/>
          <a:stretch>
            <a:fillRect/>
          </a:stretch>
        </p:blipFill>
        <p:spPr>
          <a:xfrm>
            <a:off x="4531232" y="2093124"/>
            <a:ext cx="4155568" cy="3502409"/>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1620" y="0"/>
            <a:ext cx="8229600" cy="1143000"/>
          </a:xfrm>
        </p:spPr>
        <p:txBody>
          <a:bodyPr>
            <a:normAutofit/>
          </a:bodyPr>
          <a:lstStyle/>
          <a:p>
            <a:r>
              <a:rPr lang="en-US" sz="2800" dirty="0" smtClean="0">
                <a:solidFill>
                  <a:srgbClr val="FF0000"/>
                </a:solidFill>
              </a:rPr>
              <a:t>Point of View / Genre / Medium</a:t>
            </a:r>
            <a:endParaRPr lang="en-US" sz="2800" dirty="0">
              <a:solidFill>
                <a:srgbClr val="FF0000"/>
              </a:solidFill>
            </a:endParaRPr>
          </a:p>
        </p:txBody>
      </p:sp>
      <p:sp>
        <p:nvSpPr>
          <p:cNvPr id="3" name="Content Placeholder 2"/>
          <p:cNvSpPr>
            <a:spLocks noGrp="1"/>
          </p:cNvSpPr>
          <p:nvPr>
            <p:ph sz="half" idx="1"/>
          </p:nvPr>
        </p:nvSpPr>
        <p:spPr>
          <a:xfrm>
            <a:off x="254000" y="549006"/>
            <a:ext cx="3519714" cy="5877883"/>
          </a:xfrm>
        </p:spPr>
        <p:txBody>
          <a:bodyPr>
            <a:normAutofit fontScale="77500" lnSpcReduction="20000"/>
          </a:bodyPr>
          <a:lstStyle/>
          <a:p>
            <a:pPr>
              <a:buNone/>
            </a:pPr>
            <a:r>
              <a:rPr lang="en-US" sz="2581" dirty="0" smtClean="0"/>
              <a:t>One of my main interests has been to examine the extent to which </a:t>
            </a:r>
            <a:r>
              <a:rPr lang="en-US" sz="2581" dirty="0" smtClean="0">
                <a:solidFill>
                  <a:srgbClr val="FF0000"/>
                </a:solidFill>
              </a:rPr>
              <a:t>point of view, genre, and medium</a:t>
            </a:r>
            <a:r>
              <a:rPr lang="en-US" sz="2581" dirty="0" smtClean="0"/>
              <a:t> all </a:t>
            </a:r>
            <a:r>
              <a:rPr lang="en-US" sz="2581" dirty="0" smtClean="0">
                <a:solidFill>
                  <a:srgbClr val="FF0000"/>
                </a:solidFill>
              </a:rPr>
              <a:t>shape</a:t>
            </a:r>
            <a:r>
              <a:rPr lang="en-US" sz="2581" dirty="0" smtClean="0"/>
              <a:t> the ways in which the </a:t>
            </a:r>
            <a:r>
              <a:rPr lang="en-US" sz="2581" u="sng" dirty="0" smtClean="0"/>
              <a:t>res </a:t>
            </a:r>
            <a:r>
              <a:rPr lang="en-US" sz="2581" u="sng" dirty="0" err="1" smtClean="0"/>
              <a:t>gestae</a:t>
            </a:r>
            <a:r>
              <a:rPr lang="en-US" sz="2581" u="sng" dirty="0" smtClean="0"/>
              <a:t> </a:t>
            </a:r>
            <a:r>
              <a:rPr lang="en-US" sz="2581" dirty="0" smtClean="0"/>
              <a:t>of the past become history as </a:t>
            </a:r>
            <a:r>
              <a:rPr lang="en-US" sz="2581" i="1" dirty="0" err="1" smtClean="0"/>
              <a:t>historia</a:t>
            </a:r>
            <a:r>
              <a:rPr lang="en-US" sz="2581" dirty="0" smtClean="0"/>
              <a:t>.</a:t>
            </a:r>
          </a:p>
          <a:p>
            <a:pPr>
              <a:buNone/>
            </a:pPr>
            <a:r>
              <a:rPr lang="en-US" sz="2581" dirty="0" smtClean="0"/>
              <a:t>The events of the Thirty Years’ War are </a:t>
            </a:r>
            <a:r>
              <a:rPr lang="en-US" sz="2581" dirty="0" smtClean="0">
                <a:solidFill>
                  <a:srgbClr val="FF0000"/>
                </a:solidFill>
              </a:rPr>
              <a:t>not “immediate” </a:t>
            </a:r>
            <a:r>
              <a:rPr lang="en-US" sz="2581" dirty="0" smtClean="0"/>
              <a:t>to us. They are, rather, re-presented to us, </a:t>
            </a:r>
            <a:r>
              <a:rPr lang="en-US" sz="2581" dirty="0" smtClean="0">
                <a:solidFill>
                  <a:srgbClr val="FF0000"/>
                </a:solidFill>
              </a:rPr>
              <a:t>“mediated” </a:t>
            </a:r>
            <a:r>
              <a:rPr lang="en-US" sz="2581" dirty="0" smtClean="0"/>
              <a:t>to us…</a:t>
            </a:r>
          </a:p>
          <a:p>
            <a:pPr marL="514350" indent="-514350">
              <a:buFont typeface="Arial"/>
              <a:buAutoNum type="arabicPeriod"/>
            </a:pPr>
            <a:r>
              <a:rPr lang="en-US" sz="2581" dirty="0" smtClean="0"/>
              <a:t>enabled by a particular set of </a:t>
            </a:r>
            <a:r>
              <a:rPr lang="en-US" sz="2581" dirty="0" smtClean="0">
                <a:solidFill>
                  <a:srgbClr val="FF0000"/>
                </a:solidFill>
              </a:rPr>
              <a:t>medium-specific norms… </a:t>
            </a:r>
            <a:r>
              <a:rPr lang="en-US" sz="2581" dirty="0" err="1" smtClean="0">
                <a:solidFill>
                  <a:srgbClr val="FF0000"/>
                </a:solidFill>
                <a:sym typeface="Wingdings"/>
              </a:rPr>
              <a:t></a:t>
            </a:r>
            <a:endParaRPr lang="en-US" sz="2581" dirty="0" smtClean="0">
              <a:solidFill>
                <a:srgbClr val="FF0000"/>
              </a:solidFill>
            </a:endParaRPr>
          </a:p>
          <a:p>
            <a:pPr marL="514350" indent="-514350">
              <a:buFont typeface="Arial"/>
              <a:buAutoNum type="arabicPeriod"/>
            </a:pPr>
            <a:r>
              <a:rPr lang="en-US" sz="2581" dirty="0" smtClean="0"/>
              <a:t>shaped by a particular set of </a:t>
            </a:r>
            <a:r>
              <a:rPr lang="en-US" sz="2581" dirty="0" smtClean="0">
                <a:solidFill>
                  <a:srgbClr val="FF0000"/>
                </a:solidFill>
              </a:rPr>
              <a:t>genre-specific norms </a:t>
            </a:r>
            <a:r>
              <a:rPr lang="en-US" sz="2581" dirty="0" err="1" smtClean="0">
                <a:solidFill>
                  <a:srgbClr val="FF0000"/>
                </a:solidFill>
                <a:sym typeface="Wingdings"/>
              </a:rPr>
              <a:t></a:t>
            </a:r>
            <a:endParaRPr lang="en-US" sz="2581" dirty="0" smtClean="0"/>
          </a:p>
          <a:p>
            <a:pPr marL="514350" indent="-514350">
              <a:buAutoNum type="arabicPeriod"/>
            </a:pPr>
            <a:r>
              <a:rPr lang="en-US" sz="2581" dirty="0" smtClean="0"/>
              <a:t>and always from a particular </a:t>
            </a:r>
            <a:r>
              <a:rPr lang="en-US" sz="2581" dirty="0" smtClean="0">
                <a:solidFill>
                  <a:srgbClr val="FF0000"/>
                </a:solidFill>
              </a:rPr>
              <a:t>point of view… </a:t>
            </a:r>
          </a:p>
        </p:txBody>
      </p:sp>
      <p:sp>
        <p:nvSpPr>
          <p:cNvPr id="8" name="Content Placeholder 7"/>
          <p:cNvSpPr>
            <a:spLocks noGrp="1"/>
          </p:cNvSpPr>
          <p:nvPr>
            <p:ph sz="half" idx="2"/>
          </p:nvPr>
        </p:nvSpPr>
        <p:spPr/>
        <p:txBody>
          <a:bodyPr>
            <a:normAutofit fontScale="77500" lnSpcReduction="20000"/>
          </a:bodyPr>
          <a:lstStyle/>
          <a:p>
            <a:endParaRPr lang="en-US"/>
          </a:p>
        </p:txBody>
      </p:sp>
      <p:pic>
        <p:nvPicPr>
          <p:cNvPr id="5" name="Picture 4"/>
          <p:cNvPicPr>
            <a:picLocks noChangeAspect="1"/>
          </p:cNvPicPr>
          <p:nvPr/>
        </p:nvPicPr>
        <p:blipFill>
          <a:blip r:embed="rId2"/>
          <a:stretch>
            <a:fillRect/>
          </a:stretch>
        </p:blipFill>
        <p:spPr>
          <a:xfrm>
            <a:off x="4220530" y="1130530"/>
            <a:ext cx="2866572" cy="2357418"/>
          </a:xfrm>
          <a:prstGeom prst="rect">
            <a:avLst/>
          </a:prstGeom>
        </p:spPr>
      </p:pic>
      <p:pic>
        <p:nvPicPr>
          <p:cNvPr id="6" name="Picture 5"/>
          <p:cNvPicPr>
            <a:picLocks noChangeAspect="1"/>
          </p:cNvPicPr>
          <p:nvPr/>
        </p:nvPicPr>
        <p:blipFill>
          <a:blip r:embed="rId3"/>
          <a:stretch>
            <a:fillRect/>
          </a:stretch>
        </p:blipFill>
        <p:spPr>
          <a:xfrm>
            <a:off x="6556420" y="2560386"/>
            <a:ext cx="2351722" cy="3302863"/>
          </a:xfrm>
          <a:prstGeom prst="rect">
            <a:avLst/>
          </a:prstGeom>
        </p:spPr>
      </p:pic>
      <p:pic>
        <p:nvPicPr>
          <p:cNvPr id="7" name="Picture 6"/>
          <p:cNvPicPr>
            <a:picLocks noChangeAspect="1"/>
          </p:cNvPicPr>
          <p:nvPr/>
        </p:nvPicPr>
        <p:blipFill>
          <a:blip r:embed="rId4"/>
          <a:stretch>
            <a:fillRect/>
          </a:stretch>
        </p:blipFill>
        <p:spPr>
          <a:xfrm>
            <a:off x="4038600" y="4211818"/>
            <a:ext cx="3048502" cy="2356757"/>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We’ve gone from novel to play, </a:t>
            </a:r>
            <a:br>
              <a:rPr lang="en-US" dirty="0" smtClean="0"/>
            </a:br>
            <a:r>
              <a:rPr lang="en-US" dirty="0" smtClean="0"/>
              <a:t>from book to stage…</a:t>
            </a:r>
            <a:endParaRPr lang="en-US" dirty="0"/>
          </a:p>
        </p:txBody>
      </p:sp>
      <p:pic>
        <p:nvPicPr>
          <p:cNvPr id="6" name="Content Placeholder 5"/>
          <p:cNvPicPr>
            <a:picLocks noGrp="1" noChangeAspect="1"/>
          </p:cNvPicPr>
          <p:nvPr>
            <p:ph sz="half" idx="2"/>
          </p:nvPr>
        </p:nvPicPr>
        <p:blipFill>
          <a:blip r:embed="rId2"/>
          <a:srcRect t="-40447" b="-40447"/>
          <a:stretch>
            <a:fillRect/>
          </a:stretch>
        </p:blipFill>
        <p:spPr/>
      </p:pic>
      <p:pic>
        <p:nvPicPr>
          <p:cNvPr id="5" name="Content Placeholder 6"/>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28472" r="-28472"/>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190602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from play to film</a:t>
            </a:r>
            <a:endParaRPr lang="en-US" dirty="0"/>
          </a:p>
        </p:txBody>
      </p:sp>
      <p:pic>
        <p:nvPicPr>
          <p:cNvPr id="5" name="Content Placeholder 4"/>
          <p:cNvPicPr>
            <a:picLocks noGrp="1" noChangeAspect="1"/>
          </p:cNvPicPr>
          <p:nvPr>
            <p:ph sz="half" idx="1"/>
          </p:nvPr>
        </p:nvPicPr>
        <p:blipFill>
          <a:blip r:embed="rId2"/>
          <a:srcRect l="-6993" r="-6993"/>
          <a:stretch>
            <a:fillRect/>
          </a:stretch>
        </p:blipFill>
        <p:spPr/>
      </p:pic>
      <p:pic>
        <p:nvPicPr>
          <p:cNvPr id="6" name="Content Placeholder 4"/>
          <p:cNvPicPr>
            <a:picLocks noGrp="1" noChangeAspect="1"/>
          </p:cNvPicPr>
          <p:nvPr>
            <p:ph sz="half" idx="2"/>
          </p:nvPr>
        </p:nvPicPr>
        <p:blipFill>
          <a:blip r:embed="rId3"/>
          <a:srcRect l="-13020" r="-13020"/>
          <a:stretch>
            <a:fillRect/>
          </a:stretch>
        </p:blipFill>
        <p:spPr/>
      </p:pic>
    </p:spTree>
    <p:extLst>
      <p:ext uri="{BB962C8B-B14F-4D97-AF65-F5344CB8AC3E}">
        <p14:creationId xmlns:p14="http://schemas.microsoft.com/office/powerpoint/2010/main" val="182700714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6260"/>
            <a:ext cx="8229600" cy="1143000"/>
          </a:xfrm>
        </p:spPr>
        <p:txBody>
          <a:bodyPr>
            <a:normAutofit fontScale="90000"/>
          </a:bodyPr>
          <a:lstStyle/>
          <a:p>
            <a:r>
              <a:rPr lang="en-US" sz="2800" dirty="0" smtClean="0"/>
              <a:t>I’ve suggested that sometimes the </a:t>
            </a:r>
            <a:r>
              <a:rPr lang="en-US" sz="2800" dirty="0" smtClean="0">
                <a:solidFill>
                  <a:srgbClr val="FF0000"/>
                </a:solidFill>
              </a:rPr>
              <a:t>point of view </a:t>
            </a:r>
            <a:r>
              <a:rPr lang="en-US" sz="2800" dirty="0" smtClean="0"/>
              <a:t>from which the </a:t>
            </a:r>
            <a:r>
              <a:rPr lang="en-US" sz="2800" u="sng" dirty="0" smtClean="0"/>
              <a:t>res </a:t>
            </a:r>
            <a:r>
              <a:rPr lang="en-US" sz="2800" u="sng" dirty="0" err="1" smtClean="0"/>
              <a:t>gestae</a:t>
            </a:r>
            <a:r>
              <a:rPr lang="en-US" sz="2800" dirty="0" smtClean="0"/>
              <a:t> of the past are seen and re-presented as history/story </a:t>
            </a:r>
            <a:r>
              <a:rPr lang="en-US" sz="2800" dirty="0" smtClean="0">
                <a:solidFill>
                  <a:srgbClr val="FF0000"/>
                </a:solidFill>
              </a:rPr>
              <a:t>is actually the message</a:t>
            </a:r>
            <a:r>
              <a:rPr lang="en-US" sz="2800" dirty="0" smtClean="0"/>
              <a:t>!</a:t>
            </a:r>
            <a:endParaRPr lang="en-US" sz="2800" dirty="0"/>
          </a:p>
        </p:txBody>
      </p:sp>
      <p:sp>
        <p:nvSpPr>
          <p:cNvPr id="3" name="Content Placeholder 2"/>
          <p:cNvSpPr>
            <a:spLocks noGrp="1"/>
          </p:cNvSpPr>
          <p:nvPr>
            <p:ph sz="half" idx="4294967295"/>
          </p:nvPr>
        </p:nvSpPr>
        <p:spPr>
          <a:xfrm>
            <a:off x="381000" y="1762582"/>
            <a:ext cx="3769907" cy="4858657"/>
          </a:xfrm>
        </p:spPr>
        <p:txBody>
          <a:bodyPr>
            <a:noAutofit/>
          </a:bodyPr>
          <a:lstStyle/>
          <a:p>
            <a:pPr>
              <a:buNone/>
            </a:pPr>
            <a:r>
              <a:rPr lang="en-US" sz="2000" dirty="0" smtClean="0"/>
              <a:t>History from Above</a:t>
            </a:r>
          </a:p>
          <a:p>
            <a:pPr>
              <a:buNone/>
            </a:pPr>
            <a:endParaRPr lang="en-US" sz="2000" dirty="0" smtClean="0"/>
          </a:p>
          <a:p>
            <a:pPr>
              <a:buNone/>
            </a:pPr>
            <a:r>
              <a:rPr lang="en-US" sz="2000" dirty="0" smtClean="0">
                <a:solidFill>
                  <a:srgbClr val="FF0000"/>
                </a:solidFill>
              </a:rPr>
              <a:t>History from the point of view of the elites…</a:t>
            </a:r>
          </a:p>
          <a:p>
            <a:pPr>
              <a:buNone/>
            </a:pPr>
            <a:r>
              <a:rPr lang="en-US" sz="2000" dirty="0" smtClean="0"/>
              <a:t>Political history that focuses on the actions of governments, leaders, states…</a:t>
            </a:r>
          </a:p>
          <a:p>
            <a:pPr>
              <a:buNone/>
            </a:pPr>
            <a:r>
              <a:rPr lang="en-US" sz="2000" dirty="0" smtClean="0">
                <a:solidFill>
                  <a:srgbClr val="FF0000"/>
                </a:solidFill>
              </a:rPr>
              <a:t>History from the point of view of “the victors”</a:t>
            </a:r>
            <a:endParaRPr lang="en-US" sz="2000" dirty="0">
              <a:solidFill>
                <a:srgbClr val="FF0000"/>
              </a:solidFill>
            </a:endParaRPr>
          </a:p>
        </p:txBody>
      </p:sp>
      <p:sp>
        <p:nvSpPr>
          <p:cNvPr id="4" name="Content Placeholder 3"/>
          <p:cNvSpPr>
            <a:spLocks noGrp="1"/>
          </p:cNvSpPr>
          <p:nvPr>
            <p:ph sz="half" idx="4294967295"/>
          </p:nvPr>
        </p:nvSpPr>
        <p:spPr>
          <a:xfrm>
            <a:off x="4681920" y="1762582"/>
            <a:ext cx="3928680" cy="5966505"/>
          </a:xfrm>
        </p:spPr>
        <p:txBody>
          <a:bodyPr>
            <a:normAutofit/>
          </a:bodyPr>
          <a:lstStyle/>
          <a:p>
            <a:pPr>
              <a:buNone/>
            </a:pPr>
            <a:r>
              <a:rPr lang="en-US" sz="2000" dirty="0" smtClean="0"/>
              <a:t>History from Below</a:t>
            </a:r>
          </a:p>
          <a:p>
            <a:pPr>
              <a:buNone/>
            </a:pPr>
            <a:endParaRPr lang="en-US" sz="2000" dirty="0" smtClean="0"/>
          </a:p>
          <a:p>
            <a:pPr>
              <a:buNone/>
            </a:pPr>
            <a:r>
              <a:rPr lang="en-US" sz="2000" dirty="0" smtClean="0">
                <a:solidFill>
                  <a:srgbClr val="FF0000"/>
                </a:solidFill>
              </a:rPr>
              <a:t>History of “little people,” the everyday,</a:t>
            </a:r>
            <a:r>
              <a:rPr lang="en-US" sz="2000" dirty="0" smtClean="0"/>
              <a:t> “social history,” “popular history”</a:t>
            </a:r>
          </a:p>
          <a:p>
            <a:pPr>
              <a:buNone/>
            </a:pPr>
            <a:r>
              <a:rPr lang="en-US" sz="2000" dirty="0" smtClean="0">
                <a:solidFill>
                  <a:srgbClr val="FF0000"/>
                </a:solidFill>
              </a:rPr>
              <a:t>The people caught up in the legal system, the people who fight or are the victims of wars…</a:t>
            </a:r>
          </a:p>
          <a:p>
            <a:pPr>
              <a:buNone/>
            </a:pPr>
            <a:r>
              <a:rPr lang="en-US" sz="2000" dirty="0" smtClean="0"/>
              <a:t>The history of those “not on the winning side” (David Hitchcock, “Why ‘History from Below’ Matters Now More than Ever” (August, 2013) </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Likewise, </a:t>
            </a:r>
            <a:r>
              <a:rPr lang="en-US" sz="2800" dirty="0" smtClean="0">
                <a:solidFill>
                  <a:srgbClr val="FF0000"/>
                </a:solidFill>
              </a:rPr>
              <a:t>medium</a:t>
            </a:r>
            <a:r>
              <a:rPr lang="en-US" sz="2800" dirty="0" smtClean="0"/>
              <a:t> and </a:t>
            </a:r>
            <a:r>
              <a:rPr lang="en-US" sz="2800" dirty="0" smtClean="0">
                <a:solidFill>
                  <a:srgbClr val="FF0000"/>
                </a:solidFill>
              </a:rPr>
              <a:t>genre</a:t>
            </a:r>
            <a:r>
              <a:rPr lang="en-US" sz="2800" dirty="0" smtClean="0"/>
              <a:t> are often </a:t>
            </a:r>
            <a:r>
              <a:rPr lang="en-US" sz="2800" dirty="0" smtClean="0">
                <a:solidFill>
                  <a:srgbClr val="FF0000"/>
                </a:solidFill>
              </a:rPr>
              <a:t>part of the message </a:t>
            </a:r>
            <a:r>
              <a:rPr lang="en-US" sz="2800" dirty="0" smtClean="0"/>
              <a:t>because of the way they “shape” the story / Remember this juxtaposition from week 4?</a:t>
            </a:r>
            <a:endParaRPr lang="en-US" sz="2800" dirty="0"/>
          </a:p>
        </p:txBody>
      </p:sp>
      <p:pic>
        <p:nvPicPr>
          <p:cNvPr id="5" name="Content Placeholder 4"/>
          <p:cNvPicPr>
            <a:picLocks noGrp="1" noChangeAspect="1"/>
          </p:cNvPicPr>
          <p:nvPr>
            <p:ph sz="half" idx="1"/>
          </p:nvPr>
        </p:nvPicPr>
        <p:blipFill>
          <a:blip r:embed="rId2"/>
          <a:srcRect t="1859" b="-2171"/>
          <a:stretch>
            <a:fillRect/>
          </a:stretch>
        </p:blipFill>
        <p:spPr>
          <a:xfrm>
            <a:off x="457200" y="2449216"/>
            <a:ext cx="3938448" cy="2508670"/>
          </a:xfrm>
          <a:prstGeom prst="rect">
            <a:avLst/>
          </a:prstGeom>
        </p:spPr>
      </p:pic>
      <p:pic>
        <p:nvPicPr>
          <p:cNvPr id="6" name="Content Placeholder 6" descr="deutschland_franck_l.jpg"/>
          <p:cNvPicPr>
            <a:picLocks noGrp="1" noChangeAspect="1"/>
          </p:cNvPicPr>
          <p:nvPr>
            <p:ph sz="half" idx="2"/>
          </p:nvPr>
        </p:nvPicPr>
        <p:blipFill>
          <a:blip r:embed="rId3"/>
          <a:srcRect t="-20042" b="-20042"/>
          <a:stretch>
            <a:fillRect/>
          </a:stretch>
        </p:blipFill>
        <p:spPr>
          <a:xfrm>
            <a:off x="5024697" y="1417638"/>
            <a:ext cx="4038600" cy="4525963"/>
          </a:xfrm>
        </p:spPr>
      </p:pic>
      <p:sp>
        <p:nvSpPr>
          <p:cNvPr id="7" name="TextBox 6"/>
          <p:cNvSpPr txBox="1"/>
          <p:nvPr/>
        </p:nvSpPr>
        <p:spPr>
          <a:xfrm>
            <a:off x="4463425" y="3703551"/>
            <a:ext cx="410764" cy="369332"/>
          </a:xfrm>
          <a:prstGeom prst="rect">
            <a:avLst/>
          </a:prstGeom>
          <a:noFill/>
        </p:spPr>
        <p:txBody>
          <a:bodyPr wrap="square" rtlCol="0">
            <a:spAutoFit/>
          </a:bodyPr>
          <a:lstStyle/>
          <a:p>
            <a:r>
              <a:rPr lang="en-US" dirty="0" err="1" smtClean="0">
                <a:sym typeface="Wingdings"/>
              </a:rPr>
              <a:t></a:t>
            </a:r>
            <a:r>
              <a:rPr lang="en-US" dirty="0" smtClean="0">
                <a:sym typeface="Wingdings"/>
              </a:rPr>
              <a:t> </a:t>
            </a:r>
            <a:endParaRPr lang="en-US" dirty="0"/>
          </a:p>
        </p:txBody>
      </p:sp>
      <p:sp>
        <p:nvSpPr>
          <p:cNvPr id="9" name="TextBox 8"/>
          <p:cNvSpPr txBox="1"/>
          <p:nvPr/>
        </p:nvSpPr>
        <p:spPr>
          <a:xfrm>
            <a:off x="5186103" y="5473005"/>
            <a:ext cx="3039639" cy="1661993"/>
          </a:xfrm>
          <a:prstGeom prst="rect">
            <a:avLst/>
          </a:prstGeom>
          <a:noFill/>
        </p:spPr>
        <p:txBody>
          <a:bodyPr wrap="none" rtlCol="0">
            <a:spAutoFit/>
          </a:bodyPr>
          <a:lstStyle/>
          <a:p>
            <a:pPr>
              <a:buNone/>
            </a:pPr>
            <a:r>
              <a:rPr lang="en-US" dirty="0" smtClean="0"/>
              <a:t>Hans Ulrich Franck  (1603-75),</a:t>
            </a:r>
          </a:p>
          <a:p>
            <a:pPr>
              <a:buNone/>
            </a:pPr>
            <a:r>
              <a:rPr lang="en-US" dirty="0" smtClean="0"/>
              <a:t>“</a:t>
            </a:r>
            <a:r>
              <a:rPr lang="en-US" dirty="0" err="1" smtClean="0"/>
              <a:t>Der</a:t>
            </a:r>
            <a:r>
              <a:rPr lang="en-US" dirty="0" smtClean="0"/>
              <a:t> </a:t>
            </a:r>
            <a:r>
              <a:rPr lang="en-US" dirty="0" err="1" smtClean="0"/>
              <a:t>Geharnischte</a:t>
            </a:r>
            <a:r>
              <a:rPr lang="en-US" dirty="0" smtClean="0"/>
              <a:t> Reiter” </a:t>
            </a:r>
          </a:p>
          <a:p>
            <a:pPr>
              <a:buNone/>
            </a:pPr>
            <a:r>
              <a:rPr lang="en-US" dirty="0" smtClean="0"/>
              <a:t>(Knight in Armor) / etching, </a:t>
            </a:r>
          </a:p>
          <a:p>
            <a:pPr>
              <a:buNone/>
            </a:pPr>
            <a:r>
              <a:rPr lang="en-US" dirty="0" smtClean="0"/>
              <a:t>11 </a:t>
            </a:r>
            <a:r>
              <a:rPr lang="en-US" dirty="0" err="1" smtClean="0"/>
              <a:t>x</a:t>
            </a:r>
            <a:r>
              <a:rPr lang="en-US" dirty="0" smtClean="0"/>
              <a:t> 13 cm.</a:t>
            </a:r>
          </a:p>
          <a:p>
            <a:endParaRPr lang="en-US" sz="1200" dirty="0" smtClean="0"/>
          </a:p>
          <a:p>
            <a:endParaRPr lang="en-US" dirty="0"/>
          </a:p>
        </p:txBody>
      </p:sp>
      <p:sp>
        <p:nvSpPr>
          <p:cNvPr id="10" name="TextBox 9"/>
          <p:cNvSpPr txBox="1"/>
          <p:nvPr/>
        </p:nvSpPr>
        <p:spPr>
          <a:xfrm>
            <a:off x="457200" y="5204937"/>
            <a:ext cx="4006225" cy="1477328"/>
          </a:xfrm>
          <a:prstGeom prst="rect">
            <a:avLst/>
          </a:prstGeom>
          <a:noFill/>
        </p:spPr>
        <p:txBody>
          <a:bodyPr wrap="none" rtlCol="0">
            <a:spAutoFit/>
          </a:bodyPr>
          <a:lstStyle/>
          <a:p>
            <a:r>
              <a:rPr lang="en-US" dirty="0" err="1" smtClean="0"/>
              <a:t>Donato</a:t>
            </a:r>
            <a:r>
              <a:rPr lang="en-US" dirty="0" smtClean="0"/>
              <a:t> </a:t>
            </a:r>
            <a:r>
              <a:rPr lang="en-US" dirty="0" err="1" smtClean="0"/>
              <a:t>Creti</a:t>
            </a:r>
            <a:r>
              <a:rPr lang="en-US" dirty="0" smtClean="0"/>
              <a:t> (1671-1749), “Achilles </a:t>
            </a:r>
          </a:p>
          <a:p>
            <a:r>
              <a:rPr lang="en-US" dirty="0" smtClean="0"/>
              <a:t>dragging </a:t>
            </a:r>
            <a:r>
              <a:rPr lang="en-US" dirty="0" err="1" smtClean="0"/>
              <a:t>Hektor’s</a:t>
            </a:r>
            <a:r>
              <a:rPr lang="en-US" dirty="0" smtClean="0"/>
              <a:t> Body around the Walls</a:t>
            </a:r>
          </a:p>
          <a:p>
            <a:r>
              <a:rPr lang="en-US" dirty="0" smtClean="0"/>
              <a:t>of Troy” (95 </a:t>
            </a:r>
            <a:r>
              <a:rPr lang="en-US" dirty="0" err="1" smtClean="0"/>
              <a:t>x</a:t>
            </a:r>
            <a:r>
              <a:rPr lang="en-US" dirty="0" smtClean="0"/>
              <a:t> 56 inches) = 8 feet </a:t>
            </a:r>
            <a:r>
              <a:rPr lang="en-US" dirty="0" err="1" smtClean="0"/>
              <a:t>x</a:t>
            </a:r>
            <a:r>
              <a:rPr lang="en-US" dirty="0" smtClean="0"/>
              <a:t> 4 and </a:t>
            </a:r>
          </a:p>
          <a:p>
            <a:r>
              <a:rPr lang="en-US" dirty="0" smtClean="0"/>
              <a:t>1/2 feet / “history painting” / oil</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4294967295"/>
          </p:nvPr>
        </p:nvSpPr>
        <p:spPr>
          <a:xfrm>
            <a:off x="0" y="1033463"/>
            <a:ext cx="8229600" cy="5135562"/>
          </a:xfrm>
        </p:spPr>
        <p:txBody>
          <a:bodyPr>
            <a:normAutofit fontScale="92500" lnSpcReduction="10000"/>
          </a:bodyPr>
          <a:lstStyle/>
          <a:p>
            <a:pPr>
              <a:buNone/>
            </a:pPr>
            <a:r>
              <a:rPr lang="en-US" dirty="0" smtClean="0">
                <a:solidFill>
                  <a:srgbClr val="FF0000"/>
                </a:solidFill>
              </a:rPr>
              <a:t>Genre</a:t>
            </a:r>
            <a:r>
              <a:rPr lang="en-US" dirty="0" smtClean="0"/>
              <a:t> and </a:t>
            </a:r>
            <a:r>
              <a:rPr lang="en-US" dirty="0" smtClean="0">
                <a:solidFill>
                  <a:srgbClr val="FF0000"/>
                </a:solidFill>
              </a:rPr>
              <a:t>medium</a:t>
            </a:r>
            <a:r>
              <a:rPr lang="en-US" dirty="0" smtClean="0"/>
              <a:t> are </a:t>
            </a:r>
            <a:r>
              <a:rPr lang="en-US" dirty="0" smtClean="0">
                <a:solidFill>
                  <a:srgbClr val="FF0000"/>
                </a:solidFill>
              </a:rPr>
              <a:t>expressive</a:t>
            </a:r>
            <a:r>
              <a:rPr lang="en-US" dirty="0" smtClean="0"/>
              <a:t> “conditions of pre-determination” (different than </a:t>
            </a:r>
            <a:r>
              <a:rPr lang="en-US" dirty="0" smtClean="0">
                <a:solidFill>
                  <a:srgbClr val="FF0000"/>
                </a:solidFill>
              </a:rPr>
              <a:t>political or economic </a:t>
            </a:r>
            <a:r>
              <a:rPr lang="en-US" dirty="0" smtClean="0"/>
              <a:t>“conditions of pre-determination”)…</a:t>
            </a:r>
          </a:p>
          <a:p>
            <a:pPr>
              <a:buNone/>
            </a:pPr>
            <a:r>
              <a:rPr lang="en-US" dirty="0" smtClean="0"/>
              <a:t>They give the author or playwright or film maker a </a:t>
            </a:r>
            <a:r>
              <a:rPr lang="en-US" dirty="0" smtClean="0">
                <a:solidFill>
                  <a:srgbClr val="FF0000"/>
                </a:solidFill>
              </a:rPr>
              <a:t>“vocabulary” of forms</a:t>
            </a:r>
            <a:r>
              <a:rPr lang="en-US" dirty="0" smtClean="0"/>
              <a:t> and </a:t>
            </a:r>
            <a:r>
              <a:rPr lang="en-US" dirty="0" smtClean="0">
                <a:solidFill>
                  <a:srgbClr val="FF0000"/>
                </a:solidFill>
              </a:rPr>
              <a:t>a set of material constraints</a:t>
            </a:r>
            <a:r>
              <a:rPr lang="en-US" dirty="0" smtClean="0"/>
              <a:t> (print or stage or film) within which he or she works to </a:t>
            </a:r>
            <a:r>
              <a:rPr lang="en-US" dirty="0" smtClean="0">
                <a:solidFill>
                  <a:srgbClr val="FF0000"/>
                </a:solidFill>
              </a:rPr>
              <a:t>express</a:t>
            </a:r>
            <a:r>
              <a:rPr lang="en-US" dirty="0" smtClean="0"/>
              <a:t> </a:t>
            </a:r>
            <a:r>
              <a:rPr lang="en-US" dirty="0" smtClean="0">
                <a:solidFill>
                  <a:srgbClr val="FF0000"/>
                </a:solidFill>
              </a:rPr>
              <a:t>/ communicate </a:t>
            </a:r>
            <a:r>
              <a:rPr lang="en-US" dirty="0" smtClean="0"/>
              <a:t>a certain version of (hi)story…</a:t>
            </a:r>
          </a:p>
          <a:p>
            <a:pPr>
              <a:buNone/>
            </a:pPr>
            <a:r>
              <a:rPr lang="en-US" dirty="0" smtClean="0"/>
              <a:t>Within those constraints, of course, the individual artist / “cultural worker” is ‘free’ to shape his / her material to specific ends…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Genre also shapes our </a:t>
            </a:r>
            <a:r>
              <a:rPr lang="en-US" i="1" dirty="0" smtClean="0"/>
              <a:t>reception</a:t>
            </a:r>
            <a:r>
              <a:rPr lang="en-US" dirty="0" smtClean="0"/>
              <a:t> of a work.</a:t>
            </a:r>
          </a:p>
          <a:p>
            <a:r>
              <a:rPr lang="en-US" dirty="0" smtClean="0"/>
              <a:t>We look for and expect different things if we open up a book that signals itself as an “epic” or “picaresque” or “elegy.” (Recall how the frontispiece of </a:t>
            </a:r>
            <a:r>
              <a:rPr lang="en-US" i="1" dirty="0" err="1" smtClean="0"/>
              <a:t>Simplicissimus</a:t>
            </a:r>
            <a:r>
              <a:rPr lang="en-US" dirty="0" smtClean="0"/>
              <a:t> implied: “Read this book as a picaresque/satire!”)</a:t>
            </a:r>
          </a:p>
          <a:p>
            <a:r>
              <a:rPr lang="en-US" dirty="0" smtClean="0"/>
              <a:t>We interpret </a:t>
            </a:r>
            <a:r>
              <a:rPr lang="en-US" i="1" dirty="0" smtClean="0"/>
              <a:t>Theater of War</a:t>
            </a:r>
            <a:r>
              <a:rPr lang="en-US" dirty="0" smtClean="0"/>
              <a:t> differently if we consider it an “essay film” rather than a traditional documentary. (For example, multiple vs. singular perspectives.) Or as a “making-of” pic.</a:t>
            </a:r>
            <a:endParaRPr lang="en-US" dirty="0"/>
          </a:p>
        </p:txBody>
      </p:sp>
    </p:spTree>
    <p:extLst>
      <p:ext uri="{BB962C8B-B14F-4D97-AF65-F5344CB8AC3E}">
        <p14:creationId xmlns:p14="http://schemas.microsoft.com/office/powerpoint/2010/main" val="8329948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98311"/>
            <a:ext cx="8229600" cy="1143000"/>
          </a:xfrm>
        </p:spPr>
        <p:txBody>
          <a:bodyPr>
            <a:noAutofit/>
          </a:bodyPr>
          <a:lstStyle/>
          <a:p>
            <a:pPr algn="l"/>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A related </a:t>
            </a:r>
            <a:r>
              <a:rPr lang="en-US" sz="2000" dirty="0" smtClean="0">
                <a:solidFill>
                  <a:srgbClr val="FF0000"/>
                </a:solidFill>
              </a:rPr>
              <a:t>theme </a:t>
            </a:r>
            <a:r>
              <a:rPr lang="en-US" sz="2000" dirty="0" smtClean="0"/>
              <a:t>in which I have been interested has been how we might think about </a:t>
            </a:r>
            <a:r>
              <a:rPr lang="en-US" sz="2000" dirty="0" smtClean="0">
                <a:solidFill>
                  <a:srgbClr val="FF0000"/>
                </a:solidFill>
              </a:rPr>
              <a:t>the “conditions” for agency created by the rise of</a:t>
            </a:r>
            <a:r>
              <a:rPr lang="en-US" sz="2000" dirty="0" smtClean="0"/>
              <a:t> the </a:t>
            </a:r>
            <a:r>
              <a:rPr lang="en-US" sz="2000" u="sng" dirty="0" smtClean="0"/>
              <a:t>apparatus of territorial state sovereignty.</a:t>
            </a:r>
            <a:r>
              <a:rPr lang="en-US" sz="2000" dirty="0" smtClean="0"/>
              <a:t> </a:t>
            </a:r>
            <a:r>
              <a:rPr lang="en-US" sz="2000" dirty="0"/>
              <a:t/>
            </a:r>
            <a:br>
              <a:rPr lang="en-US" sz="2000" dirty="0"/>
            </a:br>
            <a:r>
              <a:rPr lang="en-US" sz="2000" dirty="0" smtClean="0"/>
              <a:t>The sovereign nation-state in principle guarantees “peace” and “defense” for its citizens. But it also exercises constraints.</a:t>
            </a:r>
            <a:r>
              <a:rPr lang="en-US" sz="2000" dirty="0">
                <a:solidFill>
                  <a:srgbClr val="FF0000"/>
                </a:solidFill>
              </a:rPr>
              <a:t/>
            </a:r>
            <a:br>
              <a:rPr lang="en-US" sz="2000" dirty="0">
                <a:solidFill>
                  <a:srgbClr val="FF0000"/>
                </a:solidFill>
              </a:rPr>
            </a:br>
            <a:r>
              <a:rPr lang="en-US" sz="2000" dirty="0" smtClean="0">
                <a:solidFill>
                  <a:srgbClr val="FF0000"/>
                </a:solidFill>
              </a:rPr>
              <a:t>We saw a particular form of the state begin to emerge around 1648 </a:t>
            </a:r>
            <a:r>
              <a:rPr lang="en-US" sz="2000" dirty="0" smtClean="0"/>
              <a:t>– thus after the Thirty Years’ War and the Treaty of Westphalia – </a:t>
            </a:r>
            <a:r>
              <a:rPr lang="en-US" sz="2000" dirty="0" smtClean="0">
                <a:solidFill>
                  <a:srgbClr val="FF0000"/>
                </a:solidFill>
              </a:rPr>
              <a:t>and then travel forward in time…</a:t>
            </a:r>
            <a:endParaRPr lang="en-US" sz="2000" dirty="0">
              <a:solidFill>
                <a:srgbClr val="FF0000"/>
              </a:solidFill>
            </a:endParaRPr>
          </a:p>
        </p:txBody>
      </p:sp>
      <p:sp>
        <p:nvSpPr>
          <p:cNvPr id="4" name="Content Placeholder 3"/>
          <p:cNvSpPr>
            <a:spLocks noGrp="1"/>
          </p:cNvSpPr>
          <p:nvPr>
            <p:ph sz="half" idx="1"/>
          </p:nvPr>
        </p:nvSpPr>
        <p:spPr>
          <a:xfrm>
            <a:off x="4648200" y="2556124"/>
            <a:ext cx="4038600" cy="3813259"/>
          </a:xfrm>
        </p:spPr>
        <p:txBody>
          <a:bodyPr>
            <a:normAutofit fontScale="92500" lnSpcReduction="20000"/>
          </a:bodyPr>
          <a:lstStyle/>
          <a:p>
            <a:pPr>
              <a:buNone/>
            </a:pPr>
            <a:endParaRPr lang="en-US" sz="2000" dirty="0" smtClean="0"/>
          </a:p>
          <a:p>
            <a:pPr>
              <a:buNone/>
            </a:pPr>
            <a:endParaRPr lang="en-US" sz="2400" dirty="0" smtClean="0"/>
          </a:p>
          <a:p>
            <a:pPr>
              <a:buNone/>
            </a:pPr>
            <a:r>
              <a:rPr lang="en-US" sz="2400" dirty="0" smtClean="0"/>
              <a:t>The development of a </a:t>
            </a:r>
            <a:r>
              <a:rPr lang="en-US" sz="2400" dirty="0" smtClean="0">
                <a:solidFill>
                  <a:srgbClr val="FF0000"/>
                </a:solidFill>
              </a:rPr>
              <a:t>full-fledged and nation-state identified “military-industrial complex” in which war and business meld.</a:t>
            </a:r>
          </a:p>
          <a:p>
            <a:pPr>
              <a:buNone/>
            </a:pPr>
            <a:r>
              <a:rPr lang="en-US" sz="2400" dirty="0" smtClean="0">
                <a:solidFill>
                  <a:srgbClr val="FF0000"/>
                </a:solidFill>
              </a:rPr>
              <a:t> </a:t>
            </a:r>
            <a:r>
              <a:rPr lang="en-US" sz="2400" dirty="0" smtClean="0"/>
              <a:t>You will be hearing a lot more about  the “military-industrial complex” in the winter quarter (2016) from Professor </a:t>
            </a:r>
            <a:r>
              <a:rPr lang="en-US" sz="2400" dirty="0" err="1" smtClean="0"/>
              <a:t>Szalay</a:t>
            </a:r>
            <a:r>
              <a:rPr lang="en-US" sz="2400" dirty="0" smtClean="0"/>
              <a:t>!</a:t>
            </a:r>
            <a:endParaRPr lang="en-US" sz="2400" dirty="0"/>
          </a:p>
        </p:txBody>
      </p:sp>
      <p:sp>
        <p:nvSpPr>
          <p:cNvPr id="3" name="Content Placeholder 2"/>
          <p:cNvSpPr>
            <a:spLocks noGrp="1"/>
          </p:cNvSpPr>
          <p:nvPr>
            <p:ph sz="half" idx="2"/>
          </p:nvPr>
        </p:nvSpPr>
        <p:spPr>
          <a:xfrm>
            <a:off x="381000" y="3040038"/>
            <a:ext cx="4038600" cy="2837085"/>
          </a:xfrm>
        </p:spPr>
        <p:txBody>
          <a:bodyPr>
            <a:normAutofit fontScale="92500" lnSpcReduction="20000"/>
          </a:bodyPr>
          <a:lstStyle/>
          <a:p>
            <a:pPr>
              <a:buNone/>
            </a:pPr>
            <a:endParaRPr lang="en-US" sz="2400" dirty="0" smtClean="0"/>
          </a:p>
          <a:p>
            <a:pPr>
              <a:buNone/>
            </a:pPr>
            <a:endParaRPr lang="en-US" sz="2400" dirty="0"/>
          </a:p>
          <a:p>
            <a:pPr>
              <a:buNone/>
            </a:pPr>
            <a:r>
              <a:rPr lang="en-US" sz="2400" dirty="0" smtClean="0"/>
              <a:t>This “apparatus” includes the military…</a:t>
            </a:r>
          </a:p>
          <a:p>
            <a:pPr>
              <a:buNone/>
            </a:pPr>
            <a:r>
              <a:rPr lang="en-US" sz="2400" dirty="0" smtClean="0"/>
              <a:t>So we’ve been tracking the move from </a:t>
            </a:r>
            <a:r>
              <a:rPr lang="en-US" sz="2400" dirty="0" smtClean="0">
                <a:solidFill>
                  <a:srgbClr val="FF0000"/>
                </a:solidFill>
              </a:rPr>
              <a:t>mercenary armies and mercenary warfare </a:t>
            </a:r>
            <a:r>
              <a:rPr lang="en-US" sz="2400" dirty="0" smtClean="0"/>
              <a:t>to the rise of the </a:t>
            </a:r>
            <a:r>
              <a:rPr lang="en-US" sz="2400" dirty="0" smtClean="0">
                <a:solidFill>
                  <a:srgbClr val="FF0000"/>
                </a:solidFill>
              </a:rPr>
              <a:t>standing armies of the modern state </a:t>
            </a:r>
            <a:r>
              <a:rPr lang="en-US" sz="2400" dirty="0" smtClean="0"/>
              <a:t>on through to </a:t>
            </a:r>
            <a:r>
              <a:rPr lang="en-US" sz="2400" dirty="0" err="1" smtClean="0">
                <a:sym typeface="Wingdings"/>
              </a:rPr>
              <a:t></a:t>
            </a:r>
            <a:endParaRPr lang="en-US" sz="2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Agency</a:t>
            </a:r>
            <a:endParaRPr lang="en-US" dirty="0"/>
          </a:p>
        </p:txBody>
      </p:sp>
      <p:sp>
        <p:nvSpPr>
          <p:cNvPr id="6" name="Content Placeholder 5"/>
          <p:cNvSpPr>
            <a:spLocks noGrp="1"/>
          </p:cNvSpPr>
          <p:nvPr>
            <p:ph idx="1"/>
          </p:nvPr>
        </p:nvSpPr>
        <p:spPr/>
        <p:txBody>
          <a:bodyPr/>
          <a:lstStyle/>
          <a:p>
            <a:r>
              <a:rPr lang="en-US" dirty="0" smtClean="0"/>
              <a:t>All of these aspects—medium, genre, historical developments—have allowed us to consider different kinds of </a:t>
            </a:r>
            <a:r>
              <a:rPr lang="en-US" i="1" dirty="0" smtClean="0"/>
              <a:t>agency</a:t>
            </a:r>
            <a:r>
              <a:rPr lang="en-US" dirty="0" smtClean="0"/>
              <a:t> under different circumstances.</a:t>
            </a:r>
          </a:p>
          <a:p>
            <a:r>
              <a:rPr lang="en-US" dirty="0" smtClean="0"/>
              <a:t>We’ll continue that exploration today with the film, </a:t>
            </a:r>
            <a:r>
              <a:rPr lang="en-US" i="1" dirty="0" smtClean="0"/>
              <a:t>Theater of War</a:t>
            </a:r>
            <a:r>
              <a:rPr lang="en-US" dirty="0" smtClean="0"/>
              <a:t>, that is very much about </a:t>
            </a:r>
            <a:r>
              <a:rPr lang="en-US" i="1" dirty="0" smtClean="0"/>
              <a:t>getting us to think about different possibilities for agency</a:t>
            </a:r>
            <a:r>
              <a:rPr lang="en-US" dirty="0" smtClean="0"/>
              <a:t>—esp. in times of war.</a:t>
            </a:r>
            <a:endParaRPr lang="en-US" dirty="0"/>
          </a:p>
        </p:txBody>
      </p:sp>
    </p:spTree>
    <p:extLst>
      <p:ext uri="{BB962C8B-B14F-4D97-AF65-F5344CB8AC3E}">
        <p14:creationId xmlns:p14="http://schemas.microsoft.com/office/powerpoint/2010/main" val="5297531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0"/>
            <a:ext cx="8229600" cy="1143000"/>
          </a:xfrm>
        </p:spPr>
        <p:txBody>
          <a:bodyPr>
            <a:normAutofit/>
          </a:bodyPr>
          <a:lstStyle/>
          <a:p>
            <a:r>
              <a:rPr lang="en-US" sz="3600" dirty="0" smtClean="0"/>
              <a:t>Last time…</a:t>
            </a:r>
            <a:endParaRPr lang="en-US" sz="3600" dirty="0"/>
          </a:p>
        </p:txBody>
      </p:sp>
      <p:sp>
        <p:nvSpPr>
          <p:cNvPr id="8" name="Content Placeholder 7"/>
          <p:cNvSpPr>
            <a:spLocks noGrp="1"/>
          </p:cNvSpPr>
          <p:nvPr>
            <p:ph sz="half" idx="4294967295"/>
          </p:nvPr>
        </p:nvSpPr>
        <p:spPr>
          <a:xfrm>
            <a:off x="312057" y="940795"/>
            <a:ext cx="4426857" cy="5418353"/>
          </a:xfrm>
        </p:spPr>
        <p:txBody>
          <a:bodyPr>
            <a:normAutofit fontScale="55000" lnSpcReduction="20000"/>
          </a:bodyPr>
          <a:lstStyle/>
          <a:p>
            <a:pPr>
              <a:buNone/>
            </a:pPr>
            <a:r>
              <a:rPr lang="en-US" dirty="0" smtClean="0"/>
              <a:t>I began to raise some of these issues in the film, “Theater of War” (dir. Walter) (2008)...</a:t>
            </a:r>
          </a:p>
          <a:p>
            <a:pPr>
              <a:buNone/>
            </a:pPr>
            <a:endParaRPr lang="en-US" dirty="0" smtClean="0"/>
          </a:p>
          <a:p>
            <a:pPr>
              <a:buNone/>
            </a:pPr>
            <a:r>
              <a:rPr lang="en-US" dirty="0" smtClean="0"/>
              <a:t>And focused primarily on the conventions of the </a:t>
            </a:r>
            <a:r>
              <a:rPr lang="en-US" dirty="0" smtClean="0">
                <a:solidFill>
                  <a:srgbClr val="FF0000"/>
                </a:solidFill>
              </a:rPr>
              <a:t>“essay film” </a:t>
            </a:r>
            <a:r>
              <a:rPr lang="en-US" dirty="0" smtClean="0"/>
              <a:t>as a </a:t>
            </a:r>
            <a:r>
              <a:rPr lang="en-US" dirty="0" smtClean="0">
                <a:solidFill>
                  <a:srgbClr val="FF0000"/>
                </a:solidFill>
              </a:rPr>
              <a:t>film</a:t>
            </a:r>
            <a:r>
              <a:rPr lang="en-US" dirty="0" smtClean="0"/>
              <a:t> </a:t>
            </a:r>
            <a:r>
              <a:rPr lang="en-US" dirty="0" smtClean="0">
                <a:solidFill>
                  <a:srgbClr val="FF0000"/>
                </a:solidFill>
              </a:rPr>
              <a:t>genre</a:t>
            </a:r>
            <a:r>
              <a:rPr lang="en-US" dirty="0" smtClean="0"/>
              <a:t> – </a:t>
            </a:r>
            <a:r>
              <a:rPr lang="en-US" u="sng" dirty="0" smtClean="0"/>
              <a:t>as opposed to the stage play we see being produced </a:t>
            </a:r>
            <a:r>
              <a:rPr lang="en-US" i="1" u="sng" dirty="0" smtClean="0"/>
              <a:t>in the film</a:t>
            </a:r>
            <a:r>
              <a:rPr lang="en-US" dirty="0" smtClean="0"/>
              <a:t>…</a:t>
            </a:r>
          </a:p>
          <a:p>
            <a:pPr>
              <a:buNone/>
            </a:pPr>
            <a:endParaRPr lang="en-US" dirty="0" smtClean="0"/>
          </a:p>
          <a:p>
            <a:pPr>
              <a:buNone/>
            </a:pPr>
            <a:r>
              <a:rPr lang="en-US" dirty="0" smtClean="0"/>
              <a:t>The film relies heavily on the technique of </a:t>
            </a:r>
            <a:r>
              <a:rPr lang="en-US" dirty="0" smtClean="0">
                <a:solidFill>
                  <a:srgbClr val="FF0000"/>
                </a:solidFill>
              </a:rPr>
              <a:t>montage -- the editing together of a series of short shots into a sequence</a:t>
            </a:r>
            <a:r>
              <a:rPr lang="en-US" dirty="0" smtClean="0"/>
              <a:t> to condense space, time, and information…</a:t>
            </a:r>
          </a:p>
          <a:p>
            <a:pPr>
              <a:buNone/>
            </a:pPr>
            <a:endParaRPr lang="en-US" dirty="0" smtClean="0"/>
          </a:p>
          <a:p>
            <a:pPr>
              <a:buNone/>
            </a:pPr>
            <a:r>
              <a:rPr lang="en-US" dirty="0" smtClean="0"/>
              <a:t>I suggested that in “Theater of War,” this </a:t>
            </a:r>
            <a:r>
              <a:rPr lang="en-US" dirty="0" smtClean="0">
                <a:solidFill>
                  <a:srgbClr val="FF0000"/>
                </a:solidFill>
              </a:rPr>
              <a:t>medium-specific</a:t>
            </a:r>
            <a:r>
              <a:rPr lang="en-US" dirty="0" smtClean="0"/>
              <a:t> </a:t>
            </a:r>
            <a:r>
              <a:rPr lang="en-US" dirty="0" smtClean="0">
                <a:solidFill>
                  <a:srgbClr val="FF0000"/>
                </a:solidFill>
              </a:rPr>
              <a:t>(film) technique</a:t>
            </a:r>
            <a:r>
              <a:rPr lang="en-US" dirty="0" smtClean="0"/>
              <a:t> is actually used to push us to ask such questions as:</a:t>
            </a:r>
          </a:p>
          <a:p>
            <a:pPr>
              <a:buNone/>
            </a:pPr>
            <a:endParaRPr lang="en-US" dirty="0" smtClean="0"/>
          </a:p>
          <a:p>
            <a:pPr>
              <a:buNone/>
            </a:pPr>
            <a:r>
              <a:rPr lang="en-US" dirty="0" smtClean="0">
                <a:solidFill>
                  <a:srgbClr val="FF0000"/>
                </a:solidFill>
              </a:rPr>
              <a:t>Are all wars the same?</a:t>
            </a:r>
          </a:p>
          <a:p>
            <a:pPr>
              <a:buNone/>
            </a:pPr>
            <a:r>
              <a:rPr lang="en-US" dirty="0" smtClean="0">
                <a:solidFill>
                  <a:srgbClr val="FF0000"/>
                </a:solidFill>
              </a:rPr>
              <a:t>Which perspective (on Brecht, on history) is “authoritative”?</a:t>
            </a:r>
          </a:p>
          <a:p>
            <a:pPr>
              <a:buNone/>
            </a:pPr>
            <a:endParaRPr lang="en-US" dirty="0" smtClean="0"/>
          </a:p>
          <a:p>
            <a:endParaRPr lang="en-US" dirty="0"/>
          </a:p>
        </p:txBody>
      </p:sp>
      <p:pic>
        <p:nvPicPr>
          <p:cNvPr id="11" name="Picture 10"/>
          <p:cNvPicPr>
            <a:picLocks noChangeAspect="1"/>
          </p:cNvPicPr>
          <p:nvPr/>
        </p:nvPicPr>
        <p:blipFill>
          <a:blip r:embed="rId2"/>
          <a:stretch>
            <a:fillRect/>
          </a:stretch>
        </p:blipFill>
        <p:spPr>
          <a:xfrm>
            <a:off x="5212974" y="1247367"/>
            <a:ext cx="3473826" cy="4878796"/>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627" y="201364"/>
            <a:ext cx="8229600" cy="1143000"/>
          </a:xfrm>
        </p:spPr>
        <p:txBody>
          <a:bodyPr>
            <a:normAutofit/>
          </a:bodyPr>
          <a:lstStyle/>
          <a:p>
            <a:r>
              <a:rPr lang="en-US" sz="3200" dirty="0" smtClean="0"/>
              <a:t>The “Essay Film”</a:t>
            </a:r>
            <a:endParaRPr lang="en-US" sz="3200" dirty="0"/>
          </a:p>
        </p:txBody>
      </p:sp>
      <p:sp>
        <p:nvSpPr>
          <p:cNvPr id="6" name="Content Placeholder 5"/>
          <p:cNvSpPr>
            <a:spLocks noGrp="1"/>
          </p:cNvSpPr>
          <p:nvPr>
            <p:ph sz="half" idx="1"/>
          </p:nvPr>
        </p:nvSpPr>
        <p:spPr>
          <a:xfrm>
            <a:off x="381000" y="428386"/>
            <a:ext cx="4038600" cy="5924799"/>
          </a:xfrm>
        </p:spPr>
        <p:txBody>
          <a:bodyPr>
            <a:normAutofit fontScale="77500" lnSpcReduction="20000"/>
          </a:bodyPr>
          <a:lstStyle/>
          <a:p>
            <a:pPr>
              <a:buNone/>
            </a:pPr>
            <a:r>
              <a:rPr lang="en-US" dirty="0" smtClean="0"/>
              <a:t>It is a term that is relatively new in film studies.</a:t>
            </a:r>
          </a:p>
          <a:p>
            <a:pPr>
              <a:buNone/>
            </a:pPr>
            <a:endParaRPr lang="en-US" dirty="0" smtClean="0"/>
          </a:p>
          <a:p>
            <a:pPr>
              <a:buNone/>
            </a:pPr>
            <a:r>
              <a:rPr lang="en-US" dirty="0" smtClean="0"/>
              <a:t>An “elastic” and “porous” genre that is “cheerfully impure” and “poaches on the territory of other…forms of film”</a:t>
            </a:r>
          </a:p>
          <a:p>
            <a:pPr>
              <a:buNone/>
            </a:pPr>
            <a:endParaRPr lang="en-US" dirty="0" smtClean="0"/>
          </a:p>
          <a:p>
            <a:pPr>
              <a:buNone/>
            </a:pPr>
            <a:r>
              <a:rPr lang="en-US" dirty="0" smtClean="0">
                <a:solidFill>
                  <a:srgbClr val="FF0000"/>
                </a:solidFill>
              </a:rPr>
              <a:t>The essay film is usually “digressive” and “playful” and contains “multi-angled perspectives” </a:t>
            </a:r>
            <a:r>
              <a:rPr lang="en-US" dirty="0" smtClean="0"/>
              <a:t>(Andrew Tracy, “The Essay Film,” 2013)</a:t>
            </a:r>
          </a:p>
          <a:p>
            <a:pPr>
              <a:buNone/>
            </a:pPr>
            <a:endParaRPr lang="en-US" dirty="0" smtClean="0"/>
          </a:p>
          <a:p>
            <a:pPr>
              <a:buNone/>
            </a:pPr>
            <a:r>
              <a:rPr lang="en-US" dirty="0" smtClean="0"/>
              <a:t>It is nevertheless usually guided by a </a:t>
            </a:r>
            <a:r>
              <a:rPr lang="en-US" dirty="0" smtClean="0">
                <a:solidFill>
                  <a:srgbClr val="FF0000"/>
                </a:solidFill>
              </a:rPr>
              <a:t>“directing intelligence” </a:t>
            </a:r>
            <a:r>
              <a:rPr lang="en-US" dirty="0" smtClean="0"/>
              <a:t>/ </a:t>
            </a:r>
            <a:r>
              <a:rPr lang="en-US" dirty="0" smtClean="0">
                <a:solidFill>
                  <a:srgbClr val="FF0000"/>
                </a:solidFill>
              </a:rPr>
              <a:t>a “meandering intelligence that tries </a:t>
            </a:r>
            <a:r>
              <a:rPr lang="en-US" dirty="0" smtClean="0"/>
              <a:t>to multiply the entries…into the material</a:t>
            </a:r>
            <a:r>
              <a:rPr lang="en-US" dirty="0" smtClean="0">
                <a:solidFill>
                  <a:srgbClr val="FF0000"/>
                </a:solidFill>
              </a:rPr>
              <a:t> it has elected” </a:t>
            </a:r>
            <a:r>
              <a:rPr lang="en-US" dirty="0" smtClean="0"/>
              <a:t>(Jean-Pierre </a:t>
            </a:r>
            <a:r>
              <a:rPr lang="en-US" dirty="0" err="1" smtClean="0"/>
              <a:t>Gorin</a:t>
            </a:r>
            <a:r>
              <a:rPr lang="en-US" dirty="0" smtClean="0"/>
              <a:t>)</a:t>
            </a:r>
          </a:p>
          <a:p>
            <a:pPr>
              <a:buNone/>
            </a:pPr>
            <a:endParaRPr lang="en-US" dirty="0"/>
          </a:p>
        </p:txBody>
      </p:sp>
      <p:sp>
        <p:nvSpPr>
          <p:cNvPr id="7" name="Content Placeholder 6"/>
          <p:cNvSpPr>
            <a:spLocks noGrp="1"/>
          </p:cNvSpPr>
          <p:nvPr>
            <p:ph sz="half" idx="2"/>
          </p:nvPr>
        </p:nvSpPr>
        <p:spPr/>
        <p:txBody>
          <a:bodyPr>
            <a:normAutofit fontScale="77500" lnSpcReduction="20000"/>
          </a:bodyPr>
          <a:lstStyle/>
          <a:p>
            <a:endParaRPr lang="en-US"/>
          </a:p>
        </p:txBody>
      </p:sp>
      <p:pic>
        <p:nvPicPr>
          <p:cNvPr id="4" name="Picture 3"/>
          <p:cNvPicPr>
            <a:picLocks noChangeAspect="1"/>
          </p:cNvPicPr>
          <p:nvPr/>
        </p:nvPicPr>
        <p:blipFill>
          <a:blip r:embed="rId2"/>
          <a:stretch>
            <a:fillRect/>
          </a:stretch>
        </p:blipFill>
        <p:spPr>
          <a:xfrm>
            <a:off x="4648200" y="1600200"/>
            <a:ext cx="4288725" cy="3234716"/>
          </a:xfrm>
          <a:prstGeom prst="rect">
            <a:avLst/>
          </a:prstGeom>
        </p:spPr>
      </p:pic>
      <p:sp>
        <p:nvSpPr>
          <p:cNvPr id="5" name="TextBox 4"/>
          <p:cNvSpPr txBox="1"/>
          <p:nvPr/>
        </p:nvSpPr>
        <p:spPr>
          <a:xfrm>
            <a:off x="5326105" y="5158081"/>
            <a:ext cx="3369319" cy="646331"/>
          </a:xfrm>
          <a:prstGeom prst="rect">
            <a:avLst/>
          </a:prstGeom>
          <a:noFill/>
        </p:spPr>
        <p:txBody>
          <a:bodyPr wrap="none" rtlCol="0">
            <a:spAutoFit/>
          </a:bodyPr>
          <a:lstStyle/>
          <a:p>
            <a:r>
              <a:rPr lang="en-US" dirty="0" smtClean="0"/>
              <a:t>“Man with a Movie Camera” (still)</a:t>
            </a:r>
          </a:p>
          <a:p>
            <a:r>
              <a:rPr lang="en-US" dirty="0" smtClean="0"/>
              <a:t>(dir. </a:t>
            </a:r>
            <a:r>
              <a:rPr lang="en-US" dirty="0" err="1" smtClean="0"/>
              <a:t>Vertov</a:t>
            </a:r>
            <a:r>
              <a:rPr lang="en-US" dirty="0" smtClean="0"/>
              <a:t>) (1929)</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“essay”?</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To “essay” (from the French, </a:t>
            </a:r>
            <a:r>
              <a:rPr lang="en-US" i="1" dirty="0" smtClean="0"/>
              <a:t>essayer</a:t>
            </a:r>
            <a:r>
              <a:rPr lang="en-US" dirty="0"/>
              <a:t>)</a:t>
            </a:r>
            <a:r>
              <a:rPr lang="en-US" dirty="0" smtClean="0"/>
              <a:t> means to “try” or “attempt.”</a:t>
            </a:r>
          </a:p>
          <a:p>
            <a:r>
              <a:rPr lang="en-US" dirty="0" smtClean="0"/>
              <a:t>Essays (like Montaigne’s </a:t>
            </a:r>
            <a:r>
              <a:rPr lang="en-US" i="1" dirty="0" err="1" smtClean="0"/>
              <a:t>essais</a:t>
            </a:r>
            <a:r>
              <a:rPr lang="en-US" dirty="0" smtClean="0"/>
              <a:t>) are attempts to understand and interpret. They are not the last word. Ideally they appear in the plural as multiple perspectives. </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Thus, a number of you can get an “A” for essays that are very different since each one can be a different, consistent, well-conceived, and argumentatively supported “take” on a topic.</a:t>
            </a:r>
          </a:p>
          <a:p>
            <a:r>
              <a:rPr lang="en-US" dirty="0" smtClean="0"/>
              <a:t>An </a:t>
            </a:r>
            <a:r>
              <a:rPr lang="en-US" i="1" dirty="0" smtClean="0"/>
              <a:t>essay</a:t>
            </a:r>
            <a:r>
              <a:rPr lang="en-US" dirty="0" smtClean="0"/>
              <a:t> film, offers within itself many such “takes.”</a:t>
            </a:r>
            <a:endParaRPr lang="en-US" dirty="0"/>
          </a:p>
        </p:txBody>
      </p:sp>
    </p:spTree>
    <p:extLst>
      <p:ext uri="{BB962C8B-B14F-4D97-AF65-F5344CB8AC3E}">
        <p14:creationId xmlns:p14="http://schemas.microsoft.com/office/powerpoint/2010/main" val="36371716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r>
              <a:rPr lang="en-US" dirty="0" smtClean="0"/>
              <a:t>Let’s consider some of the “essays” in this essayistic film.</a:t>
            </a:r>
          </a:p>
          <a:p>
            <a:r>
              <a:rPr lang="en-US" dirty="0" smtClean="0"/>
              <a:t>NOTE: They are not presented as “arguments” with claims, warrants, and evidence, as you are expected to do in </a:t>
            </a:r>
            <a:r>
              <a:rPr lang="en-US" i="1" dirty="0" smtClean="0"/>
              <a:t>your</a:t>
            </a:r>
            <a:r>
              <a:rPr lang="en-US" dirty="0" smtClean="0"/>
              <a:t> essays. But they do use f</a:t>
            </a:r>
            <a:r>
              <a:rPr lang="en-US" i="1" dirty="0" smtClean="0"/>
              <a:t>ilmic</a:t>
            </a:r>
            <a:r>
              <a:rPr lang="en-US" dirty="0" smtClean="0"/>
              <a:t> techniques to make a point.</a:t>
            </a:r>
          </a:p>
          <a:p>
            <a:pPr marL="0" indent="0">
              <a:buNone/>
            </a:pPr>
            <a:endParaRPr lang="en-US" dirty="0"/>
          </a:p>
        </p:txBody>
      </p:sp>
    </p:spTree>
    <p:extLst>
      <p:ext uri="{BB962C8B-B14F-4D97-AF65-F5344CB8AC3E}">
        <p14:creationId xmlns:p14="http://schemas.microsoft.com/office/powerpoint/2010/main" val="297633546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82706"/>
            <a:ext cx="8229600" cy="1143000"/>
          </a:xfrm>
        </p:spPr>
        <p:txBody>
          <a:bodyPr>
            <a:noAutofit/>
          </a:bodyPr>
          <a:lstStyle/>
          <a:p>
            <a:r>
              <a:rPr lang="en-US" sz="2400" dirty="0" smtClean="0"/>
              <a:t>The </a:t>
            </a:r>
            <a:r>
              <a:rPr lang="en-US" sz="2400" dirty="0" smtClean="0">
                <a:solidFill>
                  <a:srgbClr val="FF0000"/>
                </a:solidFill>
              </a:rPr>
              <a:t>Visibility of the State</a:t>
            </a:r>
            <a:r>
              <a:rPr lang="en-US" sz="2400" dirty="0" smtClean="0"/>
              <a:t> in “Theater of War” / The State as a Determinant or Condition of Action</a:t>
            </a:r>
            <a:endParaRPr lang="en-US" sz="2400" dirty="0"/>
          </a:p>
        </p:txBody>
      </p:sp>
      <p:sp>
        <p:nvSpPr>
          <p:cNvPr id="4" name="Content Placeholder 3"/>
          <p:cNvSpPr>
            <a:spLocks noGrp="1"/>
          </p:cNvSpPr>
          <p:nvPr>
            <p:ph sz="half" idx="1"/>
          </p:nvPr>
        </p:nvSpPr>
        <p:spPr>
          <a:xfrm>
            <a:off x="533400" y="1955378"/>
            <a:ext cx="4038600" cy="4902622"/>
          </a:xfrm>
        </p:spPr>
        <p:txBody>
          <a:bodyPr>
            <a:normAutofit fontScale="32500" lnSpcReduction="20000"/>
          </a:bodyPr>
          <a:lstStyle/>
          <a:p>
            <a:pPr>
              <a:buNone/>
            </a:pPr>
            <a:r>
              <a:rPr lang="en-US" sz="5538" dirty="0" smtClean="0"/>
              <a:t>At first, it might seem difficult to see the “state” in this film…</a:t>
            </a:r>
          </a:p>
          <a:p>
            <a:pPr>
              <a:buNone/>
            </a:pPr>
            <a:endParaRPr lang="en-US" sz="5538" dirty="0" smtClean="0"/>
          </a:p>
          <a:p>
            <a:pPr>
              <a:buNone/>
            </a:pPr>
            <a:r>
              <a:rPr lang="en-US" sz="5538" dirty="0" smtClean="0"/>
              <a:t>But the “state” </a:t>
            </a:r>
            <a:r>
              <a:rPr lang="en-US" sz="5538" i="1" dirty="0" smtClean="0"/>
              <a:t>is</a:t>
            </a:r>
            <a:r>
              <a:rPr lang="en-US" sz="5538" dirty="0" smtClean="0"/>
              <a:t> there</a:t>
            </a:r>
            <a:r>
              <a:rPr lang="en-US" sz="5538" dirty="0" smtClean="0">
                <a:solidFill>
                  <a:srgbClr val="FFFFFF"/>
                </a:solidFill>
              </a:rPr>
              <a:t> </a:t>
            </a:r>
            <a:r>
              <a:rPr lang="en-US" sz="5538" dirty="0" smtClean="0"/>
              <a:t>in the film…</a:t>
            </a:r>
          </a:p>
          <a:p>
            <a:pPr>
              <a:buNone/>
            </a:pPr>
            <a:endParaRPr lang="en-US" sz="5538" dirty="0" smtClean="0"/>
          </a:p>
          <a:p>
            <a:pPr>
              <a:buNone/>
            </a:pPr>
            <a:r>
              <a:rPr lang="en-US" sz="5538" dirty="0" smtClean="0"/>
              <a:t>And is represented by </a:t>
            </a:r>
            <a:r>
              <a:rPr lang="en-US" sz="5538" dirty="0" smtClean="0">
                <a:solidFill>
                  <a:srgbClr val="FF0000"/>
                </a:solidFill>
              </a:rPr>
              <a:t>those agencies responsible for “defense” and the “peace” </a:t>
            </a:r>
            <a:r>
              <a:rPr lang="en-US" sz="5538" dirty="0" smtClean="0">
                <a:solidFill>
                  <a:srgbClr val="FFFFFF"/>
                </a:solidFill>
              </a:rPr>
              <a:t>(Hobbes), namely:</a:t>
            </a:r>
          </a:p>
          <a:p>
            <a:pPr>
              <a:buNone/>
            </a:pPr>
            <a:endParaRPr lang="en-US" sz="5538" dirty="0" smtClean="0">
              <a:solidFill>
                <a:srgbClr val="FFFFFF"/>
              </a:solidFill>
            </a:endParaRPr>
          </a:p>
          <a:p>
            <a:pPr>
              <a:buNone/>
            </a:pPr>
            <a:r>
              <a:rPr lang="en-US" sz="5538" dirty="0" smtClean="0"/>
              <a:t>	- </a:t>
            </a:r>
            <a:r>
              <a:rPr lang="en-US" sz="5538" dirty="0" smtClean="0">
                <a:solidFill>
                  <a:srgbClr val="FF0000"/>
                </a:solidFill>
              </a:rPr>
              <a:t>Armies</a:t>
            </a:r>
            <a:r>
              <a:rPr lang="en-US" sz="5538" dirty="0" smtClean="0"/>
              <a:t> in “Theater of War”</a:t>
            </a:r>
          </a:p>
          <a:p>
            <a:pPr>
              <a:buNone/>
            </a:pPr>
            <a:r>
              <a:rPr lang="en-US" sz="5538" dirty="0" smtClean="0"/>
              <a:t>	- </a:t>
            </a:r>
            <a:r>
              <a:rPr lang="en-US" sz="5538" dirty="0" smtClean="0">
                <a:solidFill>
                  <a:srgbClr val="FF0000"/>
                </a:solidFill>
              </a:rPr>
              <a:t>Police</a:t>
            </a:r>
            <a:r>
              <a:rPr lang="en-US" sz="5538" dirty="0" smtClean="0"/>
              <a:t> in “Theater of War”</a:t>
            </a:r>
          </a:p>
          <a:p>
            <a:pPr>
              <a:buNone/>
            </a:pPr>
            <a:r>
              <a:rPr lang="en-US" sz="5538" dirty="0" smtClean="0"/>
              <a:t>	- And the additional internal </a:t>
            </a:r>
            <a:r>
              <a:rPr lang="en-US" sz="5538" dirty="0" smtClean="0">
                <a:solidFill>
                  <a:srgbClr val="FF0000"/>
                </a:solidFill>
              </a:rPr>
              <a:t>“security apparatus” of the state</a:t>
            </a:r>
            <a:r>
              <a:rPr lang="en-US" sz="5538" dirty="0" smtClean="0"/>
              <a:t> in “Theater of War” </a:t>
            </a:r>
            <a:r>
              <a:rPr lang="en-US" sz="5538" dirty="0"/>
              <a:t>(</a:t>
            </a:r>
            <a:r>
              <a:rPr lang="en-US" sz="5538" dirty="0" smtClean="0"/>
              <a:t>Homeland Security, helicopter fly-overs during the rehearsals)</a:t>
            </a:r>
          </a:p>
        </p:txBody>
      </p:sp>
      <p:sp>
        <p:nvSpPr>
          <p:cNvPr id="5" name="Content Placeholder 4"/>
          <p:cNvSpPr>
            <a:spLocks noGrp="1"/>
          </p:cNvSpPr>
          <p:nvPr>
            <p:ph sz="half" idx="2"/>
          </p:nvPr>
        </p:nvSpPr>
        <p:spPr>
          <a:xfrm>
            <a:off x="4800600" y="2211791"/>
            <a:ext cx="4038600" cy="4056055"/>
          </a:xfrm>
        </p:spPr>
        <p:txBody>
          <a:bodyPr>
            <a:noAutofit/>
          </a:bodyPr>
          <a:lstStyle/>
          <a:p>
            <a:pPr>
              <a:buNone/>
            </a:pPr>
            <a:r>
              <a:rPr lang="en-US" sz="2000" dirty="0" smtClean="0"/>
              <a:t>We also see some other – </a:t>
            </a:r>
            <a:r>
              <a:rPr lang="en-US" sz="2000" dirty="0" smtClean="0">
                <a:solidFill>
                  <a:srgbClr val="FF0000"/>
                </a:solidFill>
              </a:rPr>
              <a:t>very</a:t>
            </a:r>
            <a:r>
              <a:rPr lang="en-US" sz="2000" dirty="0" smtClean="0"/>
              <a:t> </a:t>
            </a:r>
            <a:r>
              <a:rPr lang="en-US" sz="2000" dirty="0" smtClean="0">
                <a:solidFill>
                  <a:srgbClr val="FF0000"/>
                </a:solidFill>
              </a:rPr>
              <a:t>problematic </a:t>
            </a:r>
            <a:r>
              <a:rPr lang="en-US" sz="2000" dirty="0" smtClean="0"/>
              <a:t>– versions of the hand of the “state” in “Theater of War”:</a:t>
            </a:r>
          </a:p>
          <a:p>
            <a:pPr>
              <a:buNone/>
            </a:pPr>
            <a:endParaRPr lang="en-US" sz="2000" dirty="0" smtClean="0">
              <a:solidFill>
                <a:srgbClr val="FF0000"/>
              </a:solidFill>
            </a:endParaRPr>
          </a:p>
          <a:p>
            <a:pPr>
              <a:buNone/>
            </a:pPr>
            <a:r>
              <a:rPr lang="en-US" sz="2000" dirty="0" smtClean="0"/>
              <a:t>	  - </a:t>
            </a:r>
            <a:r>
              <a:rPr lang="en-US" sz="2000" dirty="0" smtClean="0">
                <a:solidFill>
                  <a:srgbClr val="FF0000"/>
                </a:solidFill>
              </a:rPr>
              <a:t>Nuclear explosions </a:t>
            </a:r>
            <a:r>
              <a:rPr lang="en-US" sz="2000" dirty="0" smtClean="0"/>
              <a:t>(“defense”)</a:t>
            </a:r>
          </a:p>
          <a:p>
            <a:pPr>
              <a:buNone/>
            </a:pPr>
            <a:r>
              <a:rPr lang="en-US" sz="2000" dirty="0" smtClean="0"/>
              <a:t>	  - </a:t>
            </a:r>
            <a:r>
              <a:rPr lang="en-US" sz="2000" dirty="0" smtClean="0">
                <a:solidFill>
                  <a:srgbClr val="FF0000"/>
                </a:solidFill>
              </a:rPr>
              <a:t>Hitler’s death camps </a:t>
            </a:r>
            <a:r>
              <a:rPr lang="en-US" sz="2000" dirty="0" smtClean="0"/>
              <a:t>(among the most destructive expressions of state power)	  </a:t>
            </a:r>
          </a:p>
          <a:p>
            <a:endParaRPr lang="en-US" sz="1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28" y="274638"/>
            <a:ext cx="8229600" cy="1143000"/>
          </a:xfrm>
        </p:spPr>
        <p:txBody>
          <a:bodyPr>
            <a:noAutofit/>
          </a:bodyPr>
          <a:lstStyle/>
          <a:p>
            <a:r>
              <a:rPr lang="en-US" sz="2000" dirty="0" smtClean="0"/>
              <a:t>In response to the </a:t>
            </a:r>
            <a:r>
              <a:rPr lang="en-US" sz="2000" dirty="0" smtClean="0">
                <a:solidFill>
                  <a:srgbClr val="FF0000"/>
                </a:solidFill>
              </a:rPr>
              <a:t>hand of the state power </a:t>
            </a:r>
            <a:r>
              <a:rPr lang="en-US" sz="2000" dirty="0" smtClean="0"/>
              <a:t>that we see in the world in the film, we are also invited to consider several forms of (</a:t>
            </a:r>
            <a:r>
              <a:rPr lang="en-US" sz="2000" dirty="0" smtClean="0">
                <a:solidFill>
                  <a:srgbClr val="FF0000"/>
                </a:solidFill>
              </a:rPr>
              <a:t>collective</a:t>
            </a:r>
            <a:r>
              <a:rPr lang="en-US" sz="2000" dirty="0" smtClean="0"/>
              <a:t>) “agency” that </a:t>
            </a:r>
            <a:r>
              <a:rPr lang="en-US" sz="2000" dirty="0" smtClean="0">
                <a:solidFill>
                  <a:srgbClr val="FF0000"/>
                </a:solidFill>
              </a:rPr>
              <a:t>resist</a:t>
            </a:r>
            <a:r>
              <a:rPr lang="en-US" sz="2000" dirty="0" smtClean="0"/>
              <a:t> these “determining conditions” (</a:t>
            </a:r>
            <a:r>
              <a:rPr lang="en-US" sz="2000" dirty="0" smtClean="0">
                <a:solidFill>
                  <a:srgbClr val="FF0000"/>
                </a:solidFill>
              </a:rPr>
              <a:t>as they are associated with the state</a:t>
            </a:r>
            <a:r>
              <a:rPr lang="en-US" sz="2000" dirty="0" smtClean="0"/>
              <a:t>)…</a:t>
            </a:r>
            <a:endParaRPr lang="en-US" sz="2000" dirty="0"/>
          </a:p>
        </p:txBody>
      </p:sp>
      <p:pic>
        <p:nvPicPr>
          <p:cNvPr id="5" name="Content Placeholder 4" descr="Screen Shot 2013-11-04 at 10.28.17 PM.png"/>
          <p:cNvPicPr>
            <a:picLocks noGrp="1" noChangeAspect="1"/>
          </p:cNvPicPr>
          <p:nvPr>
            <p:ph sz="half" idx="1"/>
          </p:nvPr>
        </p:nvPicPr>
        <p:blipFill>
          <a:blip r:embed="rId2"/>
          <a:srcRect l="10692" t="22874" r="22372" b="16743"/>
          <a:stretch>
            <a:fillRect/>
          </a:stretch>
        </p:blipFill>
        <p:spPr>
          <a:xfrm>
            <a:off x="4753428" y="1680960"/>
            <a:ext cx="3663936" cy="2065791"/>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Content Placeholder 2"/>
          <p:cNvSpPr>
            <a:spLocks noGrp="1"/>
          </p:cNvSpPr>
          <p:nvPr>
            <p:ph sz="half" idx="2"/>
          </p:nvPr>
        </p:nvSpPr>
        <p:spPr>
          <a:xfrm>
            <a:off x="457200" y="1680960"/>
            <a:ext cx="3733800" cy="4450915"/>
          </a:xfrm>
        </p:spPr>
        <p:txBody>
          <a:bodyPr>
            <a:normAutofit/>
          </a:bodyPr>
          <a:lstStyle/>
          <a:p>
            <a:pPr>
              <a:buNone/>
            </a:pPr>
            <a:r>
              <a:rPr lang="en-US" dirty="0" smtClean="0"/>
              <a:t>	</a:t>
            </a:r>
            <a:r>
              <a:rPr lang="en-US" sz="2162" dirty="0" smtClean="0"/>
              <a:t>- MIT labs / student protests against the implication of university lab-research in the Viet Nam War (1969) (1: 01: 04)</a:t>
            </a:r>
          </a:p>
          <a:p>
            <a:pPr>
              <a:buNone/>
            </a:pPr>
            <a:endParaRPr lang="en-US" sz="2162" dirty="0" smtClean="0"/>
          </a:p>
          <a:p>
            <a:pPr>
              <a:buNone/>
            </a:pPr>
            <a:r>
              <a:rPr lang="en-US" sz="2162" dirty="0" smtClean="0"/>
              <a:t>      - </a:t>
            </a:r>
            <a:r>
              <a:rPr lang="en-US" sz="2162" dirty="0" smtClean="0">
                <a:sym typeface="Wingdings"/>
              </a:rPr>
              <a:t>street</a:t>
            </a:r>
            <a:r>
              <a:rPr lang="en-US" sz="2162" dirty="0" smtClean="0"/>
              <a:t> protests against the politics of the War on Terror / Israeli-Lebanon (July) War / Iraq War (2006) (5: 05)</a:t>
            </a:r>
          </a:p>
          <a:p>
            <a:endParaRPr lang="en-US" sz="2162" dirty="0"/>
          </a:p>
        </p:txBody>
      </p:sp>
      <p:pic>
        <p:nvPicPr>
          <p:cNvPr id="16" name="Picture 15" descr="Screen Shot 2013-11-04 at 10.27.00 PM.png"/>
          <p:cNvPicPr>
            <a:picLocks noChangeAspect="1"/>
          </p:cNvPicPr>
          <p:nvPr/>
        </p:nvPicPr>
        <p:blipFill>
          <a:blip r:embed="rId3"/>
          <a:srcRect l="8532" t="6508" r="8929" b="18254"/>
          <a:stretch>
            <a:fillRect/>
          </a:stretch>
        </p:blipFill>
        <p:spPr>
          <a:xfrm>
            <a:off x="4753428" y="4060364"/>
            <a:ext cx="3663936" cy="2087386"/>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Via the juxtaposition of 1969 to 2006, Walter is asking us to </a:t>
            </a:r>
            <a:r>
              <a:rPr lang="en-US" sz="2000" dirty="0" smtClean="0">
                <a:solidFill>
                  <a:srgbClr val="FF0000"/>
                </a:solidFill>
              </a:rPr>
              <a:t>think </a:t>
            </a:r>
            <a:r>
              <a:rPr lang="en-US" sz="2000" dirty="0" smtClean="0"/>
              <a:t>about the </a:t>
            </a:r>
            <a:r>
              <a:rPr lang="en-US" sz="2000" dirty="0" smtClean="0">
                <a:solidFill>
                  <a:srgbClr val="FF0000"/>
                </a:solidFill>
              </a:rPr>
              <a:t>historical variation</a:t>
            </a:r>
            <a:r>
              <a:rPr lang="en-US" sz="2000" dirty="0" smtClean="0"/>
              <a:t> in the forms used </a:t>
            </a:r>
            <a:r>
              <a:rPr lang="en-US" sz="2000" dirty="0" smtClean="0">
                <a:solidFill>
                  <a:srgbClr val="FF0000"/>
                </a:solidFill>
              </a:rPr>
              <a:t>to resist the state and</a:t>
            </a:r>
            <a:r>
              <a:rPr lang="en-US" sz="2000" dirty="0" smtClean="0"/>
              <a:t> in the forms that </a:t>
            </a:r>
            <a:r>
              <a:rPr lang="en-US" sz="2000" dirty="0" smtClean="0">
                <a:solidFill>
                  <a:srgbClr val="FF0000"/>
                </a:solidFill>
              </a:rPr>
              <a:t>the state’s response to such resistance</a:t>
            </a:r>
            <a:r>
              <a:rPr lang="en-US" sz="2000" dirty="0" smtClean="0"/>
              <a:t> takes! </a:t>
            </a:r>
            <a:endParaRPr lang="en-US" sz="2000" dirty="0"/>
          </a:p>
        </p:txBody>
      </p:sp>
      <p:sp>
        <p:nvSpPr>
          <p:cNvPr id="7" name="TextBox 6"/>
          <p:cNvSpPr txBox="1"/>
          <p:nvPr/>
        </p:nvSpPr>
        <p:spPr>
          <a:xfrm>
            <a:off x="5045028" y="2109371"/>
            <a:ext cx="3862055" cy="461665"/>
          </a:xfrm>
          <a:prstGeom prst="rect">
            <a:avLst/>
          </a:prstGeom>
          <a:noFill/>
        </p:spPr>
        <p:txBody>
          <a:bodyPr wrap="none" rtlCol="0">
            <a:spAutoFit/>
          </a:bodyPr>
          <a:lstStyle/>
          <a:p>
            <a:r>
              <a:rPr lang="en-US" sz="2400" dirty="0" smtClean="0"/>
              <a:t>Look for forms of resistance…</a:t>
            </a:r>
            <a:endParaRPr lang="en-US" sz="2400" dirty="0"/>
          </a:p>
        </p:txBody>
      </p:sp>
      <p:sp>
        <p:nvSpPr>
          <p:cNvPr id="8" name="TextBox 7"/>
          <p:cNvSpPr txBox="1"/>
          <p:nvPr/>
        </p:nvSpPr>
        <p:spPr>
          <a:xfrm>
            <a:off x="457200" y="5678714"/>
            <a:ext cx="3972512" cy="461665"/>
          </a:xfrm>
          <a:prstGeom prst="rect">
            <a:avLst/>
          </a:prstGeom>
          <a:noFill/>
        </p:spPr>
        <p:txBody>
          <a:bodyPr wrap="none" rtlCol="0">
            <a:spAutoFit/>
          </a:bodyPr>
          <a:lstStyle/>
          <a:p>
            <a:r>
              <a:rPr lang="en-US" sz="2400" dirty="0" smtClean="0"/>
              <a:t>Look for the state’s response…</a:t>
            </a:r>
            <a:endParaRPr lang="en-US" sz="2400" dirty="0"/>
          </a:p>
        </p:txBody>
      </p:sp>
      <p:pic>
        <p:nvPicPr>
          <p:cNvPr id="4" name="Theater_of_War protests 2006.m4v">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4648200" y="2741613"/>
            <a:ext cx="4038600" cy="2243137"/>
          </a:xfrm>
        </p:spPr>
      </p:pic>
      <p:pic>
        <p:nvPicPr>
          <p:cNvPr id="6" name="Resistance clip.m4v">
            <a:hlinkClick r:id="" action="ppaction://media"/>
          </p:cNvPr>
          <p:cNvPicPr>
            <a:picLocks noGrp="1" noChangeAspect="1"/>
          </p:cNvPicPr>
          <p:nvPr>
            <p:ph sz="half" idx="1"/>
            <a:videoFile r:link="rId4"/>
            <p:extLst>
              <p:ext uri="{DAA4B4D4-6D71-4841-9C94-3DE7FCFB9230}">
                <p14:media xmlns:p14="http://schemas.microsoft.com/office/powerpoint/2010/main" r:embed="rId3"/>
              </p:ext>
            </p:extLst>
          </p:nvPr>
        </p:nvPicPr>
        <p:blipFill>
          <a:blip r:embed="rId7"/>
          <a:stretch>
            <a:fillRect/>
          </a:stretch>
        </p:blipFill>
        <p:spPr>
          <a:xfrm>
            <a:off x="150089" y="2571037"/>
            <a:ext cx="4345711" cy="2413714"/>
          </a:xfr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vol="80000">
                <p:cTn id="13"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the film raises….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What are some of the “multiple entries” we have in these clips to make us think about state power and resistance?</a:t>
            </a:r>
          </a:p>
          <a:p>
            <a:pPr marL="0" indent="0">
              <a:buNone/>
            </a:pPr>
            <a:r>
              <a:rPr lang="en-US" dirty="0" smtClean="0"/>
              <a:t>1. How do </a:t>
            </a:r>
            <a:r>
              <a:rPr lang="en-US" i="1" dirty="0" smtClean="0"/>
              <a:t>we</a:t>
            </a:r>
            <a:r>
              <a:rPr lang="en-US" dirty="0" smtClean="0"/>
              <a:t> avoid the “despair” that Mother Courage introduces with her song, “the Great Capitulation”? [cut to chanting demonstrators]</a:t>
            </a:r>
            <a:endParaRPr lang="en-US" dirty="0"/>
          </a:p>
        </p:txBody>
      </p:sp>
      <p:sp>
        <p:nvSpPr>
          <p:cNvPr id="4" name="Content Placeholder 3"/>
          <p:cNvSpPr>
            <a:spLocks noGrp="1"/>
          </p:cNvSpPr>
          <p:nvPr>
            <p:ph sz="half" idx="2"/>
          </p:nvPr>
        </p:nvSpPr>
        <p:spPr/>
        <p:txBody>
          <a:bodyPr>
            <a:normAutofit fontScale="92500" lnSpcReduction="10000"/>
          </a:bodyPr>
          <a:lstStyle/>
          <a:p>
            <a:pPr marL="0" indent="0">
              <a:buNone/>
            </a:pPr>
            <a:r>
              <a:rPr lang="en-US" dirty="0" smtClean="0"/>
              <a:t>2. Are 1969 and 2006 comparable in terms of state power? [batons vs. traffic cops]</a:t>
            </a:r>
          </a:p>
          <a:p>
            <a:pPr marL="0" indent="0">
              <a:buNone/>
            </a:pPr>
            <a:r>
              <a:rPr lang="en-US" dirty="0" smtClean="0"/>
              <a:t>3. Do public demonstrations have the same function? [closing actual labs]</a:t>
            </a:r>
          </a:p>
          <a:p>
            <a:pPr marL="0" indent="0">
              <a:buNone/>
            </a:pPr>
            <a:r>
              <a:rPr lang="en-US" dirty="0" smtClean="0"/>
              <a:t>4. What </a:t>
            </a:r>
            <a:r>
              <a:rPr lang="en-US" i="1" dirty="0" smtClean="0"/>
              <a:t>is</a:t>
            </a:r>
            <a:r>
              <a:rPr lang="en-US" dirty="0" smtClean="0"/>
              <a:t> the function of demonstrating? [disruptive, “theatrical,” play to the media]</a:t>
            </a:r>
            <a:endParaRPr lang="en-US" dirty="0"/>
          </a:p>
        </p:txBody>
      </p:sp>
    </p:spTree>
    <p:extLst>
      <p:ext uri="{BB962C8B-B14F-4D97-AF65-F5344CB8AC3E}">
        <p14:creationId xmlns:p14="http://schemas.microsoft.com/office/powerpoint/2010/main" val="20311946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If the demonstrations are in part “theatrical,” does the theater also serve a political function? What’s the context of this play in terms of state power?</a:t>
            </a:r>
            <a:endParaRPr lang="en-US" sz="2000" dirty="0"/>
          </a:p>
        </p:txBody>
      </p:sp>
      <p:pic>
        <p:nvPicPr>
          <p:cNvPr id="4" name="Theater_of_War Helicopters.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98475" y="1600200"/>
            <a:ext cx="8147050" cy="4525963"/>
          </a:xfr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pPr algn="l"/>
            <a:r>
              <a:rPr lang="en-US" sz="2800" dirty="0" smtClean="0"/>
              <a:t/>
            </a:r>
            <a:br>
              <a:rPr lang="en-US" sz="2800" dirty="0" smtClean="0"/>
            </a:br>
            <a:endParaRPr lang="en-US" sz="2800" dirty="0"/>
          </a:p>
        </p:txBody>
      </p:sp>
      <p:sp>
        <p:nvSpPr>
          <p:cNvPr id="6" name="Subtitle 5"/>
          <p:cNvSpPr>
            <a:spLocks noGrp="1"/>
          </p:cNvSpPr>
          <p:nvPr>
            <p:ph idx="1"/>
          </p:nvPr>
        </p:nvSpPr>
        <p:spPr>
          <a:xfrm>
            <a:off x="457200" y="470398"/>
            <a:ext cx="8229600" cy="6162204"/>
          </a:xfrm>
        </p:spPr>
        <p:txBody>
          <a:bodyPr>
            <a:normAutofit/>
          </a:bodyPr>
          <a:lstStyle/>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 what are these scenes doing?</a:t>
            </a:r>
          </a:p>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They juxtapose multiple forms and times of state power and responses:</a:t>
            </a:r>
          </a:p>
          <a:p>
            <a:pPr marL="0" indent="0">
              <a:buNone/>
            </a:pPr>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 character’s “great capitulation” (loss of revolutionary fervor)</a:t>
            </a:r>
          </a:p>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--Cut to demonstrations (which demonstrations?)</a:t>
            </a:r>
          </a:p>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--Gun ships and weapons labs</a:t>
            </a:r>
          </a:p>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--Limited political agency (shut the labs down, but briefly)</a:t>
            </a:r>
          </a:p>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 different kind of agency (“theatrical”; get the word out)</a:t>
            </a:r>
          </a:p>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--”Permitted” demonstrations/peaceful protest</a:t>
            </a:r>
          </a:p>
          <a:p>
            <a:pPr marL="0" indent="0">
              <a:buNone/>
            </a:pP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--Theater itself as a response to state power</a:t>
            </a:r>
          </a:p>
          <a:p>
            <a:pPr marL="0" indent="0">
              <a:buNone/>
            </a:pPr>
            <a:endParaRPr lang="en-US" sz="2000" dirty="0" smtClean="0">
              <a:solidFill>
                <a:schemeClr val="tx2"/>
              </a:solidFill>
            </a:endParaRPr>
          </a:p>
          <a:p>
            <a:r>
              <a:rPr lang="en-US" sz="2000" dirty="0" smtClean="0"/>
              <a:t>REMEMBER: For Brecht, putting on a play </a:t>
            </a:r>
            <a:r>
              <a:rPr lang="en-US" sz="2000" i="1" dirty="0" smtClean="0"/>
              <a:t>was</a:t>
            </a:r>
            <a:r>
              <a:rPr lang="en-US" sz="2000" dirty="0" smtClean="0"/>
              <a:t> as act of resistance. We need to</a:t>
            </a:r>
            <a:r>
              <a:rPr lang="en-US" sz="2000" dirty="0" smtClean="0">
                <a:sym typeface="Wingdings"/>
              </a:rPr>
              <a:t> resist unthinking compliance with or support of conditions that will ultimately destroy us. But the resistance could also destroy us. So there are other options to consider (“theatrics”).</a:t>
            </a:r>
          </a:p>
          <a:p>
            <a:endParaRPr lang="en-US" sz="2000" dirty="0" smtClean="0">
              <a:sym typeface="Wingdings"/>
            </a:endParaRPr>
          </a:p>
          <a:p>
            <a:pPr marL="0" indent="0">
              <a:buNone/>
            </a:pP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film is raising the question of the role of “cultural work” of all kinds in terms of political agency.</a:t>
            </a:r>
            <a:endParaRPr lang="en-US" dirty="0"/>
          </a:p>
        </p:txBody>
      </p:sp>
    </p:spTree>
    <p:extLst>
      <p:ext uri="{BB962C8B-B14F-4D97-AF65-F5344CB8AC3E}">
        <p14:creationId xmlns:p14="http://schemas.microsoft.com/office/powerpoint/2010/main" val="185908635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22" dirty="0" smtClean="0"/>
              <a:t>Kushner’s Take and Walter’s Take (</a:t>
            </a:r>
            <a:r>
              <a:rPr lang="en-US" sz="2222" dirty="0" smtClean="0">
                <a:solidFill>
                  <a:srgbClr val="FF0000"/>
                </a:solidFill>
              </a:rPr>
              <a:t>via montage</a:t>
            </a:r>
            <a:r>
              <a:rPr lang="en-US" sz="2222" dirty="0" smtClean="0"/>
              <a:t>) on Limited Agency and the Cultural Work of the Playwright or Poet as Resistance  Theater and the Streets</a:t>
            </a:r>
            <a:endParaRPr lang="en-US" sz="1800" dirty="0"/>
          </a:p>
        </p:txBody>
      </p:sp>
      <p:pic>
        <p:nvPicPr>
          <p:cNvPr id="5" name="Theater_of_War Kushners despair 2.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13155" y="1600200"/>
            <a:ext cx="7276760" cy="4042487"/>
          </a:xfr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What are we to do?</a:t>
            </a:r>
          </a:p>
          <a:p>
            <a:r>
              <a:rPr lang="en-US" dirty="0" smtClean="0"/>
              <a:t>This could be the non-rhetorical question helping to organize many perspectives and possibilities that the film presents.</a:t>
            </a:r>
            <a:endParaRPr lang="en-US" dirty="0"/>
          </a:p>
        </p:txBody>
      </p:sp>
    </p:spTree>
    <p:extLst>
      <p:ext uri="{BB962C8B-B14F-4D97-AF65-F5344CB8AC3E}">
        <p14:creationId xmlns:p14="http://schemas.microsoft.com/office/powerpoint/2010/main" val="372334494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possibilities….</a:t>
            </a:r>
            <a:endParaRPr lang="en-US" dirty="0"/>
          </a:p>
        </p:txBody>
      </p:sp>
      <p:pic>
        <p:nvPicPr>
          <p:cNvPr id="4" name="Kushner and Bikes.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98475" y="1600200"/>
            <a:ext cx="8147050" cy="4525963"/>
          </a:xfrm>
        </p:spPr>
      </p:pic>
    </p:spTree>
    <p:extLst>
      <p:ext uri="{BB962C8B-B14F-4D97-AF65-F5344CB8AC3E}">
        <p14:creationId xmlns:p14="http://schemas.microsoft.com/office/powerpoint/2010/main" val="109928165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Bikes against the war?</a:t>
            </a:r>
          </a:p>
          <a:p>
            <a:r>
              <a:rPr lang="en-US" dirty="0" smtClean="0"/>
              <a:t>Bikes against cops on motorcycles?</a:t>
            </a:r>
          </a:p>
          <a:p>
            <a:r>
              <a:rPr lang="en-US" dirty="0" smtClean="0"/>
              <a:t>Kushner on </a:t>
            </a:r>
            <a:r>
              <a:rPr lang="en-US" i="1" dirty="0" smtClean="0"/>
              <a:t>his</a:t>
            </a:r>
            <a:r>
              <a:rPr lang="en-US" dirty="0" smtClean="0"/>
              <a:t> bike going to a rehearsal?</a:t>
            </a:r>
            <a:endParaRPr lang="en-US" dirty="0"/>
          </a:p>
        </p:txBody>
      </p:sp>
    </p:spTree>
    <p:extLst>
      <p:ext uri="{BB962C8B-B14F-4D97-AF65-F5344CB8AC3E}">
        <p14:creationId xmlns:p14="http://schemas.microsoft.com/office/powerpoint/2010/main" val="310293890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2457"/>
            <a:ext cx="8229600" cy="1143000"/>
          </a:xfrm>
        </p:spPr>
        <p:txBody>
          <a:bodyPr>
            <a:noAutofit/>
          </a:bodyPr>
          <a:lstStyle/>
          <a:p>
            <a:r>
              <a:rPr lang="en-US" sz="2000" dirty="0" smtClean="0"/>
              <a:t>Thus:  Just as Walter’s “Theater of War” relentlessly asks us (via montage) to compare the </a:t>
            </a:r>
            <a:r>
              <a:rPr lang="en-US" sz="2000" dirty="0" smtClean="0">
                <a:solidFill>
                  <a:srgbClr val="FF0000"/>
                </a:solidFill>
              </a:rPr>
              <a:t>two productions of </a:t>
            </a:r>
            <a:r>
              <a:rPr lang="en-US" sz="2000" u="sng" dirty="0" smtClean="0">
                <a:solidFill>
                  <a:srgbClr val="FF0000"/>
                </a:solidFill>
              </a:rPr>
              <a:t>Mother Courage and her Children</a:t>
            </a:r>
            <a:r>
              <a:rPr lang="en-US" sz="2000" dirty="0" smtClean="0">
                <a:solidFill>
                  <a:srgbClr val="FF0000"/>
                </a:solidFill>
              </a:rPr>
              <a:t> in 1949 and 2006</a:t>
            </a:r>
            <a:r>
              <a:rPr lang="en-US" sz="2000" dirty="0" smtClean="0"/>
              <a:t>, so too does it ask us (via montage) to compare the </a:t>
            </a:r>
            <a:r>
              <a:rPr lang="en-US" sz="2000" dirty="0" smtClean="0">
                <a:solidFill>
                  <a:srgbClr val="FF0000"/>
                </a:solidFill>
              </a:rPr>
              <a:t>presence of the state </a:t>
            </a:r>
            <a:r>
              <a:rPr lang="en-US" sz="2000" dirty="0" smtClean="0"/>
              <a:t>and </a:t>
            </a:r>
            <a:r>
              <a:rPr lang="en-US" sz="2000" dirty="0" smtClean="0">
                <a:solidFill>
                  <a:srgbClr val="FF0000"/>
                </a:solidFill>
              </a:rPr>
              <a:t>collective vs. individual</a:t>
            </a:r>
            <a:r>
              <a:rPr lang="en-US" sz="2000" dirty="0" smtClean="0"/>
              <a:t> </a:t>
            </a:r>
            <a:r>
              <a:rPr lang="en-US" sz="2000" dirty="0" smtClean="0">
                <a:solidFill>
                  <a:srgbClr val="FF0000"/>
                </a:solidFill>
              </a:rPr>
              <a:t>complicity with or resistance to that state</a:t>
            </a:r>
            <a:r>
              <a:rPr lang="en-US" sz="2000" dirty="0" smtClean="0"/>
              <a:t> in 1939 / 1949 </a:t>
            </a:r>
            <a:r>
              <a:rPr lang="en-US" sz="2000" dirty="0" err="1" smtClean="0">
                <a:sym typeface="Wingdings"/>
              </a:rPr>
              <a:t></a:t>
            </a:r>
            <a:r>
              <a:rPr lang="en-US" sz="2000" dirty="0" smtClean="0">
                <a:sym typeface="Wingdings"/>
              </a:rPr>
              <a:t> </a:t>
            </a:r>
            <a:r>
              <a:rPr lang="en-US" sz="2000" dirty="0" smtClean="0"/>
              <a:t>1969 </a:t>
            </a:r>
            <a:r>
              <a:rPr lang="en-US" sz="2000" dirty="0" err="1" smtClean="0">
                <a:sym typeface="Wingdings"/>
              </a:rPr>
              <a:t></a:t>
            </a:r>
            <a:r>
              <a:rPr lang="en-US" sz="2000" dirty="0" smtClean="0">
                <a:sym typeface="Wingdings"/>
              </a:rPr>
              <a:t> 2006 </a:t>
            </a:r>
            <a:r>
              <a:rPr lang="en-US" sz="2000" dirty="0" err="1" smtClean="0">
                <a:sym typeface="Wingdings"/>
              </a:rPr>
              <a:t></a:t>
            </a:r>
            <a:r>
              <a:rPr lang="en-US" sz="2000" dirty="0" smtClean="0">
                <a:sym typeface="Wingdings"/>
              </a:rPr>
              <a:t> 2008 (the time of the film…)</a:t>
            </a:r>
            <a:endParaRPr lang="en-US" sz="2000" dirty="0"/>
          </a:p>
        </p:txBody>
      </p:sp>
      <p:pic>
        <p:nvPicPr>
          <p:cNvPr id="5"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6237"/>
          <a:stretch/>
        </p:blipFill>
        <p:spPr bwMode="auto">
          <a:xfrm>
            <a:off x="457200" y="3099872"/>
            <a:ext cx="3837201" cy="2937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100136" y="3099872"/>
            <a:ext cx="184666" cy="369332"/>
          </a:xfrm>
          <a:prstGeom prst="rect">
            <a:avLst/>
          </a:prstGeom>
          <a:noFill/>
        </p:spPr>
        <p:txBody>
          <a:bodyPr wrap="none" rtlCol="0">
            <a:spAutoFit/>
          </a:bodyPr>
          <a:lstStyle/>
          <a:p>
            <a:endParaRPr lang="en-US" dirty="0"/>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1254" y="2591118"/>
            <a:ext cx="3117928" cy="3838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 alienation effect….</a:t>
            </a:r>
            <a:endParaRPr lang="en-US" dirty="0"/>
          </a:p>
        </p:txBody>
      </p:sp>
      <p:sp>
        <p:nvSpPr>
          <p:cNvPr id="4" name="Content Placeholder 3"/>
          <p:cNvSpPr>
            <a:spLocks noGrp="1"/>
          </p:cNvSpPr>
          <p:nvPr>
            <p:ph idx="1"/>
          </p:nvPr>
        </p:nvSpPr>
        <p:spPr/>
        <p:txBody>
          <a:bodyPr/>
          <a:lstStyle/>
          <a:p>
            <a:r>
              <a:rPr lang="en-US" dirty="0" smtClean="0"/>
              <a:t>How long is this Core lecture scheduled for?</a:t>
            </a:r>
          </a:p>
          <a:p>
            <a:r>
              <a:rPr lang="en-US" dirty="0" smtClean="0"/>
              <a:t>So how long should you be in the hall for?</a:t>
            </a:r>
          </a:p>
          <a:p>
            <a:r>
              <a:rPr lang="en-US" dirty="0" smtClean="0"/>
              <a:t>That means, unless there is an absolutely pressing issue, you should arrive on time and stay to the end. </a:t>
            </a:r>
          </a:p>
          <a:p>
            <a:r>
              <a:rPr lang="en-US" dirty="0" smtClean="0"/>
              <a:t>Otherwise, it’s disruptive to fellow students.</a:t>
            </a:r>
          </a:p>
          <a:p>
            <a:r>
              <a:rPr lang="en-US" dirty="0" smtClean="0"/>
              <a:t>Now, back to our scheduled programming…</a:t>
            </a:r>
            <a:endParaRPr lang="en-US" dirty="0"/>
          </a:p>
        </p:txBody>
      </p:sp>
    </p:spTree>
    <p:extLst>
      <p:ext uri="{BB962C8B-B14F-4D97-AF65-F5344CB8AC3E}">
        <p14:creationId xmlns:p14="http://schemas.microsoft.com/office/powerpoint/2010/main" val="29909967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4669" y="457200"/>
            <a:ext cx="8229600" cy="1143000"/>
          </a:xfrm>
        </p:spPr>
        <p:txBody>
          <a:bodyPr>
            <a:normAutofit/>
          </a:bodyPr>
          <a:lstStyle/>
          <a:p>
            <a:r>
              <a:rPr lang="en-US" sz="2000" dirty="0" smtClean="0"/>
              <a:t>The film asks us to think </a:t>
            </a:r>
            <a:r>
              <a:rPr lang="en-US" sz="2000" dirty="0" smtClean="0">
                <a:solidFill>
                  <a:srgbClr val="FF0000"/>
                </a:solidFill>
              </a:rPr>
              <a:t>how</a:t>
            </a:r>
            <a:r>
              <a:rPr lang="en-US" sz="2000" dirty="0" smtClean="0"/>
              <a:t> </a:t>
            </a:r>
            <a:br>
              <a:rPr lang="en-US" sz="2000" dirty="0" smtClean="0"/>
            </a:br>
            <a:r>
              <a:rPr lang="en-US" sz="2000" dirty="0" smtClean="0"/>
              <a:t> the state, war, and modes of resistance to it, </a:t>
            </a:r>
            <a:br>
              <a:rPr lang="en-US" sz="2000" dirty="0" smtClean="0"/>
            </a:br>
            <a:r>
              <a:rPr lang="en-US" sz="2000" dirty="0" smtClean="0"/>
              <a:t>can affect all aspects of life</a:t>
            </a:r>
            <a:endParaRPr lang="en-US" sz="2000" dirty="0"/>
          </a:p>
        </p:txBody>
      </p:sp>
      <p:sp>
        <p:nvSpPr>
          <p:cNvPr id="3" name="Content Placeholder 2"/>
          <p:cNvSpPr>
            <a:spLocks noGrp="1"/>
          </p:cNvSpPr>
          <p:nvPr>
            <p:ph sz="half" idx="1"/>
          </p:nvPr>
        </p:nvSpPr>
        <p:spPr>
          <a:xfrm>
            <a:off x="457200" y="457200"/>
            <a:ext cx="3240552" cy="5951868"/>
          </a:xfrm>
        </p:spPr>
        <p:txBody>
          <a:bodyPr>
            <a:noAutofit/>
          </a:bodyPr>
          <a:lstStyle/>
          <a:p>
            <a:pPr>
              <a:buNone/>
            </a:pPr>
            <a:r>
              <a:rPr lang="en-US" sz="1600" dirty="0" smtClean="0"/>
              <a:t>“The Bomb and the Holocaust” sequence / One of the oddest montage sequences in the film…/ Analyze the sequence of images…</a:t>
            </a:r>
          </a:p>
          <a:p>
            <a:pPr>
              <a:buNone/>
            </a:pPr>
            <a:r>
              <a:rPr lang="en-US" sz="1600" dirty="0" smtClean="0"/>
              <a:t>It disturbed a number of critics of the film.</a:t>
            </a:r>
          </a:p>
          <a:p>
            <a:pPr>
              <a:buNone/>
            </a:pPr>
            <a:endParaRPr lang="en-US" sz="1600" dirty="0" smtClean="0"/>
          </a:p>
          <a:p>
            <a:pPr>
              <a:buNone/>
            </a:pPr>
            <a:r>
              <a:rPr lang="en-US" sz="1600" dirty="0" smtClean="0"/>
              <a:t>What do the Bomb and the Holocaust have to do with one another? </a:t>
            </a:r>
            <a:r>
              <a:rPr lang="en-US" sz="1600" dirty="0">
                <a:sym typeface="Wingdings"/>
              </a:rPr>
              <a:t> </a:t>
            </a:r>
            <a:r>
              <a:rPr lang="en-US" sz="1600" dirty="0" smtClean="0">
                <a:sym typeface="Wingdings"/>
              </a:rPr>
              <a:t>What is the sequence </a:t>
            </a:r>
            <a:r>
              <a:rPr lang="en-US" sz="1600" i="1" dirty="0" smtClean="0">
                <a:sym typeface="Wingdings"/>
              </a:rPr>
              <a:t>doing</a:t>
            </a:r>
            <a:r>
              <a:rPr lang="en-US" sz="1600" dirty="0" smtClean="0">
                <a:sym typeface="Wingdings"/>
              </a:rPr>
              <a:t> in the film?</a:t>
            </a:r>
            <a:endParaRPr lang="en-US" sz="1600" dirty="0" smtClean="0"/>
          </a:p>
          <a:p>
            <a:pPr>
              <a:buNone/>
            </a:pPr>
            <a:endParaRPr lang="en-US" sz="1800" dirty="0" smtClean="0"/>
          </a:p>
        </p:txBody>
      </p:sp>
      <p:pic>
        <p:nvPicPr>
          <p:cNvPr id="5" name="Content Placeholder 4" descr="Screen Shot 2015-11-03 at 8.48.21 PM.png"/>
          <p:cNvPicPr>
            <a:picLocks noGrp="1" noChangeAspect="1"/>
          </p:cNvPicPr>
          <p:nvPr>
            <p:ph sz="half" idx="2"/>
          </p:nvPr>
        </p:nvPicPr>
        <p:blipFill>
          <a:blip r:embed="rId2">
            <a:extLst>
              <a:ext uri="{28A0092B-C50C-407E-A947-70E740481C1C}">
                <a14:useLocalDpi xmlns:a14="http://schemas.microsoft.com/office/drawing/2010/main" val="0"/>
              </a:ext>
            </a:extLst>
          </a:blip>
          <a:srcRect t="-39654" b="-39654"/>
          <a:stretch>
            <a:fillRect/>
          </a:stretch>
        </p:blipFill>
        <p:spPr>
          <a:xfrm>
            <a:off x="4044837" y="1320624"/>
            <a:ext cx="4891433" cy="5481712"/>
          </a:xfr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7" name="Theater_of_War Montage 2.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rcRect t="503" b="503"/>
          <a:stretch>
            <a:fillRect/>
          </a:stretch>
        </p:blipFill>
        <p:spPr/>
      </p:pic>
    </p:spTree>
    <p:extLst>
      <p:ext uri="{BB962C8B-B14F-4D97-AF65-F5344CB8AC3E}">
        <p14:creationId xmlns:p14="http://schemas.microsoft.com/office/powerpoint/2010/main" val="388496348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Jay Cantor’s “essay” on war</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I </a:t>
            </a:r>
            <a:r>
              <a:rPr lang="en-US" i="1" dirty="0" smtClean="0"/>
              <a:t>don’t</a:t>
            </a:r>
            <a:r>
              <a:rPr lang="en-US" dirty="0" smtClean="0"/>
              <a:t> think it wants us to conclude that all these events/wars are somehow the “same.”</a:t>
            </a:r>
          </a:p>
          <a:p>
            <a:r>
              <a:rPr lang="en-US" dirty="0" smtClean="0"/>
              <a:t>That is, it is not equating the atomic bomb (developed in a specific historical context) and the Holocaust.</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But it is using Jay Cantor here to offer </a:t>
            </a:r>
            <a:r>
              <a:rPr lang="en-US" i="1" dirty="0" smtClean="0"/>
              <a:t>his</a:t>
            </a:r>
            <a:r>
              <a:rPr lang="en-US" dirty="0" smtClean="0"/>
              <a:t> particular “entry” to the topic. We see, via montage, what deeply affected </a:t>
            </a:r>
            <a:r>
              <a:rPr lang="en-US" i="1" dirty="0" smtClean="0"/>
              <a:t>him</a:t>
            </a:r>
            <a:r>
              <a:rPr lang="en-US" dirty="0" smtClean="0"/>
              <a:t>. It’s </a:t>
            </a:r>
            <a:r>
              <a:rPr lang="en-US" i="1" dirty="0" smtClean="0"/>
              <a:t>his take</a:t>
            </a:r>
            <a:r>
              <a:rPr lang="en-US" dirty="0" smtClean="0"/>
              <a:t>.</a:t>
            </a:r>
          </a:p>
          <a:p>
            <a:r>
              <a:rPr lang="en-US" dirty="0" smtClean="0"/>
              <a:t>This sequence is a small “artifact” that reflects the work of the film.</a:t>
            </a:r>
          </a:p>
          <a:p>
            <a:r>
              <a:rPr lang="en-US" dirty="0" smtClean="0"/>
              <a:t>An “essay” within the “essay film.”</a:t>
            </a:r>
            <a:endParaRPr lang="en-US" dirty="0"/>
          </a:p>
        </p:txBody>
      </p:sp>
    </p:spTree>
    <p:extLst>
      <p:ext uri="{BB962C8B-B14F-4D97-AF65-F5344CB8AC3E}">
        <p14:creationId xmlns:p14="http://schemas.microsoft.com/office/powerpoint/2010/main" val="37027227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film gives multiple entries and “essays” so that we can reflect on how </a:t>
            </a:r>
            <a:r>
              <a:rPr lang="en-US" i="1" dirty="0" smtClean="0"/>
              <a:t>we</a:t>
            </a:r>
            <a:r>
              <a:rPr lang="en-US" dirty="0" smtClean="0"/>
              <a:t> might be affected by war, how </a:t>
            </a:r>
            <a:r>
              <a:rPr lang="en-US" i="1" dirty="0" smtClean="0"/>
              <a:t>we</a:t>
            </a:r>
            <a:r>
              <a:rPr lang="en-US" dirty="0" smtClean="0"/>
              <a:t> might consider responding.</a:t>
            </a:r>
          </a:p>
          <a:p>
            <a:r>
              <a:rPr lang="en-US" i="1" dirty="0" smtClean="0"/>
              <a:t>You all</a:t>
            </a:r>
            <a:r>
              <a:rPr lang="en-US" dirty="0" smtClean="0"/>
              <a:t> are not old enough to have lived through the Cold War and your lives might not have unfolded under the shadow of the Holocaust. But there </a:t>
            </a:r>
            <a:r>
              <a:rPr lang="en-US" i="1" dirty="0" smtClean="0"/>
              <a:t>are</a:t>
            </a:r>
            <a:r>
              <a:rPr lang="en-US" dirty="0" smtClean="0"/>
              <a:t> wars that have affected—and are affecting—you, your families, your communities.</a:t>
            </a:r>
          </a:p>
          <a:p>
            <a:r>
              <a:rPr lang="en-US" dirty="0" smtClean="0"/>
              <a:t>What would be </a:t>
            </a:r>
            <a:r>
              <a:rPr lang="en-US" i="1" dirty="0" smtClean="0"/>
              <a:t>your</a:t>
            </a:r>
            <a:r>
              <a:rPr lang="en-US" dirty="0" smtClean="0"/>
              <a:t> essay?</a:t>
            </a:r>
            <a:endParaRPr lang="en-US" dirty="0"/>
          </a:p>
        </p:txBody>
      </p:sp>
    </p:spTree>
    <p:extLst>
      <p:ext uri="{BB962C8B-B14F-4D97-AF65-F5344CB8AC3E}">
        <p14:creationId xmlns:p14="http://schemas.microsoft.com/office/powerpoint/2010/main" val="249146772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Essays as artifacts</a:t>
            </a:r>
            <a:endParaRPr lang="en-US" dirty="0"/>
          </a:p>
        </p:txBody>
      </p:sp>
      <p:sp>
        <p:nvSpPr>
          <p:cNvPr id="3" name="Content Placeholder 2"/>
          <p:cNvSpPr>
            <a:spLocks noGrp="1"/>
          </p:cNvSpPr>
          <p:nvPr>
            <p:ph sz="half" idx="1"/>
          </p:nvPr>
        </p:nvSpPr>
        <p:spPr/>
        <p:txBody>
          <a:bodyPr/>
          <a:lstStyle/>
          <a:p>
            <a:r>
              <a:rPr lang="en-US" dirty="0" smtClean="0"/>
              <a:t>Each of the moments in the film can be considered “essays” exploring possible interpretations and possible avenues for the agency of the cultural worker.</a:t>
            </a:r>
            <a:endParaRPr lang="en-US" dirty="0"/>
          </a:p>
        </p:txBody>
      </p:sp>
      <p:sp>
        <p:nvSpPr>
          <p:cNvPr id="4" name="Content Placeholder 3"/>
          <p:cNvSpPr>
            <a:spLocks noGrp="1"/>
          </p:cNvSpPr>
          <p:nvPr>
            <p:ph sz="half" idx="2"/>
          </p:nvPr>
        </p:nvSpPr>
        <p:spPr/>
        <p:txBody>
          <a:bodyPr/>
          <a:lstStyle/>
          <a:p>
            <a:r>
              <a:rPr lang="en-US" dirty="0" smtClean="0"/>
              <a:t>Thus, each of these moments serves as a kind of “artifact” for the entire film, which is itself a large “essay” that gathers up and arranges these perspectives.</a:t>
            </a:r>
            <a:endParaRPr lang="en-US" dirty="0"/>
          </a:p>
        </p:txBody>
      </p:sp>
    </p:spTree>
    <p:extLst>
      <p:ext uri="{BB962C8B-B14F-4D97-AF65-F5344CB8AC3E}">
        <p14:creationId xmlns:p14="http://schemas.microsoft.com/office/powerpoint/2010/main" val="42123946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2800" dirty="0" smtClean="0"/>
              <a:t>The Bomb and the Holocaust and the State</a:t>
            </a:r>
            <a:endParaRPr lang="en-US" sz="2800" dirty="0"/>
          </a:p>
        </p:txBody>
      </p:sp>
      <p:pic>
        <p:nvPicPr>
          <p:cNvPr id="2" name="Content Placeholder 1" descr="Screen Shot 2015-11-03 at 3.23.32 PM.png"/>
          <p:cNvPicPr>
            <a:picLocks noGrp="1" noChangeAspect="1"/>
          </p:cNvPicPr>
          <p:nvPr>
            <p:ph sz="half" idx="4294967295"/>
          </p:nvPr>
        </p:nvPicPr>
        <p:blipFill>
          <a:blip r:embed="rId2">
            <a:extLst>
              <a:ext uri="{28A0092B-C50C-407E-A947-70E740481C1C}">
                <a14:useLocalDpi xmlns:a14="http://schemas.microsoft.com/office/drawing/2010/main" val="0"/>
              </a:ext>
            </a:extLst>
          </a:blip>
          <a:srcRect t="-45880" b="-45880"/>
          <a:stretch>
            <a:fillRect/>
          </a:stretch>
        </p:blipFill>
        <p:spPr>
          <a:xfrm>
            <a:off x="457200" y="1417638"/>
            <a:ext cx="4038600" cy="4840287"/>
          </a:xfrm>
        </p:spPr>
      </p:pic>
      <p:sp>
        <p:nvSpPr>
          <p:cNvPr id="10" name="Content Placeholder 9"/>
          <p:cNvSpPr>
            <a:spLocks noGrp="1"/>
          </p:cNvSpPr>
          <p:nvPr>
            <p:ph sz="half" idx="4294967295"/>
          </p:nvPr>
        </p:nvSpPr>
        <p:spPr>
          <a:xfrm>
            <a:off x="4648200" y="1417638"/>
            <a:ext cx="4038600" cy="4839857"/>
          </a:xfrm>
        </p:spPr>
        <p:txBody>
          <a:bodyPr>
            <a:normAutofit fontScale="62500" lnSpcReduction="20000"/>
          </a:bodyPr>
          <a:lstStyle/>
          <a:p>
            <a:pPr>
              <a:buNone/>
            </a:pPr>
            <a:r>
              <a:rPr lang="en-US" dirty="0"/>
              <a:t>The film </a:t>
            </a:r>
            <a:r>
              <a:rPr lang="en-US" dirty="0">
                <a:solidFill>
                  <a:srgbClr val="FF0000"/>
                </a:solidFill>
              </a:rPr>
              <a:t>de-naturalizes by its own techniques the ways the state keeps control both </a:t>
            </a:r>
            <a:r>
              <a:rPr lang="en-US" dirty="0" smtClean="0">
                <a:solidFill>
                  <a:srgbClr val="FF0000"/>
                </a:solidFill>
              </a:rPr>
              <a:t>to </a:t>
            </a:r>
            <a:r>
              <a:rPr lang="en-US" dirty="0">
                <a:solidFill>
                  <a:srgbClr val="FF0000"/>
                </a:solidFill>
              </a:rPr>
              <a:t>the outside and within.</a:t>
            </a:r>
            <a:r>
              <a:rPr lang="en-US" dirty="0"/>
              <a:t/>
            </a:r>
            <a:br>
              <a:rPr lang="en-US" dirty="0"/>
            </a:br>
            <a:endParaRPr lang="en-US" dirty="0" smtClean="0"/>
          </a:p>
          <a:p>
            <a:pPr>
              <a:buNone/>
            </a:pPr>
            <a:r>
              <a:rPr lang="en-US" dirty="0" smtClean="0"/>
              <a:t>Thereby, the film asking its viewers to take a step back and consider the </a:t>
            </a:r>
            <a:r>
              <a:rPr lang="en-US" dirty="0" smtClean="0">
                <a:solidFill>
                  <a:srgbClr val="FF0000"/>
                </a:solidFill>
              </a:rPr>
              <a:t>different forms that state power and war AND RESISTANCE can take</a:t>
            </a:r>
            <a:r>
              <a:rPr lang="en-US" dirty="0" smtClean="0"/>
              <a:t>…</a:t>
            </a:r>
          </a:p>
          <a:p>
            <a:pPr>
              <a:buNone/>
            </a:pPr>
            <a:endParaRPr lang="en-US" dirty="0" smtClean="0"/>
          </a:p>
          <a:p>
            <a:pPr>
              <a:buNone/>
            </a:pPr>
            <a:r>
              <a:rPr lang="en-US" dirty="0" smtClean="0"/>
              <a:t> It asks us as viewers to become </a:t>
            </a:r>
            <a:r>
              <a:rPr lang="en-US" dirty="0" smtClean="0">
                <a:solidFill>
                  <a:srgbClr val="FF0000"/>
                </a:solidFill>
              </a:rPr>
              <a:t>“thinking human beings” </a:t>
            </a:r>
            <a:r>
              <a:rPr lang="en-US" dirty="0" smtClean="0"/>
              <a:t>(Helene </a:t>
            </a:r>
            <a:r>
              <a:rPr lang="en-US" dirty="0" err="1" smtClean="0"/>
              <a:t>Weigel</a:t>
            </a:r>
            <a:r>
              <a:rPr lang="en-US" dirty="0" smtClean="0"/>
              <a:t>) about the (in)visibility of the state’s control over us…</a:t>
            </a:r>
          </a:p>
          <a:p>
            <a:pPr>
              <a:buNone/>
            </a:pPr>
            <a:endParaRPr lang="en-US" dirty="0"/>
          </a:p>
          <a:p>
            <a:pPr>
              <a:buNone/>
            </a:pPr>
            <a:r>
              <a:rPr lang="en-US" dirty="0" smtClean="0"/>
              <a:t>Its “essayistic” form develops and multiplies Brecht’s epic theater.</a:t>
            </a:r>
          </a:p>
          <a:p>
            <a:pPr>
              <a:buNone/>
            </a:pPr>
            <a:endParaRPr lang="en-US" dirty="0" smtClean="0"/>
          </a:p>
          <a:p>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r>
              <a:rPr lang="en-US" sz="3200" dirty="0" smtClean="0"/>
              <a:t>Only Thinking? What about Feeling?</a:t>
            </a:r>
            <a:endParaRPr lang="en-US" sz="3200" dirty="0"/>
          </a:p>
        </p:txBody>
      </p:sp>
      <p:sp>
        <p:nvSpPr>
          <p:cNvPr id="4" name="Content Placeholder 3"/>
          <p:cNvSpPr>
            <a:spLocks noGrp="1"/>
          </p:cNvSpPr>
          <p:nvPr>
            <p:ph sz="half" idx="1"/>
          </p:nvPr>
        </p:nvSpPr>
        <p:spPr>
          <a:xfrm>
            <a:off x="457200" y="1143000"/>
            <a:ext cx="4038600" cy="5021249"/>
          </a:xfrm>
        </p:spPr>
        <p:txBody>
          <a:bodyPr>
            <a:normAutofit fontScale="85000" lnSpcReduction="10000"/>
          </a:bodyPr>
          <a:lstStyle/>
          <a:p>
            <a:pPr>
              <a:buNone/>
            </a:pPr>
            <a:r>
              <a:rPr lang="en-US" dirty="0" smtClean="0"/>
              <a:t>“Theater of War” also shows people </a:t>
            </a:r>
            <a:r>
              <a:rPr lang="en-US" dirty="0" smtClean="0">
                <a:solidFill>
                  <a:srgbClr val="FF0000"/>
                </a:solidFill>
              </a:rPr>
              <a:t>feeling</a:t>
            </a:r>
            <a:r>
              <a:rPr lang="en-US" dirty="0" smtClean="0"/>
              <a:t> (</a:t>
            </a:r>
            <a:r>
              <a:rPr lang="en-US" dirty="0" err="1" smtClean="0"/>
              <a:t>Streep’s</a:t>
            </a:r>
            <a:r>
              <a:rPr lang="en-US" dirty="0" smtClean="0"/>
              <a:t> final speech: “Why? Why?”)</a:t>
            </a:r>
          </a:p>
          <a:p>
            <a:pPr>
              <a:buNone/>
            </a:pPr>
            <a:r>
              <a:rPr lang="en-US" dirty="0" smtClean="0"/>
              <a:t>And it is difficult not to feel pity when we watch </a:t>
            </a:r>
            <a:r>
              <a:rPr lang="en-US" dirty="0" err="1" smtClean="0"/>
              <a:t>Streep</a:t>
            </a:r>
            <a:r>
              <a:rPr lang="en-US" dirty="0" smtClean="0"/>
              <a:t> as Mother Courage deny Swiss Cheese and sing “The Lullaby” </a:t>
            </a:r>
            <a:r>
              <a:rPr lang="en-US" dirty="0" err="1" smtClean="0">
                <a:sym typeface="Wingdings"/>
              </a:rPr>
              <a:t></a:t>
            </a:r>
            <a:endParaRPr lang="en-US" dirty="0" smtClean="0"/>
          </a:p>
          <a:p>
            <a:pPr>
              <a:buNone/>
            </a:pPr>
            <a:r>
              <a:rPr lang="en-US" dirty="0" smtClean="0"/>
              <a:t>But the film also repeatedly juxtaposes </a:t>
            </a:r>
            <a:r>
              <a:rPr lang="en-US" dirty="0" smtClean="0">
                <a:solidFill>
                  <a:srgbClr val="FF0000"/>
                </a:solidFill>
              </a:rPr>
              <a:t>Streep’s feelings </a:t>
            </a:r>
            <a:r>
              <a:rPr lang="en-US" dirty="0" smtClean="0"/>
              <a:t>(on stage and off stage…) to </a:t>
            </a:r>
            <a:r>
              <a:rPr lang="en-US" dirty="0" smtClean="0">
                <a:solidFill>
                  <a:srgbClr val="FF0000"/>
                </a:solidFill>
              </a:rPr>
              <a:t>a welter of people whom we see </a:t>
            </a:r>
            <a:r>
              <a:rPr lang="en-US" dirty="0" smtClean="0"/>
              <a:t>thinking</a:t>
            </a:r>
            <a:r>
              <a:rPr lang="en-US" dirty="0" smtClean="0">
                <a:solidFill>
                  <a:srgbClr val="FF0000"/>
                </a:solidFill>
              </a:rPr>
              <a:t> </a:t>
            </a:r>
            <a:r>
              <a:rPr lang="en-US" i="1" dirty="0" smtClean="0">
                <a:solidFill>
                  <a:srgbClr val="FF0000"/>
                </a:solidFill>
              </a:rPr>
              <a:t>in the film</a:t>
            </a:r>
            <a:r>
              <a:rPr lang="en-US" dirty="0" smtClean="0"/>
              <a:t>…</a:t>
            </a:r>
            <a:endParaRPr lang="en-US" dirty="0"/>
          </a:p>
        </p:txBody>
      </p:sp>
      <p:pic>
        <p:nvPicPr>
          <p:cNvPr id="6" name="Content Placeholder 5" descr="Screen Shot 2013-11-03 at 12.34.08 PM.png"/>
          <p:cNvPicPr>
            <a:picLocks noGrp="1" noChangeAspect="1"/>
          </p:cNvPicPr>
          <p:nvPr>
            <p:ph sz="half" idx="2"/>
          </p:nvPr>
        </p:nvPicPr>
        <p:blipFill>
          <a:blip r:embed="rId2"/>
          <a:srcRect l="3895" t="9990" r="30713" b="33374"/>
          <a:stretch>
            <a:fillRect/>
          </a:stretch>
        </p:blipFill>
        <p:spPr>
          <a:xfrm>
            <a:off x="4971143" y="1417638"/>
            <a:ext cx="3715657" cy="2011362"/>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descr="Screen Shot 2013-11-03 at 12.33.50 PM.png"/>
          <p:cNvPicPr>
            <a:picLocks noChangeAspect="1"/>
          </p:cNvPicPr>
          <p:nvPr/>
        </p:nvPicPr>
        <p:blipFill>
          <a:blip r:embed="rId3"/>
          <a:srcRect l="3865" t="7712" r="28793" b="28576"/>
          <a:stretch>
            <a:fillRect/>
          </a:stretch>
        </p:blipFill>
        <p:spPr>
          <a:xfrm>
            <a:off x="4971143" y="3967165"/>
            <a:ext cx="3715657" cy="2197084"/>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5729" y="274638"/>
            <a:ext cx="8229600" cy="1143000"/>
          </a:xfrm>
        </p:spPr>
        <p:txBody>
          <a:bodyPr>
            <a:noAutofit/>
          </a:bodyPr>
          <a:lstStyle/>
          <a:p>
            <a:r>
              <a:rPr lang="en-US" sz="2000" dirty="0" smtClean="0"/>
              <a:t>Thinking </a:t>
            </a:r>
            <a:r>
              <a:rPr lang="en-US" sz="2000" i="1" dirty="0" smtClean="0"/>
              <a:t>in the Film</a:t>
            </a:r>
            <a:r>
              <a:rPr lang="en-US" sz="2000" dirty="0" smtClean="0"/>
              <a:t>, “Theater of War” vs.</a:t>
            </a:r>
            <a:br>
              <a:rPr lang="en-US" sz="2000" dirty="0" smtClean="0"/>
            </a:br>
            <a:r>
              <a:rPr lang="en-US" sz="2000" dirty="0" smtClean="0"/>
              <a:t>the Thinking </a:t>
            </a:r>
            <a:r>
              <a:rPr lang="en-US" sz="2000" i="1" dirty="0" smtClean="0"/>
              <a:t>of the Film</a:t>
            </a:r>
            <a:r>
              <a:rPr lang="en-US" sz="2000" dirty="0" smtClean="0"/>
              <a:t>, “Theater of War” /</a:t>
            </a:r>
            <a:br>
              <a:rPr lang="en-US" sz="2000" dirty="0" smtClean="0"/>
            </a:br>
            <a:r>
              <a:rPr lang="en-US" sz="2000" dirty="0" smtClean="0"/>
              <a:t>Whose History and the Question of Talking Heads </a:t>
            </a:r>
            <a:endParaRPr lang="en-US" sz="2000" dirty="0"/>
          </a:p>
        </p:txBody>
      </p:sp>
      <p:sp>
        <p:nvSpPr>
          <p:cNvPr id="13" name="Content Placeholder 12"/>
          <p:cNvSpPr>
            <a:spLocks noGrp="1"/>
          </p:cNvSpPr>
          <p:nvPr>
            <p:ph sz="half" idx="1"/>
          </p:nvPr>
        </p:nvSpPr>
        <p:spPr>
          <a:xfrm>
            <a:off x="256429" y="274638"/>
            <a:ext cx="3646754" cy="6285900"/>
          </a:xfrm>
        </p:spPr>
        <p:txBody>
          <a:bodyPr>
            <a:noAutofit/>
          </a:bodyPr>
          <a:lstStyle/>
          <a:p>
            <a:pPr>
              <a:buNone/>
            </a:pPr>
            <a:r>
              <a:rPr lang="en-US" sz="1600" dirty="0" smtClean="0"/>
              <a:t>In Walter’s film, there are lots of </a:t>
            </a:r>
            <a:r>
              <a:rPr lang="en-US" sz="1600" dirty="0" smtClean="0">
                <a:solidFill>
                  <a:srgbClr val="FF0000"/>
                </a:solidFill>
              </a:rPr>
              <a:t>“talking heads” / the “witnesses” </a:t>
            </a:r>
            <a:r>
              <a:rPr lang="en-US" sz="1600" dirty="0" smtClean="0">
                <a:solidFill>
                  <a:srgbClr val="FFFFFF"/>
                </a:solidFill>
              </a:rPr>
              <a:t>who “think out loud” about Brecht and his play (both the 1949 and the 2006 production)…</a:t>
            </a:r>
          </a:p>
          <a:p>
            <a:pPr>
              <a:buNone/>
            </a:pPr>
            <a:r>
              <a:rPr lang="en-US" sz="1600" dirty="0">
                <a:solidFill>
                  <a:srgbClr val="FF0000"/>
                </a:solidFill>
              </a:rPr>
              <a:t>The “Witnesses”</a:t>
            </a:r>
            <a:r>
              <a:rPr lang="en-US" sz="1600" dirty="0"/>
              <a:t>: Oskar Eustis: Artistic Director / NY Public Theater / </a:t>
            </a:r>
            <a:r>
              <a:rPr lang="en-US" sz="1600" dirty="0">
                <a:solidFill>
                  <a:srgbClr val="FF0000"/>
                </a:solidFill>
              </a:rPr>
              <a:t>Tony Kushner: Playwright / </a:t>
            </a:r>
            <a:r>
              <a:rPr lang="en-US" sz="1600" dirty="0"/>
              <a:t>George C. Wolfe: Stage Director / Jay Cantor: Professor and novelist / </a:t>
            </a:r>
            <a:r>
              <a:rPr lang="en-US" sz="1600" dirty="0">
                <a:solidFill>
                  <a:srgbClr val="FF0000"/>
                </a:solidFill>
              </a:rPr>
              <a:t>Carl Weber: Brecht collaborator / “Historical witness” / </a:t>
            </a:r>
            <a:r>
              <a:rPr lang="en-US" sz="1600" dirty="0"/>
              <a:t>Meryl Streep: Actress / Marina </a:t>
            </a:r>
            <a:r>
              <a:rPr lang="en-US" sz="1600" dirty="0" err="1"/>
              <a:t>Draghici</a:t>
            </a:r>
            <a:r>
              <a:rPr lang="en-US" sz="1600" dirty="0"/>
              <a:t>: Costume Designer / Jeanine </a:t>
            </a:r>
            <a:r>
              <a:rPr lang="en-US" sz="1600" dirty="0" err="1"/>
              <a:t>Tesori</a:t>
            </a:r>
            <a:r>
              <a:rPr lang="en-US" sz="1600" dirty="0"/>
              <a:t>: Composer</a:t>
            </a:r>
          </a:p>
          <a:p>
            <a:pPr>
              <a:buNone/>
            </a:pPr>
            <a:r>
              <a:rPr lang="en-US" sz="1600" dirty="0" smtClean="0"/>
              <a:t>By juxtaposing these “talking heads” to one another, Walter asks us to think about </a:t>
            </a:r>
            <a:r>
              <a:rPr lang="en-US" sz="1600" dirty="0" smtClean="0">
                <a:solidFill>
                  <a:srgbClr val="FF0000"/>
                </a:solidFill>
              </a:rPr>
              <a:t>what kind of “authority” each of these individuals has to tell his or her version of the “story” of Brecht and his play</a:t>
            </a:r>
            <a:r>
              <a:rPr lang="en-US" sz="1600" dirty="0" smtClean="0"/>
              <a:t> AND OF THE TWO PRODUCTIONS!</a:t>
            </a:r>
          </a:p>
          <a:p>
            <a:pPr>
              <a:buNone/>
            </a:pPr>
            <a:endParaRPr lang="en-US" sz="1600" dirty="0" smtClean="0"/>
          </a:p>
          <a:p>
            <a:pPr>
              <a:buNone/>
            </a:pPr>
            <a:endParaRPr lang="en-US" sz="1800" dirty="0"/>
          </a:p>
        </p:txBody>
      </p:sp>
      <p:pic>
        <p:nvPicPr>
          <p:cNvPr id="15" name="Content Placeholder 6" descr="Screen Shot 2013-05-27 at 9.28.31 PM.png"/>
          <p:cNvPicPr>
            <a:picLocks noChangeAspect="1"/>
          </p:cNvPicPr>
          <p:nvPr/>
        </p:nvPicPr>
        <p:blipFill>
          <a:blip r:embed="rId2"/>
          <a:srcRect t="5629" r="24528" b="21918"/>
          <a:stretch>
            <a:fillRect/>
          </a:stretch>
        </p:blipFill>
        <p:spPr>
          <a:xfrm>
            <a:off x="4534248" y="1925097"/>
            <a:ext cx="3848307" cy="21165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Content Placeholder 19" descr="Screen Shot 2013-11-02 at 10.39.32 PM.png"/>
          <p:cNvPicPr>
            <a:picLocks noGrp="1" noChangeAspect="1"/>
          </p:cNvPicPr>
          <p:nvPr>
            <p:ph sz="half" idx="2"/>
          </p:nvPr>
        </p:nvPicPr>
        <p:blipFill>
          <a:blip r:embed="rId3"/>
          <a:srcRect l="9434" t="4508" r="29877" b="39673"/>
          <a:stretch>
            <a:fillRect/>
          </a:stretch>
        </p:blipFill>
        <p:spPr>
          <a:xfrm>
            <a:off x="4534248" y="4290334"/>
            <a:ext cx="3874213" cy="2270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6"/>
          <p:cNvSpPr>
            <a:spLocks noGrp="1"/>
          </p:cNvSpPr>
          <p:nvPr>
            <p:ph idx="1"/>
          </p:nvPr>
        </p:nvSpPr>
        <p:spPr/>
        <p:txBody>
          <a:bodyPr>
            <a:normAutofit fontScale="85000" lnSpcReduction="20000"/>
          </a:bodyPr>
          <a:lstStyle/>
          <a:p>
            <a:pPr>
              <a:buNone/>
            </a:pPr>
            <a:r>
              <a:rPr lang="en-US" dirty="0" smtClean="0"/>
              <a:t> The </a:t>
            </a:r>
            <a:r>
              <a:rPr lang="en-US" dirty="0" smtClean="0">
                <a:solidFill>
                  <a:srgbClr val="FF0000"/>
                </a:solidFill>
              </a:rPr>
              <a:t>proliferation of “talking heads” </a:t>
            </a:r>
            <a:r>
              <a:rPr lang="en-US" dirty="0" smtClean="0"/>
              <a:t>and – through them – </a:t>
            </a:r>
            <a:r>
              <a:rPr lang="en-US" dirty="0" smtClean="0">
                <a:solidFill>
                  <a:srgbClr val="FF0000"/>
                </a:solidFill>
              </a:rPr>
              <a:t>the proliferation of versions of Brecht and his play</a:t>
            </a:r>
            <a:r>
              <a:rPr lang="en-US" dirty="0" smtClean="0"/>
              <a:t> suggest that the film itself is “thinking through” what the “truth” of Brecht’s play might be from a number of </a:t>
            </a:r>
            <a:r>
              <a:rPr lang="en-US" dirty="0" smtClean="0">
                <a:solidFill>
                  <a:srgbClr val="FF0000"/>
                </a:solidFill>
              </a:rPr>
              <a:t>different points of view</a:t>
            </a:r>
            <a:r>
              <a:rPr lang="en-US" dirty="0" smtClean="0"/>
              <a:t>…</a:t>
            </a:r>
          </a:p>
          <a:p>
            <a:endParaRPr lang="en-US" dirty="0" smtClean="0"/>
          </a:p>
          <a:p>
            <a:pPr>
              <a:buNone/>
            </a:pPr>
            <a:r>
              <a:rPr lang="en-US" dirty="0" smtClean="0"/>
              <a:t>Remember, Walter’s goal is to set up “dialogues” between different elements of his own film.</a:t>
            </a:r>
          </a:p>
          <a:p>
            <a:pPr>
              <a:buNone/>
            </a:pPr>
            <a:endParaRPr lang="en-US" dirty="0" smtClean="0"/>
          </a:p>
          <a:p>
            <a:pPr>
              <a:buNone/>
            </a:pPr>
            <a:r>
              <a:rPr lang="en-US" dirty="0" smtClean="0"/>
              <a:t>The Essay Film “tries to </a:t>
            </a:r>
            <a:r>
              <a:rPr lang="en-US" dirty="0" smtClean="0">
                <a:solidFill>
                  <a:srgbClr val="FF0000"/>
                </a:solidFill>
              </a:rPr>
              <a:t>multiply the entries</a:t>
            </a:r>
            <a:r>
              <a:rPr lang="en-US" dirty="0" smtClean="0"/>
              <a:t>…into the material it has elected” </a:t>
            </a:r>
          </a:p>
          <a:p>
            <a:pPr>
              <a:buNone/>
            </a:pPr>
            <a:r>
              <a:rPr lang="en-US" dirty="0" smtClean="0"/>
              <a:t>							 - Jean-Pierre </a:t>
            </a:r>
            <a:r>
              <a:rPr lang="en-US" dirty="0" err="1" smtClean="0"/>
              <a:t>Gorin</a:t>
            </a:r>
            <a:endParaRPr lang="en-US" dirty="0" smtClean="0"/>
          </a:p>
          <a:p>
            <a:endParaRPr lang="en-US" dirty="0" smtClean="0"/>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5019" y="457200"/>
            <a:ext cx="8229600" cy="1143000"/>
          </a:xfrm>
        </p:spPr>
        <p:txBody>
          <a:bodyPr>
            <a:noAutofit/>
          </a:bodyPr>
          <a:lstStyle/>
          <a:p>
            <a:r>
              <a:rPr lang="en-US" sz="2400" dirty="0" smtClean="0"/>
              <a:t>How Many “Entries”? </a:t>
            </a:r>
            <a:br>
              <a:rPr lang="en-US" sz="2400" dirty="0" smtClean="0"/>
            </a:br>
            <a:r>
              <a:rPr lang="en-US" sz="2400" dirty="0" smtClean="0"/>
              <a:t>How many truths…?</a:t>
            </a:r>
            <a:br>
              <a:rPr lang="en-US" sz="2400" dirty="0" smtClean="0"/>
            </a:br>
            <a:r>
              <a:rPr lang="en-US" sz="2400" dirty="0" smtClean="0"/>
              <a:t>#1: “Truth” in Black-and-White</a:t>
            </a:r>
            <a:br>
              <a:rPr lang="en-US" sz="2400" dirty="0" smtClean="0"/>
            </a:br>
            <a:endParaRPr lang="en-US" sz="2400" dirty="0"/>
          </a:p>
        </p:txBody>
      </p:sp>
      <p:sp>
        <p:nvSpPr>
          <p:cNvPr id="3" name="Content Placeholder 2"/>
          <p:cNvSpPr>
            <a:spLocks noGrp="1"/>
          </p:cNvSpPr>
          <p:nvPr>
            <p:ph sz="half" idx="1"/>
          </p:nvPr>
        </p:nvSpPr>
        <p:spPr>
          <a:xfrm>
            <a:off x="315140" y="457200"/>
            <a:ext cx="4038600" cy="6400800"/>
          </a:xfrm>
        </p:spPr>
        <p:txBody>
          <a:bodyPr>
            <a:normAutofit fontScale="62500" lnSpcReduction="20000"/>
          </a:bodyPr>
          <a:lstStyle/>
          <a:p>
            <a:pPr>
              <a:buNone/>
            </a:pPr>
            <a:r>
              <a:rPr lang="en-US" dirty="0"/>
              <a:t>I</a:t>
            </a:r>
            <a:r>
              <a:rPr lang="en-US" dirty="0" smtClean="0"/>
              <a:t>s the </a:t>
            </a:r>
            <a:r>
              <a:rPr lang="en-US" dirty="0" smtClean="0">
                <a:solidFill>
                  <a:srgbClr val="FF0000"/>
                </a:solidFill>
              </a:rPr>
              <a:t>“truth” </a:t>
            </a:r>
            <a:r>
              <a:rPr lang="en-US" dirty="0" smtClean="0"/>
              <a:t>of the play </a:t>
            </a:r>
            <a:r>
              <a:rPr lang="en-US" dirty="0" smtClean="0">
                <a:solidFill>
                  <a:srgbClr val="FF0000"/>
                </a:solidFill>
              </a:rPr>
              <a:t>its historical origin – and Brecht’s “intention”</a:t>
            </a:r>
            <a:r>
              <a:rPr lang="en-US" dirty="0" smtClean="0"/>
              <a:t>?</a:t>
            </a:r>
          </a:p>
          <a:p>
            <a:pPr>
              <a:buNone/>
            </a:pPr>
            <a:endParaRPr lang="en-US" dirty="0" smtClean="0"/>
          </a:p>
          <a:p>
            <a:pPr>
              <a:buNone/>
            </a:pPr>
            <a:r>
              <a:rPr lang="en-US" dirty="0" smtClean="0"/>
              <a:t>As this (complex) origin is visible in the historical war footage / post-1945 Berlin / the 1949 production / the Brecht family’s “home movies” / the HUAC hearings…</a:t>
            </a:r>
          </a:p>
          <a:p>
            <a:pPr>
              <a:buNone/>
            </a:pPr>
            <a:endParaRPr lang="en-US" dirty="0" smtClean="0"/>
          </a:p>
          <a:p>
            <a:pPr>
              <a:buNone/>
            </a:pPr>
            <a:r>
              <a:rPr lang="en-US" dirty="0" smtClean="0"/>
              <a:t>When the “talking heads” are filmed primarily in black-and-white, </a:t>
            </a:r>
            <a:r>
              <a:rPr lang="en-US" dirty="0" smtClean="0">
                <a:solidFill>
                  <a:srgbClr val="FF0000"/>
                </a:solidFill>
              </a:rPr>
              <a:t>they appear to be channeling these “origins”...</a:t>
            </a:r>
          </a:p>
          <a:p>
            <a:pPr>
              <a:buNone/>
            </a:pPr>
            <a:endParaRPr lang="en-US" dirty="0" smtClean="0">
              <a:solidFill>
                <a:srgbClr val="FF0000"/>
              </a:solidFill>
            </a:endParaRPr>
          </a:p>
          <a:p>
            <a:pPr>
              <a:buNone/>
            </a:pPr>
            <a:r>
              <a:rPr lang="en-US" dirty="0" smtClean="0"/>
              <a:t>The authority of the ‘modern’ “talking heads”</a:t>
            </a:r>
            <a:r>
              <a:rPr lang="en-US" dirty="0" smtClean="0">
                <a:solidFill>
                  <a:srgbClr val="FF0000"/>
                </a:solidFill>
              </a:rPr>
              <a:t> appears to be enhanced </a:t>
            </a:r>
            <a:r>
              <a:rPr lang="en-US" dirty="0" smtClean="0"/>
              <a:t>and their statements </a:t>
            </a:r>
            <a:r>
              <a:rPr lang="en-US" dirty="0" smtClean="0">
                <a:solidFill>
                  <a:srgbClr val="FF0000"/>
                </a:solidFill>
              </a:rPr>
              <a:t>appear to become more “authentic”/ “truer” </a:t>
            </a:r>
            <a:r>
              <a:rPr lang="en-US" dirty="0" smtClean="0"/>
              <a:t>by being filmed in </a:t>
            </a:r>
            <a:r>
              <a:rPr lang="en-US" dirty="0" smtClean="0">
                <a:solidFill>
                  <a:srgbClr val="FF0000"/>
                </a:solidFill>
              </a:rPr>
              <a:t>black-and-white…</a:t>
            </a:r>
          </a:p>
          <a:p>
            <a:pPr>
              <a:buNone/>
            </a:pPr>
            <a:endParaRPr lang="en-US" dirty="0" smtClean="0">
              <a:solidFill>
                <a:srgbClr val="FF0000"/>
              </a:solidFill>
            </a:endParaRPr>
          </a:p>
          <a:p>
            <a:pPr>
              <a:buNone/>
            </a:pPr>
            <a:r>
              <a:rPr lang="en-US" dirty="0" smtClean="0"/>
              <a:t>But the juxtaposition may also allow us to compare them (our 2006 contemporaries) to their “originals” as cultural workers </a:t>
            </a:r>
            <a:r>
              <a:rPr lang="en-US" dirty="0" smtClean="0">
                <a:solidFill>
                  <a:srgbClr val="FF0000"/>
                </a:solidFill>
              </a:rPr>
              <a:t>and as “feeling” vs. “thinking human beings”…</a:t>
            </a:r>
            <a:endParaRPr lang="en-US" dirty="0">
              <a:solidFill>
                <a:srgbClr val="FF0000"/>
              </a:solidFill>
            </a:endParaRPr>
          </a:p>
        </p:txBody>
      </p:sp>
      <p:sp>
        <p:nvSpPr>
          <p:cNvPr id="10" name="Content Placeholder 9"/>
          <p:cNvSpPr>
            <a:spLocks noGrp="1"/>
          </p:cNvSpPr>
          <p:nvPr>
            <p:ph sz="half" idx="2"/>
          </p:nvPr>
        </p:nvSpPr>
        <p:spPr/>
        <p:txBody>
          <a:bodyPr>
            <a:normAutofit fontScale="62500" lnSpcReduction="20000"/>
          </a:bodyPr>
          <a:lstStyle/>
          <a:p>
            <a:endParaRPr lang="en-US"/>
          </a:p>
        </p:txBody>
      </p:sp>
      <p:pic>
        <p:nvPicPr>
          <p:cNvPr id="8" name="Content Placeholder 4" descr="Screen Shot 2013-05-27 at 9.23.04 PM.png"/>
          <p:cNvPicPr>
            <a:picLocks noChangeAspect="1"/>
          </p:cNvPicPr>
          <p:nvPr/>
        </p:nvPicPr>
        <p:blipFill>
          <a:blip r:embed="rId2"/>
          <a:srcRect l="8962" t="5629" r="15094" b="18900"/>
          <a:stretch>
            <a:fillRect/>
          </a:stretch>
        </p:blipFill>
        <p:spPr>
          <a:xfrm>
            <a:off x="4815968" y="1600200"/>
            <a:ext cx="3589084" cy="2028613"/>
          </a:xfrm>
          <a:prstGeom prst="rect">
            <a:avLst/>
          </a:prstGeom>
        </p:spPr>
      </p:pic>
      <p:pic>
        <p:nvPicPr>
          <p:cNvPr id="9" name="Picture 8" descr="Screen Shot 2013-05-27 at 9.29.46 PM.png"/>
          <p:cNvPicPr>
            <a:picLocks noChangeAspect="1"/>
          </p:cNvPicPr>
          <p:nvPr/>
        </p:nvPicPr>
        <p:blipFill>
          <a:blip r:embed="rId3"/>
          <a:srcRect l="3160" t="6028" r="15174" b="17972"/>
          <a:stretch>
            <a:fillRect/>
          </a:stretch>
        </p:blipFill>
        <p:spPr>
          <a:xfrm>
            <a:off x="4815968" y="3744321"/>
            <a:ext cx="3581400" cy="2083059"/>
          </a:xfrm>
          <a:prstGeom prst="rect">
            <a:avLst/>
          </a:prstGeom>
        </p:spPr>
      </p:pic>
      <p:sp>
        <p:nvSpPr>
          <p:cNvPr id="11" name="TextBox 10"/>
          <p:cNvSpPr txBox="1"/>
          <p:nvPr/>
        </p:nvSpPr>
        <p:spPr>
          <a:xfrm>
            <a:off x="4353740" y="5840656"/>
            <a:ext cx="4219124" cy="584776"/>
          </a:xfrm>
          <a:prstGeom prst="rect">
            <a:avLst/>
          </a:prstGeom>
          <a:noFill/>
        </p:spPr>
        <p:txBody>
          <a:bodyPr wrap="none" rtlCol="0">
            <a:spAutoFit/>
          </a:bodyPr>
          <a:lstStyle/>
          <a:p>
            <a:r>
              <a:rPr lang="en-US" sz="1600" dirty="0" smtClean="0"/>
              <a:t>Two Mother </a:t>
            </a:r>
            <a:r>
              <a:rPr lang="en-US" sz="1600" dirty="0" err="1" smtClean="0"/>
              <a:t>Courages</a:t>
            </a:r>
            <a:r>
              <a:rPr lang="en-US" sz="1600" dirty="0" smtClean="0"/>
              <a:t> / Two amazing actresses /</a:t>
            </a:r>
          </a:p>
          <a:p>
            <a:r>
              <a:rPr lang="en-US" sz="1600" dirty="0" err="1" smtClean="0"/>
              <a:t>Weigel’s</a:t>
            </a:r>
            <a:r>
              <a:rPr lang="en-US" sz="1600" dirty="0" smtClean="0"/>
              <a:t> activism / </a:t>
            </a:r>
            <a:r>
              <a:rPr lang="en-US" sz="1600" dirty="0" err="1" smtClean="0"/>
              <a:t>Streep’s</a:t>
            </a:r>
            <a:r>
              <a:rPr lang="en-US" sz="1600" dirty="0" smtClean="0"/>
              <a:t> pathos…   </a:t>
            </a:r>
            <a:endParaRPr lang="en-US" sz="16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177067" y="274638"/>
            <a:ext cx="8229600" cy="1143000"/>
          </a:xfrm>
        </p:spPr>
        <p:txBody>
          <a:bodyPr>
            <a:normAutofit/>
          </a:bodyPr>
          <a:lstStyle/>
          <a:p>
            <a:r>
              <a:rPr lang="en-US" sz="2000" dirty="0" smtClean="0"/>
              <a:t>More doubles / the playwrights (Brecht and Kushner) / the directors (Brecht and Wolfe) </a:t>
            </a:r>
            <a:r>
              <a:rPr lang="en-US" sz="2000" dirty="0" smtClean="0">
                <a:sym typeface="Wingdings"/>
              </a:rPr>
              <a:t> </a:t>
            </a:r>
            <a:r>
              <a:rPr lang="en-US" sz="2000" dirty="0" smtClean="0">
                <a:solidFill>
                  <a:srgbClr val="FF0000"/>
                </a:solidFill>
                <a:sym typeface="Wingdings"/>
              </a:rPr>
              <a:t>Are the ‘contemporaries’ doing the same kind of “cultural work” that their “original(s)” did</a:t>
            </a:r>
            <a:r>
              <a:rPr lang="en-US" sz="2000" dirty="0" smtClean="0">
                <a:sym typeface="Wingdings"/>
              </a:rPr>
              <a:t>?</a:t>
            </a:r>
            <a:endParaRPr lang="en-US" sz="2000" dirty="0"/>
          </a:p>
        </p:txBody>
      </p:sp>
      <p:pic>
        <p:nvPicPr>
          <p:cNvPr id="7" name="Content Placeholder 6" descr="Screen Shot 2013-05-27 at 9.28.31 PM.png"/>
          <p:cNvPicPr>
            <a:picLocks noGrp="1" noChangeAspect="1"/>
          </p:cNvPicPr>
          <p:nvPr>
            <p:ph sz="half" idx="1"/>
          </p:nvPr>
        </p:nvPicPr>
        <p:blipFill>
          <a:blip r:embed="rId2"/>
          <a:srcRect t="6443" r="26495" b="27714"/>
          <a:stretch>
            <a:fillRect/>
          </a:stretch>
        </p:blipFill>
        <p:spPr>
          <a:xfrm>
            <a:off x="457200" y="1699327"/>
            <a:ext cx="3552032" cy="1988636"/>
          </a:xfrm>
        </p:spPr>
      </p:pic>
      <p:pic>
        <p:nvPicPr>
          <p:cNvPr id="19" name="Content Placeholder 18" descr="Screen Shot 2013-11-02 at 10.36.26 PM.png"/>
          <p:cNvPicPr>
            <a:picLocks noGrp="1" noChangeAspect="1"/>
          </p:cNvPicPr>
          <p:nvPr>
            <p:ph sz="half" idx="2"/>
          </p:nvPr>
        </p:nvPicPr>
        <p:blipFill>
          <a:blip r:embed="rId3"/>
          <a:srcRect l="15722" t="5629" r="6038" b="17367"/>
          <a:stretch>
            <a:fillRect/>
          </a:stretch>
        </p:blipFill>
        <p:spPr>
          <a:xfrm>
            <a:off x="4964023" y="1417638"/>
            <a:ext cx="3442644" cy="2117635"/>
          </a:xfrm>
        </p:spPr>
      </p:pic>
      <p:pic>
        <p:nvPicPr>
          <p:cNvPr id="15" name="Picture 14"/>
          <p:cNvPicPr>
            <a:picLocks noChangeAspect="1"/>
          </p:cNvPicPr>
          <p:nvPr/>
        </p:nvPicPr>
        <p:blipFill>
          <a:blip r:embed="rId4"/>
          <a:srcRect b="12745"/>
          <a:stretch>
            <a:fillRect/>
          </a:stretch>
        </p:blipFill>
        <p:spPr>
          <a:xfrm>
            <a:off x="693058" y="3875269"/>
            <a:ext cx="3552032" cy="2270945"/>
          </a:xfrm>
          <a:prstGeom prst="rect">
            <a:avLst/>
          </a:prstGeom>
        </p:spPr>
      </p:pic>
      <p:pic>
        <p:nvPicPr>
          <p:cNvPr id="8" name="Picture 7" descr="Screen Shot 2013-11-04 at 10.04.18 PM.png"/>
          <p:cNvPicPr>
            <a:picLocks noChangeAspect="1"/>
          </p:cNvPicPr>
          <p:nvPr/>
        </p:nvPicPr>
        <p:blipFill>
          <a:blip r:embed="rId5"/>
          <a:srcRect l="9127" t="6190" r="8064" b="18254"/>
          <a:stretch>
            <a:fillRect/>
          </a:stretch>
        </p:blipFill>
        <p:spPr>
          <a:xfrm>
            <a:off x="4964023" y="4062833"/>
            <a:ext cx="3653443" cy="208338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US" sz="2400" dirty="0" smtClean="0"/>
              <a:t>There are also other forms of black-and-white representation in “Theater of War” </a:t>
            </a:r>
            <a:r>
              <a:rPr lang="en-US" sz="2400" dirty="0"/>
              <a:t/>
            </a:r>
            <a:br>
              <a:rPr lang="en-US" sz="2400" dirty="0"/>
            </a:br>
            <a:r>
              <a:rPr lang="en-US" sz="2400" dirty="0" smtClean="0"/>
              <a:t>For example: Barbara Brecht-</a:t>
            </a:r>
            <a:r>
              <a:rPr lang="en-US" sz="2400" dirty="0" err="1" smtClean="0"/>
              <a:t>Schall’s</a:t>
            </a:r>
            <a:r>
              <a:rPr lang="en-US" sz="2400" dirty="0" smtClean="0"/>
              <a:t> </a:t>
            </a:r>
            <a:r>
              <a:rPr lang="en-US" sz="2400" dirty="0" err="1" smtClean="0"/>
              <a:t>Bertolt</a:t>
            </a:r>
            <a:r>
              <a:rPr lang="en-US" sz="2400" dirty="0" smtClean="0"/>
              <a:t> Brecht</a:t>
            </a:r>
            <a:endParaRPr lang="en-US" sz="2400" dirty="0"/>
          </a:p>
        </p:txBody>
      </p:sp>
      <p:pic>
        <p:nvPicPr>
          <p:cNvPr id="12" name="Content Placeholder 11" descr="Screen Shot 2013-11-02 at 10.51.02 PM.png"/>
          <p:cNvPicPr>
            <a:picLocks noGrp="1" noChangeAspect="1"/>
          </p:cNvPicPr>
          <p:nvPr>
            <p:ph sz="half" idx="1"/>
          </p:nvPr>
        </p:nvPicPr>
        <p:blipFill>
          <a:blip r:embed="rId2"/>
          <a:srcRect l="7226" t="8516" r="31734" b="34513"/>
          <a:stretch>
            <a:fillRect/>
          </a:stretch>
        </p:blipFill>
        <p:spPr>
          <a:xfrm>
            <a:off x="5138451" y="1867392"/>
            <a:ext cx="3553386" cy="2072807"/>
          </a:xfrm>
        </p:spPr>
      </p:pic>
      <p:sp>
        <p:nvSpPr>
          <p:cNvPr id="3" name="Content Placeholder 2"/>
          <p:cNvSpPr>
            <a:spLocks noGrp="1"/>
          </p:cNvSpPr>
          <p:nvPr>
            <p:ph sz="half" idx="2"/>
          </p:nvPr>
        </p:nvSpPr>
        <p:spPr>
          <a:xfrm>
            <a:off x="457200" y="1526715"/>
            <a:ext cx="4038600" cy="5080113"/>
          </a:xfrm>
        </p:spPr>
        <p:txBody>
          <a:bodyPr>
            <a:normAutofit fontScale="70000" lnSpcReduction="20000"/>
          </a:bodyPr>
          <a:lstStyle/>
          <a:p>
            <a:pPr>
              <a:buNone/>
            </a:pPr>
            <a:r>
              <a:rPr lang="en-US" dirty="0" smtClean="0"/>
              <a:t>Barbara Brecht-</a:t>
            </a:r>
            <a:r>
              <a:rPr lang="en-US" dirty="0" err="1" smtClean="0"/>
              <a:t>Schall’s</a:t>
            </a:r>
            <a:r>
              <a:rPr lang="en-US" dirty="0" smtClean="0"/>
              <a:t> account of her father, her mother, and their lives is pretty one-sided…</a:t>
            </a:r>
          </a:p>
          <a:p>
            <a:pPr>
              <a:buNone/>
            </a:pPr>
            <a:r>
              <a:rPr lang="en-US" dirty="0" smtClean="0"/>
              <a:t>No conniving “survivor.”</a:t>
            </a:r>
          </a:p>
          <a:p>
            <a:pPr>
              <a:buNone/>
            </a:pPr>
            <a:r>
              <a:rPr lang="en-US" dirty="0" smtClean="0"/>
              <a:t>No 1953 editorial endorsing the crackdown of the East German state on the workers.</a:t>
            </a:r>
          </a:p>
          <a:p>
            <a:pPr>
              <a:buNone/>
            </a:pPr>
            <a:r>
              <a:rPr lang="en-US" dirty="0" smtClean="0"/>
              <a:t>Such a re-presentation is to be expected when a daughter is talking about her father.</a:t>
            </a:r>
          </a:p>
          <a:p>
            <a:pPr>
              <a:buNone/>
            </a:pPr>
            <a:r>
              <a:rPr lang="en-US" dirty="0" smtClean="0"/>
              <a:t>But we know better!</a:t>
            </a:r>
          </a:p>
          <a:p>
            <a:pPr>
              <a:buNone/>
            </a:pPr>
            <a:r>
              <a:rPr lang="en-US" dirty="0" smtClean="0"/>
              <a:t>Hagiography </a:t>
            </a:r>
            <a:r>
              <a:rPr lang="en-US" dirty="0" smtClean="0">
                <a:sym typeface="Wingdings"/>
              </a:rPr>
              <a:t> </a:t>
            </a:r>
            <a:r>
              <a:rPr lang="en-US" dirty="0" smtClean="0"/>
              <a:t>A biography of saints or venerated persons and thus: an idealizing or idolizing biography, a biography that praises someone too much</a:t>
            </a:r>
          </a:p>
          <a:p>
            <a:pPr>
              <a:buNone/>
            </a:pPr>
            <a:r>
              <a:rPr lang="en-US" dirty="0" smtClean="0">
                <a:solidFill>
                  <a:srgbClr val="FF0000"/>
                </a:solidFill>
              </a:rPr>
              <a:t>DOES WALTER ALSO KNOW BETTER?</a:t>
            </a:r>
          </a:p>
          <a:p>
            <a:endParaRPr lang="en-US" dirty="0"/>
          </a:p>
        </p:txBody>
      </p:sp>
      <p:pic>
        <p:nvPicPr>
          <p:cNvPr id="33" name="Picture 32" descr="Screen Shot 2013-11-02 at 10.54.57 PM.png"/>
          <p:cNvPicPr>
            <a:picLocks noChangeAspect="1"/>
          </p:cNvPicPr>
          <p:nvPr/>
        </p:nvPicPr>
        <p:blipFill>
          <a:blip r:embed="rId3"/>
          <a:srcRect l="7761" t="7082" r="25657" b="34064"/>
          <a:stretch>
            <a:fillRect/>
          </a:stretch>
        </p:blipFill>
        <p:spPr>
          <a:xfrm>
            <a:off x="5143488" y="4206736"/>
            <a:ext cx="3548349" cy="1960329"/>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379" y="0"/>
            <a:ext cx="8229600" cy="1143000"/>
          </a:xfrm>
        </p:spPr>
        <p:txBody>
          <a:bodyPr>
            <a:normAutofit/>
          </a:bodyPr>
          <a:lstStyle/>
          <a:p>
            <a:r>
              <a:rPr lang="en-US" sz="3200" dirty="0" smtClean="0"/>
              <a:t>“Entry” #2: </a:t>
            </a:r>
            <a:br>
              <a:rPr lang="en-US" sz="3200" dirty="0" smtClean="0"/>
            </a:br>
            <a:r>
              <a:rPr lang="en-US" sz="3200" dirty="0" smtClean="0"/>
              <a:t>“Truth” in Color?</a:t>
            </a:r>
            <a:endParaRPr lang="en-US" sz="3200" dirty="0"/>
          </a:p>
        </p:txBody>
      </p:sp>
      <p:pic>
        <p:nvPicPr>
          <p:cNvPr id="5" name="Content Placeholder 4" descr="Screen Shot 2013-05-27 at 9.33.53 PM.png"/>
          <p:cNvPicPr>
            <a:picLocks noGrp="1" noChangeAspect="1"/>
          </p:cNvPicPr>
          <p:nvPr>
            <p:ph sz="half" idx="4294967295"/>
          </p:nvPr>
        </p:nvPicPr>
        <p:blipFill>
          <a:blip r:embed="rId2"/>
          <a:srcRect l="10173" t="3318" b="17556"/>
          <a:stretch>
            <a:fillRect/>
          </a:stretch>
        </p:blipFill>
        <p:spPr>
          <a:xfrm>
            <a:off x="457200" y="1437784"/>
            <a:ext cx="4191000" cy="2307333"/>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descr="Screen Shot 2013-05-27 at 9.43.19 PM.png"/>
          <p:cNvPicPr>
            <a:picLocks noChangeAspect="1"/>
          </p:cNvPicPr>
          <p:nvPr/>
        </p:nvPicPr>
        <p:blipFill>
          <a:blip r:embed="rId3">
            <a:alphaModFix amt="92000"/>
            <a:lum bright="-2000" contrast="-11000"/>
          </a:blip>
          <a:srcRect l="7813" t="7194" r="11354" b="24806"/>
          <a:stretch>
            <a:fillRect/>
          </a:stretch>
        </p:blipFill>
        <p:spPr>
          <a:xfrm>
            <a:off x="5231120" y="4516049"/>
            <a:ext cx="3531044" cy="1856528"/>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Picture 8" descr="Screen Shot 2013-05-27 at 9.48.11 PM.png"/>
          <p:cNvPicPr>
            <a:picLocks noChangeAspect="1"/>
          </p:cNvPicPr>
          <p:nvPr/>
        </p:nvPicPr>
        <p:blipFill>
          <a:blip r:embed="rId4"/>
          <a:srcRect l="8385" t="6194" r="9114" b="20473"/>
          <a:stretch>
            <a:fillRect/>
          </a:stretch>
        </p:blipFill>
        <p:spPr>
          <a:xfrm>
            <a:off x="457200" y="4157132"/>
            <a:ext cx="3987802" cy="2215445"/>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p:cNvPicPr>
            <a:picLocks noChangeAspect="1"/>
          </p:cNvPicPr>
          <p:nvPr/>
        </p:nvPicPr>
        <p:blipFill>
          <a:blip r:embed="rId5"/>
          <a:stretch>
            <a:fillRect/>
          </a:stretch>
        </p:blipFill>
        <p:spPr>
          <a:xfrm>
            <a:off x="5231119" y="2192530"/>
            <a:ext cx="3531045" cy="1964602"/>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2" name="TextBox 11"/>
          <p:cNvSpPr txBox="1"/>
          <p:nvPr/>
        </p:nvSpPr>
        <p:spPr>
          <a:xfrm>
            <a:off x="4865851" y="481280"/>
            <a:ext cx="4111021" cy="1323439"/>
          </a:xfrm>
          <a:prstGeom prst="rect">
            <a:avLst/>
          </a:prstGeom>
          <a:noFill/>
        </p:spPr>
        <p:txBody>
          <a:bodyPr wrap="none" rtlCol="0">
            <a:spAutoFit/>
          </a:bodyPr>
          <a:lstStyle/>
          <a:p>
            <a:r>
              <a:rPr lang="en-US" sz="2000" dirty="0" smtClean="0"/>
              <a:t>Here, the “real” truth of Brecht’s play </a:t>
            </a:r>
          </a:p>
          <a:p>
            <a:r>
              <a:rPr lang="en-US" sz="2000" dirty="0"/>
              <a:t>w</a:t>
            </a:r>
            <a:r>
              <a:rPr lang="en-US" sz="2000" dirty="0" smtClean="0"/>
              <a:t>ould lie in its </a:t>
            </a:r>
            <a:r>
              <a:rPr lang="en-US" sz="2000" dirty="0" smtClean="0">
                <a:solidFill>
                  <a:srgbClr val="FF0000"/>
                </a:solidFill>
              </a:rPr>
              <a:t>reception</a:t>
            </a:r>
            <a:r>
              <a:rPr lang="en-US" sz="2000" dirty="0" smtClean="0"/>
              <a:t> / the </a:t>
            </a:r>
            <a:r>
              <a:rPr lang="en-US" sz="2000" dirty="0" smtClean="0">
                <a:solidFill>
                  <a:srgbClr val="FF0000"/>
                </a:solidFill>
              </a:rPr>
              <a:t>ideas</a:t>
            </a:r>
            <a:r>
              <a:rPr lang="en-US" sz="2000" dirty="0" smtClean="0"/>
              <a:t> it</a:t>
            </a:r>
          </a:p>
          <a:p>
            <a:r>
              <a:rPr lang="en-US" sz="2000" dirty="0" smtClean="0"/>
              <a:t>generates, but also the </a:t>
            </a:r>
            <a:r>
              <a:rPr lang="en-US" sz="2000" dirty="0" smtClean="0">
                <a:solidFill>
                  <a:srgbClr val="FF0000"/>
                </a:solidFill>
              </a:rPr>
              <a:t>feelings</a:t>
            </a:r>
            <a:r>
              <a:rPr lang="en-US" sz="2000" dirty="0" smtClean="0"/>
              <a:t> it </a:t>
            </a:r>
          </a:p>
          <a:p>
            <a:r>
              <a:rPr lang="en-US" sz="2000" dirty="0" smtClean="0"/>
              <a:t>provokes…</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Or #3: Is the “truth” of Brecht’s ideas to be found not on stage, but on the streets?</a:t>
            </a:r>
            <a:endParaRPr lang="en-US" sz="3200" dirty="0"/>
          </a:p>
        </p:txBody>
      </p:sp>
      <p:pic>
        <p:nvPicPr>
          <p:cNvPr id="5" name="Content Placeholder 5" descr="Screen Shot 2013-05-27 at 9.35.00 PM.png"/>
          <p:cNvPicPr>
            <a:picLocks noChangeAspect="1"/>
          </p:cNvPicPr>
          <p:nvPr/>
        </p:nvPicPr>
        <p:blipFill>
          <a:blip r:embed="rId2"/>
          <a:srcRect l="7350" t="5629" r="7547" b="18899"/>
          <a:stretch>
            <a:fillRect/>
          </a:stretch>
        </p:blipFill>
        <p:spPr>
          <a:xfrm>
            <a:off x="1205802" y="1880438"/>
            <a:ext cx="6414868" cy="3555534"/>
          </a:xfrm>
          <a:prstGeom prst="rect">
            <a:avLst/>
          </a:prstGeom>
        </p:spPr>
      </p:pic>
      <p:sp>
        <p:nvSpPr>
          <p:cNvPr id="6" name="TextBox 5"/>
          <p:cNvSpPr txBox="1"/>
          <p:nvPr/>
        </p:nvSpPr>
        <p:spPr>
          <a:xfrm>
            <a:off x="2864299" y="5720617"/>
            <a:ext cx="4444773" cy="584776"/>
          </a:xfrm>
          <a:prstGeom prst="rect">
            <a:avLst/>
          </a:prstGeom>
          <a:noFill/>
        </p:spPr>
        <p:txBody>
          <a:bodyPr wrap="square" rtlCol="0">
            <a:spAutoFit/>
          </a:bodyPr>
          <a:lstStyle/>
          <a:p>
            <a:r>
              <a:rPr lang="en-US" sz="3200" dirty="0" smtClean="0"/>
              <a:t>Also in color…</a:t>
            </a:r>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56" y="290318"/>
            <a:ext cx="8229600" cy="1143000"/>
          </a:xfrm>
        </p:spPr>
        <p:txBody>
          <a:bodyPr>
            <a:noAutofit/>
          </a:bodyPr>
          <a:lstStyle/>
          <a:p>
            <a:pPr algn="l"/>
            <a:endParaRPr lang="en-US" sz="2800" dirty="0"/>
          </a:p>
        </p:txBody>
      </p:sp>
      <p:sp>
        <p:nvSpPr>
          <p:cNvPr id="3" name="Content Placeholder 2"/>
          <p:cNvSpPr>
            <a:spLocks noGrp="1"/>
          </p:cNvSpPr>
          <p:nvPr>
            <p:ph idx="1"/>
          </p:nvPr>
        </p:nvSpPr>
        <p:spPr/>
        <p:txBody>
          <a:bodyPr>
            <a:normAutofit fontScale="92500" lnSpcReduction="20000"/>
          </a:bodyPr>
          <a:lstStyle/>
          <a:p>
            <a:r>
              <a:rPr lang="en-US" dirty="0"/>
              <a:t>The film, “Theater of War” (dir. Walter) (2008) makes the viewer aware of the </a:t>
            </a:r>
            <a:r>
              <a:rPr lang="en-US" i="1" dirty="0">
                <a:solidFill>
                  <a:srgbClr val="FF0000"/>
                </a:solidFill>
              </a:rPr>
              <a:t>mediated</a:t>
            </a:r>
            <a:r>
              <a:rPr lang="en-US" i="1" dirty="0"/>
              <a:t> </a:t>
            </a:r>
            <a:r>
              <a:rPr lang="en-US" dirty="0"/>
              <a:t>nature of </a:t>
            </a:r>
            <a:r>
              <a:rPr lang="en-US" dirty="0">
                <a:solidFill>
                  <a:srgbClr val="FF0000"/>
                </a:solidFill>
              </a:rPr>
              <a:t>“truth” in history </a:t>
            </a:r>
            <a:r>
              <a:rPr lang="en-US" dirty="0"/>
              <a:t>– who was Brecht really, and what did he really believe? how can we best understand his ideas?– by </a:t>
            </a:r>
            <a:r>
              <a:rPr lang="en-US" dirty="0">
                <a:solidFill>
                  <a:srgbClr val="FF0000"/>
                </a:solidFill>
              </a:rPr>
              <a:t>juxtaposing black-and-white scenes to scenes in color</a:t>
            </a:r>
            <a:r>
              <a:rPr lang="en-US" dirty="0" smtClean="0"/>
              <a:t>…</a:t>
            </a:r>
          </a:p>
          <a:p>
            <a:r>
              <a:rPr lang="en-US" dirty="0" smtClean="0"/>
              <a:t>It </a:t>
            </a:r>
            <a:r>
              <a:rPr lang="en-US" dirty="0"/>
              <a:t>thus uses its </a:t>
            </a:r>
            <a:r>
              <a:rPr lang="en-US" dirty="0" err="1">
                <a:solidFill>
                  <a:srgbClr val="FF0000"/>
                </a:solidFill>
              </a:rPr>
              <a:t>mediality</a:t>
            </a:r>
            <a:r>
              <a:rPr lang="en-US" dirty="0"/>
              <a:t> to create a</a:t>
            </a:r>
            <a:r>
              <a:rPr lang="en-US" dirty="0">
                <a:solidFill>
                  <a:srgbClr val="FF0000"/>
                </a:solidFill>
              </a:rPr>
              <a:t> </a:t>
            </a:r>
            <a:r>
              <a:rPr lang="en-US" dirty="0" smtClean="0">
                <a:solidFill>
                  <a:srgbClr val="FF0000"/>
                </a:solidFill>
              </a:rPr>
              <a:t>pattern or dialogue </a:t>
            </a:r>
            <a:r>
              <a:rPr lang="en-US" dirty="0"/>
              <a:t>of black-and-white vs. color shots so that the audience can </a:t>
            </a:r>
            <a:r>
              <a:rPr lang="en-US" dirty="0">
                <a:solidFill>
                  <a:srgbClr val="FF0000"/>
                </a:solidFill>
              </a:rPr>
              <a:t>think about </a:t>
            </a:r>
            <a:r>
              <a:rPr lang="en-US" dirty="0"/>
              <a:t>what is considered “true” in this movie – and in history in general…</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solidFill>
                  <a:srgbClr val="FF0000"/>
                </a:solidFill>
              </a:rPr>
              <a:t/>
            </a:r>
            <a:br>
              <a:rPr lang="en-US" sz="2800" dirty="0" smtClean="0">
                <a:solidFill>
                  <a:srgbClr val="FF0000"/>
                </a:solidFill>
              </a:rPr>
            </a:br>
            <a:r>
              <a:rPr lang="en-US" sz="2800" dirty="0">
                <a:solidFill>
                  <a:srgbClr val="FF0000"/>
                </a:solidFill>
              </a:rPr>
              <a:t/>
            </a:r>
            <a:br>
              <a:rPr lang="en-US" sz="2800" dirty="0">
                <a:solidFill>
                  <a:srgbClr val="FF0000"/>
                </a:solidFill>
              </a:rPr>
            </a:br>
            <a:endParaRPr lang="en-US" sz="2800" dirty="0"/>
          </a:p>
        </p:txBody>
      </p:sp>
      <p:sp>
        <p:nvSpPr>
          <p:cNvPr id="3" name="Content Placeholder 2"/>
          <p:cNvSpPr>
            <a:spLocks noGrp="1"/>
          </p:cNvSpPr>
          <p:nvPr>
            <p:ph idx="1"/>
          </p:nvPr>
        </p:nvSpPr>
        <p:spPr>
          <a:xfrm>
            <a:off x="457200" y="470398"/>
            <a:ext cx="8229600" cy="5655766"/>
          </a:xfrm>
        </p:spPr>
        <p:txBody>
          <a:bodyPr>
            <a:normAutofit fontScale="85000" lnSpcReduction="20000"/>
          </a:bodyPr>
          <a:lstStyle/>
          <a:p>
            <a:r>
              <a:rPr lang="en-US" dirty="0">
                <a:solidFill>
                  <a:srgbClr val="FF0000"/>
                </a:solidFill>
              </a:rPr>
              <a:t>A (FINAL) THESIS</a:t>
            </a:r>
            <a:r>
              <a:rPr lang="en-US" dirty="0"/>
              <a:t>: John Walter’s “Theater of War” (2008) is – as an essay film conscious of its genre – asking </a:t>
            </a:r>
            <a:r>
              <a:rPr lang="en-US" dirty="0">
                <a:solidFill>
                  <a:srgbClr val="FF0000"/>
                </a:solidFill>
              </a:rPr>
              <a:t>each of its viewers / each of us </a:t>
            </a:r>
            <a:r>
              <a:rPr lang="en-US" dirty="0"/>
              <a:t>to be his or her own “directing intelligence” as he or she engages the “material elected.”</a:t>
            </a:r>
            <a:br>
              <a:rPr lang="en-US" dirty="0"/>
            </a:br>
            <a:r>
              <a:rPr lang="en-US" dirty="0"/>
              <a:t> </a:t>
            </a:r>
            <a:br>
              <a:rPr lang="en-US" dirty="0"/>
            </a:br>
            <a:r>
              <a:rPr lang="en-US" dirty="0"/>
              <a:t>That is, the film expects the </a:t>
            </a:r>
            <a:r>
              <a:rPr lang="en-US" i="1" dirty="0"/>
              <a:t>viewer</a:t>
            </a:r>
            <a:r>
              <a:rPr lang="en-US" dirty="0"/>
              <a:t> to reflect on the “theater of war” (both the 2006 production and in general) and possible responses to it. </a:t>
            </a:r>
            <a:br>
              <a:rPr lang="en-US" dirty="0"/>
            </a:br>
            <a:r>
              <a:rPr lang="en-US" dirty="0"/>
              <a:t/>
            </a:r>
            <a:br>
              <a:rPr lang="en-US" dirty="0"/>
            </a:br>
            <a:r>
              <a:rPr lang="en-US" dirty="0"/>
              <a:t>The film models for us how </a:t>
            </a:r>
            <a:r>
              <a:rPr lang="en-US" dirty="0">
                <a:solidFill>
                  <a:srgbClr val="FF0000"/>
                </a:solidFill>
              </a:rPr>
              <a:t>one individual (Walter) </a:t>
            </a:r>
            <a:r>
              <a:rPr lang="en-US" dirty="0"/>
              <a:t>has sorted </a:t>
            </a:r>
            <a:r>
              <a:rPr lang="en-US" dirty="0" smtClean="0"/>
              <a:t>through, selected, organized, shaped </a:t>
            </a:r>
            <a:r>
              <a:rPr lang="en-US" dirty="0"/>
              <a:t>a number of different “stories” (“essays”) about theater and war</a:t>
            </a:r>
            <a:r>
              <a:rPr lang="en-US" dirty="0" smtClean="0"/>
              <a:t>.</a:t>
            </a:r>
          </a:p>
          <a:p>
            <a:endParaRPr lang="en-US" dirty="0"/>
          </a:p>
          <a:p>
            <a:r>
              <a:rPr lang="en-US" dirty="0" smtClean="0"/>
              <a:t>We need to continue that work.</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2400" dirty="0" smtClean="0"/>
              <a:t>Different medium and genre for different times </a:t>
            </a:r>
            <a:r>
              <a:rPr lang="en-US" sz="2400" dirty="0" err="1" smtClean="0">
                <a:sym typeface="Wingdings"/>
              </a:rPr>
              <a:t></a:t>
            </a:r>
            <a:r>
              <a:rPr lang="en-US" sz="2400" dirty="0" smtClean="0">
                <a:sym typeface="Wingdings"/>
              </a:rPr>
              <a:t> </a:t>
            </a:r>
            <a:r>
              <a:rPr lang="en-US" sz="2400" dirty="0" smtClean="0"/>
              <a:t>From “Epic Theater” to the “Essay Film” </a:t>
            </a:r>
            <a:r>
              <a:rPr lang="en-US" sz="2400" dirty="0" smtClean="0">
                <a:sym typeface="Wingdings"/>
              </a:rPr>
              <a:t>/ </a:t>
            </a:r>
            <a:r>
              <a:rPr lang="en-US" sz="2400" dirty="0" smtClean="0"/>
              <a:t>From </a:t>
            </a:r>
            <a:r>
              <a:rPr lang="en-US" sz="2400" dirty="0" smtClean="0">
                <a:solidFill>
                  <a:srgbClr val="FF0000"/>
                </a:solidFill>
              </a:rPr>
              <a:t>Collective</a:t>
            </a:r>
            <a:r>
              <a:rPr lang="en-US" sz="2400" dirty="0" smtClean="0"/>
              <a:t> Action </a:t>
            </a:r>
            <a:r>
              <a:rPr lang="en-US" sz="2400" dirty="0" err="1" smtClean="0">
                <a:sym typeface="Wingdings"/>
              </a:rPr>
              <a:t></a:t>
            </a:r>
            <a:r>
              <a:rPr lang="en-US" sz="2400" dirty="0" smtClean="0">
                <a:sym typeface="Wingdings"/>
              </a:rPr>
              <a:t> Promoting the </a:t>
            </a:r>
            <a:r>
              <a:rPr lang="en-US" sz="2400" dirty="0" smtClean="0">
                <a:solidFill>
                  <a:srgbClr val="FF0000"/>
                </a:solidFill>
                <a:sym typeface="Wingdings"/>
              </a:rPr>
              <a:t>Agency of Each </a:t>
            </a:r>
            <a:r>
              <a:rPr lang="en-US" sz="2400" dirty="0" smtClean="0">
                <a:solidFill>
                  <a:srgbClr val="FF0000"/>
                </a:solidFill>
              </a:rPr>
              <a:t>Individual’s Directing Intelligence</a:t>
            </a:r>
            <a:r>
              <a:rPr lang="en-US" sz="2400" dirty="0" smtClean="0"/>
              <a:t> </a:t>
            </a:r>
            <a:endParaRPr lang="en-US" sz="2400" dirty="0"/>
          </a:p>
        </p:txBody>
      </p:sp>
      <p:pic>
        <p:nvPicPr>
          <p:cNvPr id="6" name="Picture 5"/>
          <p:cNvPicPr>
            <a:picLocks noChangeAspect="1"/>
          </p:cNvPicPr>
          <p:nvPr/>
        </p:nvPicPr>
        <p:blipFill>
          <a:blip r:embed="rId2"/>
          <a:stretch>
            <a:fillRect/>
          </a:stretch>
        </p:blipFill>
        <p:spPr>
          <a:xfrm>
            <a:off x="457200" y="1753453"/>
            <a:ext cx="2794000" cy="4076700"/>
          </a:xfrm>
          <a:prstGeom prst="rect">
            <a:avLst/>
          </a:prstGeom>
        </p:spPr>
      </p:pic>
      <p:pic>
        <p:nvPicPr>
          <p:cNvPr id="7" name="Picture 6"/>
          <p:cNvPicPr>
            <a:picLocks noChangeAspect="1"/>
          </p:cNvPicPr>
          <p:nvPr/>
        </p:nvPicPr>
        <p:blipFill>
          <a:blip r:embed="rId3"/>
          <a:stretch>
            <a:fillRect/>
          </a:stretch>
        </p:blipFill>
        <p:spPr>
          <a:xfrm>
            <a:off x="4664187" y="1828880"/>
            <a:ext cx="4022613" cy="4001273"/>
          </a:xfrm>
          <a:prstGeom prst="rect">
            <a:avLst/>
          </a:prstGeom>
        </p:spPr>
      </p:pic>
      <p:sp>
        <p:nvSpPr>
          <p:cNvPr id="8" name="TextBox 7"/>
          <p:cNvSpPr txBox="1"/>
          <p:nvPr/>
        </p:nvSpPr>
        <p:spPr>
          <a:xfrm>
            <a:off x="3684955" y="3406325"/>
            <a:ext cx="652821" cy="523220"/>
          </a:xfrm>
          <a:prstGeom prst="rect">
            <a:avLst/>
          </a:prstGeom>
          <a:noFill/>
        </p:spPr>
        <p:txBody>
          <a:bodyPr wrap="square" rtlCol="0">
            <a:spAutoFit/>
          </a:bodyPr>
          <a:lstStyle/>
          <a:p>
            <a:r>
              <a:rPr lang="en-US" sz="2800" dirty="0" err="1" smtClean="0">
                <a:sym typeface="Wingdings"/>
              </a:rPr>
              <a:t></a:t>
            </a:r>
            <a:endParaRPr lang="en-US" sz="2800" dirty="0"/>
          </a:p>
        </p:txBody>
      </p:sp>
      <p:sp>
        <p:nvSpPr>
          <p:cNvPr id="9" name="TextBox 8"/>
          <p:cNvSpPr txBox="1"/>
          <p:nvPr/>
        </p:nvSpPr>
        <p:spPr>
          <a:xfrm>
            <a:off x="457200" y="6003155"/>
            <a:ext cx="2695532" cy="369332"/>
          </a:xfrm>
          <a:prstGeom prst="rect">
            <a:avLst/>
          </a:prstGeom>
          <a:noFill/>
        </p:spPr>
        <p:txBody>
          <a:bodyPr wrap="none" rtlCol="0">
            <a:spAutoFit/>
          </a:bodyPr>
          <a:lstStyle/>
          <a:p>
            <a:r>
              <a:rPr lang="en-US" dirty="0" err="1" smtClean="0"/>
              <a:t>Bertolt</a:t>
            </a:r>
            <a:r>
              <a:rPr lang="en-US" dirty="0" smtClean="0"/>
              <a:t> Brecht (1898-1956)</a:t>
            </a:r>
            <a:endParaRPr lang="en-US" dirty="0"/>
          </a:p>
        </p:txBody>
      </p:sp>
      <p:sp>
        <p:nvSpPr>
          <p:cNvPr id="10" name="TextBox 9"/>
          <p:cNvSpPr txBox="1"/>
          <p:nvPr/>
        </p:nvSpPr>
        <p:spPr>
          <a:xfrm>
            <a:off x="5543346" y="6003155"/>
            <a:ext cx="2197687" cy="369332"/>
          </a:xfrm>
          <a:prstGeom prst="rect">
            <a:avLst/>
          </a:prstGeom>
          <a:noFill/>
        </p:spPr>
        <p:txBody>
          <a:bodyPr wrap="none" rtlCol="0">
            <a:spAutoFit/>
          </a:bodyPr>
          <a:lstStyle/>
          <a:p>
            <a:r>
              <a:rPr lang="en-US" dirty="0" smtClean="0"/>
              <a:t>John Walter (</a:t>
            </a:r>
            <a:r>
              <a:rPr lang="en-US" dirty="0" err="1" smtClean="0"/>
              <a:t>b</a:t>
            </a:r>
            <a:r>
              <a:rPr lang="en-US" dirty="0" smtClean="0"/>
              <a:t>. 1961)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700" y="274638"/>
            <a:ext cx="8229600" cy="1143000"/>
          </a:xfrm>
        </p:spPr>
        <p:txBody>
          <a:bodyPr>
            <a:normAutofit/>
          </a:bodyPr>
          <a:lstStyle/>
          <a:p>
            <a:r>
              <a:rPr lang="en-US" sz="2400" dirty="0" smtClean="0"/>
              <a:t>The Essay Film as a Model </a:t>
            </a:r>
            <a:br>
              <a:rPr lang="en-US" sz="2400" dirty="0" smtClean="0"/>
            </a:br>
            <a:r>
              <a:rPr lang="en-US" sz="2400" dirty="0" smtClean="0"/>
              <a:t>for Thinking about War…</a:t>
            </a:r>
            <a:endParaRPr lang="en-US" sz="2400" dirty="0"/>
          </a:p>
        </p:txBody>
      </p:sp>
      <p:sp>
        <p:nvSpPr>
          <p:cNvPr id="3" name="Content Placeholder 2"/>
          <p:cNvSpPr>
            <a:spLocks noGrp="1"/>
          </p:cNvSpPr>
          <p:nvPr>
            <p:ph sz="half" idx="1"/>
          </p:nvPr>
        </p:nvSpPr>
        <p:spPr>
          <a:xfrm>
            <a:off x="457200" y="274638"/>
            <a:ext cx="3694209" cy="5960647"/>
          </a:xfrm>
        </p:spPr>
        <p:txBody>
          <a:bodyPr>
            <a:noAutofit/>
          </a:bodyPr>
          <a:lstStyle/>
          <a:p>
            <a:pPr>
              <a:buNone/>
            </a:pPr>
            <a:r>
              <a:rPr lang="en-US" sz="1600" dirty="0" smtClean="0"/>
              <a:t>Rather than espousing a particular “ideological affiliation,” </a:t>
            </a:r>
            <a:r>
              <a:rPr lang="en-US" sz="1600" dirty="0" smtClean="0">
                <a:solidFill>
                  <a:srgbClr val="FF0000"/>
                </a:solidFill>
              </a:rPr>
              <a:t>the essay film performs “humanistic inquiry” </a:t>
            </a:r>
            <a:r>
              <a:rPr lang="en-US" sz="1600" dirty="0" smtClean="0"/>
              <a:t>(Andrew Tracy) for our times…</a:t>
            </a:r>
          </a:p>
          <a:p>
            <a:pPr>
              <a:buNone/>
            </a:pPr>
            <a:r>
              <a:rPr lang="en-US" sz="1600" dirty="0" smtClean="0"/>
              <a:t>It represents itself inquiring into its “material”</a:t>
            </a:r>
            <a:r>
              <a:rPr lang="en-US" sz="1600" dirty="0" smtClean="0">
                <a:solidFill>
                  <a:srgbClr val="FF0000"/>
                </a:solidFill>
              </a:rPr>
              <a:t> from a variety of different directions and at a number of different levels</a:t>
            </a:r>
            <a:r>
              <a:rPr lang="en-US" sz="1600" dirty="0" smtClean="0"/>
              <a:t>…</a:t>
            </a:r>
          </a:p>
          <a:p>
            <a:pPr>
              <a:buNone/>
            </a:pPr>
            <a:r>
              <a:rPr lang="en-US" sz="1600" dirty="0" smtClean="0"/>
              <a:t>The film asks: </a:t>
            </a:r>
          </a:p>
          <a:p>
            <a:pPr>
              <a:buNone/>
            </a:pPr>
            <a:r>
              <a:rPr lang="en-US" sz="1600" dirty="0" smtClean="0"/>
              <a:t>What would </a:t>
            </a:r>
            <a:r>
              <a:rPr lang="en-US" sz="1600" dirty="0" smtClean="0">
                <a:solidFill>
                  <a:srgbClr val="FF0000"/>
                </a:solidFill>
              </a:rPr>
              <a:t>you as an individual </a:t>
            </a:r>
            <a:r>
              <a:rPr lang="en-US" sz="1600" dirty="0" smtClean="0"/>
              <a:t>have to understand to understand </a:t>
            </a:r>
            <a:r>
              <a:rPr lang="en-US" sz="1600" dirty="0" smtClean="0">
                <a:solidFill>
                  <a:srgbClr val="FF0000"/>
                </a:solidFill>
              </a:rPr>
              <a:t>the 2006 production</a:t>
            </a:r>
            <a:r>
              <a:rPr lang="en-US" sz="1600" dirty="0" smtClean="0"/>
              <a:t> (with </a:t>
            </a:r>
            <a:r>
              <a:rPr lang="en-US" sz="1600" dirty="0" err="1" smtClean="0"/>
              <a:t>Streep</a:t>
            </a:r>
            <a:r>
              <a:rPr lang="en-US" sz="1600" dirty="0" smtClean="0"/>
              <a:t> starring) of </a:t>
            </a:r>
            <a:r>
              <a:rPr lang="en-US" sz="1600" dirty="0" smtClean="0">
                <a:solidFill>
                  <a:srgbClr val="FF0000"/>
                </a:solidFill>
              </a:rPr>
              <a:t>Brecht’s 1939 play</a:t>
            </a:r>
            <a:r>
              <a:rPr lang="en-US" sz="1600" dirty="0" smtClean="0"/>
              <a:t> about the </a:t>
            </a:r>
            <a:r>
              <a:rPr lang="en-US" sz="1600" dirty="0" smtClean="0">
                <a:solidFill>
                  <a:srgbClr val="FF0000"/>
                </a:solidFill>
              </a:rPr>
              <a:t>Thirty Years’ War (1618-48) </a:t>
            </a:r>
            <a:r>
              <a:rPr lang="en-US" sz="1600" dirty="0" smtClean="0"/>
              <a:t>that was produced in </a:t>
            </a:r>
            <a:r>
              <a:rPr lang="en-US" sz="1600" dirty="0" smtClean="0">
                <a:solidFill>
                  <a:srgbClr val="FF0000"/>
                </a:solidFill>
              </a:rPr>
              <a:t>1949</a:t>
            </a:r>
            <a:r>
              <a:rPr lang="en-US" sz="1600" dirty="0" smtClean="0"/>
              <a:t>, in a </a:t>
            </a:r>
            <a:r>
              <a:rPr lang="en-US" sz="1600" dirty="0" smtClean="0">
                <a:solidFill>
                  <a:srgbClr val="FF0000"/>
                </a:solidFill>
              </a:rPr>
              <a:t>city (Berlin)</a:t>
            </a:r>
            <a:r>
              <a:rPr lang="en-US" sz="1600" dirty="0" smtClean="0"/>
              <a:t> brought to its knees by a rogue sovereign state (Nazi Germany), in </a:t>
            </a:r>
            <a:r>
              <a:rPr lang="en-US" sz="1600" dirty="0" smtClean="0">
                <a:solidFill>
                  <a:srgbClr val="FF0000"/>
                </a:solidFill>
              </a:rPr>
              <a:t>a city (NYC) </a:t>
            </a:r>
            <a:r>
              <a:rPr lang="en-US" sz="1600" dirty="0" smtClean="0"/>
              <a:t>paralyzed in 2006 by </a:t>
            </a:r>
            <a:r>
              <a:rPr lang="en-US" sz="1600" dirty="0" smtClean="0">
                <a:solidFill>
                  <a:srgbClr val="FF0000"/>
                </a:solidFill>
              </a:rPr>
              <a:t>anti-war demonstrations </a:t>
            </a:r>
            <a:r>
              <a:rPr lang="en-US" sz="1600" dirty="0" smtClean="0"/>
              <a:t>that themselves had precedents in another wartime era (</a:t>
            </a:r>
            <a:r>
              <a:rPr lang="en-US" sz="1600" dirty="0" smtClean="0">
                <a:solidFill>
                  <a:srgbClr val="FF0000"/>
                </a:solidFill>
              </a:rPr>
              <a:t>Viet Nam War / 1969</a:t>
            </a:r>
            <a:r>
              <a:rPr lang="en-US" sz="1600" dirty="0" smtClean="0"/>
              <a:t>) demonstrations, when the state security apparatus looked different…?</a:t>
            </a:r>
          </a:p>
          <a:p>
            <a:endParaRPr lang="en-US" sz="1800" dirty="0" smtClean="0"/>
          </a:p>
          <a:p>
            <a:endParaRPr lang="en-US" sz="1800" dirty="0" smtClean="0"/>
          </a:p>
          <a:p>
            <a:endParaRPr lang="en-US" sz="1800" dirty="0" smtClean="0"/>
          </a:p>
        </p:txBody>
      </p:sp>
      <p:graphicFrame>
        <p:nvGraphicFramePr>
          <p:cNvPr id="13" name="Content Placeholder 12"/>
          <p:cNvGraphicFramePr>
            <a:graphicFrameLocks noGrp="1"/>
          </p:cNvGraphicFramePr>
          <p:nvPr>
            <p:ph sz="half" idx="2"/>
            <p:extLst>
              <p:ext uri="{D42A27DB-BD31-4B8C-83A1-F6EECF244321}">
                <p14:modId xmlns:p14="http://schemas.microsoft.com/office/powerpoint/2010/main" val="671796612"/>
              </p:ext>
            </p:extLst>
          </p:nvPr>
        </p:nvGraphicFramePr>
        <p:xfrm>
          <a:off x="4648200" y="2123232"/>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025987" y="1208267"/>
            <a:ext cx="5002842" cy="646331"/>
          </a:xfrm>
          <a:prstGeom prst="rect">
            <a:avLst/>
          </a:prstGeom>
          <a:noFill/>
        </p:spPr>
        <p:txBody>
          <a:bodyPr wrap="none" rtlCol="0">
            <a:spAutoFit/>
          </a:bodyPr>
          <a:lstStyle/>
          <a:p>
            <a:r>
              <a:rPr lang="en-US" dirty="0" smtClean="0"/>
              <a:t>And its multiple “determinations,” representations,</a:t>
            </a:r>
          </a:p>
          <a:p>
            <a:r>
              <a:rPr lang="en-US" dirty="0" smtClean="0"/>
              <a:t> and the possibilities of agency…</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13"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normAutofit/>
          </a:bodyPr>
          <a:lstStyle/>
          <a:p>
            <a:r>
              <a:rPr lang="en-US" dirty="0" smtClean="0"/>
              <a:t>Of course, this model doesn’t do justice to the complexity and interconnectedness of the ideas involved in the film. The “circle” needs really to be a network.</a:t>
            </a:r>
          </a:p>
        </p:txBody>
      </p:sp>
    </p:spTree>
    <p:extLst>
      <p:ext uri="{BB962C8B-B14F-4D97-AF65-F5344CB8AC3E}">
        <p14:creationId xmlns:p14="http://schemas.microsoft.com/office/powerpoint/2010/main" val="107188724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3895" r="3895"/>
          <a:stretch>
            <a:fillRect/>
          </a:stretch>
        </p:blipFill>
        <p:spPr/>
      </p:pic>
    </p:spTree>
    <p:extLst>
      <p:ext uri="{BB962C8B-B14F-4D97-AF65-F5344CB8AC3E}">
        <p14:creationId xmlns:p14="http://schemas.microsoft.com/office/powerpoint/2010/main" val="221522796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And because our </a:t>
            </a:r>
            <a:r>
              <a:rPr lang="en-US" dirty="0"/>
              <a:t>“world” is deeply determined by the past and its </a:t>
            </a:r>
            <a:r>
              <a:rPr lang="en-US" dirty="0" smtClean="0"/>
              <a:t>representations, the film is constantly </a:t>
            </a:r>
            <a:r>
              <a:rPr lang="en-US" dirty="0"/>
              <a:t>shuttling back and forth as we try to understand our present. The model needs to be in </a:t>
            </a:r>
            <a:r>
              <a:rPr lang="en-US" dirty="0" smtClean="0"/>
              <a:t>motion, like the movie itself.</a:t>
            </a:r>
            <a:endParaRPr lang="en-US" dirty="0"/>
          </a:p>
          <a:p>
            <a:endParaRPr lang="en-US" dirty="0"/>
          </a:p>
        </p:txBody>
      </p:sp>
    </p:spTree>
    <p:extLst>
      <p:ext uri="{BB962C8B-B14F-4D97-AF65-F5344CB8AC3E}">
        <p14:creationId xmlns:p14="http://schemas.microsoft.com/office/powerpoint/2010/main" val="321307437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424" y="274638"/>
            <a:ext cx="8229600" cy="1143000"/>
          </a:xfrm>
        </p:spPr>
        <p:txBody>
          <a:bodyPr>
            <a:normAutofit fontScale="90000"/>
          </a:bodyPr>
          <a:lstStyle/>
          <a:p>
            <a:r>
              <a:rPr lang="en-US" dirty="0" smtClean="0"/>
              <a:t>HCC (Fall, 2015): </a:t>
            </a:r>
            <a:br>
              <a:rPr lang="en-US" dirty="0" smtClean="0"/>
            </a:br>
            <a:r>
              <a:rPr lang="en-US" dirty="0" smtClean="0"/>
              <a:t>Weeks 4 through 6</a:t>
            </a:r>
            <a:endParaRPr lang="en-US" dirty="0"/>
          </a:p>
        </p:txBody>
      </p:sp>
      <p:sp>
        <p:nvSpPr>
          <p:cNvPr id="3" name="Content Placeholder 2"/>
          <p:cNvSpPr>
            <a:spLocks noGrp="1"/>
          </p:cNvSpPr>
          <p:nvPr>
            <p:ph sz="half" idx="1"/>
          </p:nvPr>
        </p:nvSpPr>
        <p:spPr/>
        <p:txBody>
          <a:bodyPr/>
          <a:lstStyle/>
          <a:p>
            <a:endParaRPr lang="en-US" smtClean="0"/>
          </a:p>
          <a:p>
            <a:endParaRPr lang="en-US" smtClean="0"/>
          </a:p>
          <a:p>
            <a:endParaRPr lang="en-US" dirty="0" smtClean="0"/>
          </a:p>
        </p:txBody>
      </p:sp>
      <p:sp>
        <p:nvSpPr>
          <p:cNvPr id="11" name="Content Placeholder 10"/>
          <p:cNvSpPr>
            <a:spLocks noGrp="1"/>
          </p:cNvSpPr>
          <p:nvPr>
            <p:ph sz="half" idx="2"/>
          </p:nvPr>
        </p:nvSpPr>
        <p:spPr/>
        <p:txBody>
          <a:bodyPr/>
          <a:lstStyle/>
          <a:p>
            <a:endParaRPr lang="en-US"/>
          </a:p>
        </p:txBody>
      </p:sp>
      <p:graphicFrame>
        <p:nvGraphicFramePr>
          <p:cNvPr id="9" name="Diagram 8"/>
          <p:cNvGraphicFramePr/>
          <p:nvPr>
            <p:extLst>
              <p:ext uri="{D42A27DB-BD31-4B8C-83A1-F6EECF244321}">
                <p14:modId xmlns:p14="http://schemas.microsoft.com/office/powerpoint/2010/main" val="4272579936"/>
              </p:ext>
            </p:extLst>
          </p:nvPr>
        </p:nvGraphicFramePr>
        <p:xfrm>
          <a:off x="3188448" y="1744211"/>
          <a:ext cx="5955552" cy="395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374491" y="546551"/>
            <a:ext cx="3353865" cy="4031873"/>
          </a:xfrm>
          <a:prstGeom prst="rect">
            <a:avLst/>
          </a:prstGeom>
        </p:spPr>
        <p:txBody>
          <a:bodyPr wrap="square">
            <a:spAutoFit/>
          </a:bodyPr>
          <a:lstStyle/>
          <a:p>
            <a:pPr>
              <a:buNone/>
            </a:pPr>
            <a:r>
              <a:rPr lang="en-US" sz="1400" dirty="0" smtClean="0"/>
              <a:t>What work have </a:t>
            </a:r>
            <a:r>
              <a:rPr lang="en-US" sz="1400" i="1" dirty="0" smtClean="0"/>
              <a:t>we</a:t>
            </a:r>
            <a:r>
              <a:rPr lang="en-US" sz="1400" dirty="0" smtClean="0"/>
              <a:t> been doing?</a:t>
            </a:r>
          </a:p>
          <a:p>
            <a:pPr>
              <a:buNone/>
            </a:pPr>
            <a:endParaRPr lang="en-US" sz="1400" dirty="0"/>
          </a:p>
          <a:p>
            <a:pPr>
              <a:buNone/>
            </a:pPr>
            <a:r>
              <a:rPr lang="en-US" sz="1400" dirty="0" smtClean="0"/>
              <a:t>After grappling with the Trojan War and the </a:t>
            </a:r>
            <a:r>
              <a:rPr lang="en-US" sz="1400" i="1" dirty="0" err="1" smtClean="0"/>
              <a:t>Illiad</a:t>
            </a:r>
            <a:r>
              <a:rPr lang="en-US" sz="1400" dirty="0" smtClean="0"/>
              <a:t> we turned to </a:t>
            </a:r>
            <a:r>
              <a:rPr lang="en-US" sz="1400" dirty="0" smtClean="0">
                <a:solidFill>
                  <a:srgbClr val="FF0000"/>
                </a:solidFill>
              </a:rPr>
              <a:t>the Thirty Years’ War</a:t>
            </a:r>
            <a:r>
              <a:rPr lang="en-US" sz="1400" dirty="0" smtClean="0"/>
              <a:t>; and then we looked at several re-presentations of that war </a:t>
            </a:r>
            <a:r>
              <a:rPr lang="en-US" sz="1400" dirty="0" smtClean="0">
                <a:solidFill>
                  <a:srgbClr val="FF0000"/>
                </a:solidFill>
              </a:rPr>
              <a:t>(1668 </a:t>
            </a:r>
            <a:r>
              <a:rPr lang="en-US" sz="1400" dirty="0" smtClean="0">
                <a:solidFill>
                  <a:srgbClr val="FF0000"/>
                </a:solidFill>
                <a:sym typeface="Wingdings"/>
              </a:rPr>
              <a:t> 1939/1949  2006  2008)</a:t>
            </a:r>
            <a:r>
              <a:rPr lang="en-US" sz="1400" dirty="0" smtClean="0">
                <a:sym typeface="Wingdings"/>
              </a:rPr>
              <a:t>…</a:t>
            </a:r>
          </a:p>
          <a:p>
            <a:pPr>
              <a:buNone/>
            </a:pPr>
            <a:endParaRPr lang="en-US" sz="1400" dirty="0" smtClean="0">
              <a:sym typeface="Wingdings"/>
            </a:endParaRPr>
          </a:p>
          <a:p>
            <a:pPr>
              <a:buNone/>
            </a:pPr>
            <a:r>
              <a:rPr lang="en-US" sz="1400" dirty="0" smtClean="0">
                <a:sym typeface="Wingdings"/>
              </a:rPr>
              <a:t>Each re-presentation embedded in a dense set of “determining” networks that we have to “essay” (from French: “essayer,” to try) to understand.</a:t>
            </a:r>
          </a:p>
          <a:p>
            <a:pPr>
              <a:buNone/>
            </a:pPr>
            <a:endParaRPr lang="en-US" sz="1400" dirty="0">
              <a:sym typeface="Wingdings"/>
            </a:endParaRPr>
          </a:p>
          <a:p>
            <a:pPr>
              <a:buNone/>
            </a:pPr>
            <a:r>
              <a:rPr lang="en-US" sz="1400" dirty="0" smtClean="0">
                <a:sym typeface="Wingdings"/>
              </a:rPr>
              <a:t>I wish we could say we’ve come full circle and our task is complete.</a:t>
            </a:r>
          </a:p>
          <a:p>
            <a:pPr>
              <a:buNone/>
            </a:pPr>
            <a:endParaRPr lang="en-US" sz="1400" dirty="0" smtClean="0"/>
          </a:p>
          <a:p>
            <a:pPr>
              <a:buNone/>
            </a:pPr>
            <a:endParaRPr lang="en-US" sz="1600" dirty="0" smtClean="0"/>
          </a:p>
          <a:p>
            <a:pPr>
              <a:buNone/>
            </a:pPr>
            <a:endParaRPr lang="en-US" sz="1600"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we – and you – have to move on…</a:t>
            </a:r>
            <a:endParaRPr lang="en-US" dirty="0"/>
          </a:p>
        </p:txBody>
      </p:sp>
      <p:sp>
        <p:nvSpPr>
          <p:cNvPr id="3" name="Content Placeholder 2"/>
          <p:cNvSpPr>
            <a:spLocks noGrp="1"/>
          </p:cNvSpPr>
          <p:nvPr>
            <p:ph idx="1"/>
          </p:nvPr>
        </p:nvSpPr>
        <p:spPr>
          <a:xfrm>
            <a:off x="457200" y="1600200"/>
            <a:ext cx="8229600" cy="3519117"/>
          </a:xfrm>
        </p:spPr>
        <p:txBody>
          <a:bodyPr>
            <a:normAutofit fontScale="85000" lnSpcReduction="10000"/>
          </a:bodyPr>
          <a:lstStyle/>
          <a:p>
            <a:pPr>
              <a:buNone/>
            </a:pPr>
            <a:endParaRPr lang="en-US" dirty="0" smtClean="0"/>
          </a:p>
          <a:p>
            <a:pPr>
              <a:buNone/>
            </a:pPr>
            <a:r>
              <a:rPr lang="en-US" dirty="0" smtClean="0"/>
              <a:t>Beginning on Monday/Tuesday, you will be in the good hands of Prof. Georges van den </a:t>
            </a:r>
            <a:r>
              <a:rPr lang="en-US" dirty="0" err="1" smtClean="0"/>
              <a:t>Abbeele</a:t>
            </a:r>
            <a:r>
              <a:rPr lang="en-US" dirty="0" smtClean="0"/>
              <a:t>, reading Sun Tzu, Machiavelli, and Michael </a:t>
            </a:r>
            <a:r>
              <a:rPr lang="en-US" dirty="0" err="1" smtClean="0"/>
              <a:t>Walzer</a:t>
            </a:r>
            <a:r>
              <a:rPr lang="en-US" dirty="0" smtClean="0"/>
              <a:t>…</a:t>
            </a:r>
          </a:p>
          <a:p>
            <a:pPr>
              <a:buNone/>
            </a:pPr>
            <a:endParaRPr lang="en-US" dirty="0" smtClean="0"/>
          </a:p>
          <a:p>
            <a:pPr>
              <a:buNone/>
            </a:pPr>
            <a:r>
              <a:rPr lang="en-US" dirty="0" smtClean="0"/>
              <a:t>These will be more </a:t>
            </a:r>
            <a:r>
              <a:rPr lang="en-US" dirty="0" smtClean="0">
                <a:solidFill>
                  <a:srgbClr val="FF0000"/>
                </a:solidFill>
              </a:rPr>
              <a:t>theoretical texts, </a:t>
            </a:r>
            <a:r>
              <a:rPr lang="en-US" dirty="0" smtClean="0"/>
              <a:t>also from the past and present, about leadership in war, war’s strategies and means, and definitions of “just” and “unjust war”…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But I’ll be there – here! – listening with you!</a:t>
            </a:r>
          </a:p>
          <a:p>
            <a:pPr>
              <a:buNone/>
            </a:pPr>
            <a:endParaRPr lang="en-US" dirty="0" smtClean="0"/>
          </a:p>
          <a:p>
            <a:pPr>
              <a:buNone/>
            </a:pPr>
            <a:r>
              <a:rPr lang="en-US" dirty="0" smtClean="0"/>
              <a:t>So come talk with me!</a:t>
            </a:r>
          </a:p>
          <a:p>
            <a:pPr>
              <a:buNone/>
            </a:pPr>
            <a:endParaRPr lang="en-US" dirty="0" smtClean="0"/>
          </a:p>
          <a:p>
            <a:pPr>
              <a:buNone/>
            </a:pPr>
            <a:r>
              <a:rPr lang="en-US" dirty="0" smtClean="0"/>
              <a:t>Thanks for listening…</a:t>
            </a:r>
          </a:p>
          <a:p>
            <a:pPr>
              <a:buNone/>
            </a:pPr>
            <a:endParaRPr lang="en-US" dirty="0" smtClean="0"/>
          </a:p>
          <a:p>
            <a:pPr>
              <a:buNone/>
            </a:pPr>
            <a:r>
              <a:rPr lang="en-US" dirty="0" smtClean="0"/>
              <a:t>And thanks for being “thinking human beings”!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17237</TotalTime>
  <Words>3976</Words>
  <Application>Microsoft Macintosh PowerPoint</Application>
  <PresentationFormat>On-screen Show (4:3)</PresentationFormat>
  <Paragraphs>264</Paragraphs>
  <Slides>51</Slides>
  <Notes>0</Notes>
  <HiddenSlides>0</HiddenSlides>
  <MMClips>6</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HCC, Fall 2015: Weeks 4 through 6   Representing History /  Re-Presenting the Thirty Years’ War</vt:lpstr>
      <vt:lpstr>Point of View / Genre / Medium</vt:lpstr>
      <vt:lpstr>We’ve gone from novel to play,  from book to stage…</vt:lpstr>
      <vt:lpstr>…and from play to film</vt:lpstr>
      <vt:lpstr>I’ve suggested that sometimes the point of view from which the res gestae of the past are seen and re-presented as history/story is actually the message!</vt:lpstr>
      <vt:lpstr>Likewise, medium and genre are often part of the message because of the way they “shape” the story / Remember this juxtaposition from week 4?</vt:lpstr>
      <vt:lpstr>PowerPoint Presentation</vt:lpstr>
      <vt:lpstr>PowerPoint Presentation</vt:lpstr>
      <vt:lpstr>   A related theme in which I have been interested has been how we might think about the “conditions” for agency created by the rise of the apparatus of territorial state sovereignty.  The sovereign nation-state in principle guarantees “peace” and “defense” for its citizens. But it also exercises constraints. We saw a particular form of the state begin to emerge around 1648 – thus after the Thirty Years’ War and the Treaty of Westphalia – and then travel forward in time…</vt:lpstr>
      <vt:lpstr>Agency</vt:lpstr>
      <vt:lpstr>Last time…</vt:lpstr>
      <vt:lpstr>The “Essay Film”</vt:lpstr>
      <vt:lpstr>Why “essay”?</vt:lpstr>
      <vt:lpstr>PowerPoint Presentation</vt:lpstr>
      <vt:lpstr>The Visibility of the State in “Theater of War” / The State as a Determinant or Condition of Action</vt:lpstr>
      <vt:lpstr>In response to the hand of the state power that we see in the world in the film, we are also invited to consider several forms of (collective) “agency” that resist these “determining conditions” (as they are associated with the state)…</vt:lpstr>
      <vt:lpstr>Via the juxtaposition of 1969 to 2006, Walter is asking us to think about the historical variation in the forms used to resist the state and in the forms that the state’s response to such resistance takes! </vt:lpstr>
      <vt:lpstr>Questions the film raises….</vt:lpstr>
      <vt:lpstr>If the demonstrations are in part “theatrical,” does the theater also serve a political function? What’s the context of this play in terms of state power?</vt:lpstr>
      <vt:lpstr> </vt:lpstr>
      <vt:lpstr>PowerPoint Presentation</vt:lpstr>
      <vt:lpstr>Kushner’s Take and Walter’s Take (via montage) on Limited Agency and the Cultural Work of the Playwright or Poet as Resistance  Theater and the Streets</vt:lpstr>
      <vt:lpstr>PowerPoint Presentation</vt:lpstr>
      <vt:lpstr>Multiple possibilities….</vt:lpstr>
      <vt:lpstr>PowerPoint Presentation</vt:lpstr>
      <vt:lpstr>Thus:  Just as Walter’s “Theater of War” relentlessly asks us (via montage) to compare the two productions of Mother Courage and her Children in 1949 and 2006, so too does it ask us (via montage) to compare the presence of the state and collective vs. individual complicity with or resistance to that state in 1939 / 1949  1969  2006  2008 (the time of the film…)</vt:lpstr>
      <vt:lpstr>An alienation effect….</vt:lpstr>
      <vt:lpstr>The film asks us to think how   the state, war, and modes of resistance to it,  can affect all aspects of life</vt:lpstr>
      <vt:lpstr>PowerPoint Presentation</vt:lpstr>
      <vt:lpstr>Jay Cantor’s “essay” on war</vt:lpstr>
      <vt:lpstr>PowerPoint Presentation</vt:lpstr>
      <vt:lpstr>Essays as artifacts</vt:lpstr>
      <vt:lpstr>The Bomb and the Holocaust and the State</vt:lpstr>
      <vt:lpstr>Only Thinking? What about Feeling?</vt:lpstr>
      <vt:lpstr>Thinking in the Film, “Theater of War” vs. the Thinking of the Film, “Theater of War” / Whose History and the Question of Talking Heads </vt:lpstr>
      <vt:lpstr>PowerPoint Presentation</vt:lpstr>
      <vt:lpstr>How Many “Entries”?  How many truths…? #1: “Truth” in Black-and-White </vt:lpstr>
      <vt:lpstr>More doubles / the playwrights (Brecht and Kushner) / the directors (Brecht and Wolfe)  Are the ‘contemporaries’ doing the same kind of “cultural work” that their “original(s)” did?</vt:lpstr>
      <vt:lpstr>There are also other forms of black-and-white representation in “Theater of War”  For example: Barbara Brecht-Schall’s Bertolt Brecht</vt:lpstr>
      <vt:lpstr>“Entry” #2:  “Truth” in Color?</vt:lpstr>
      <vt:lpstr>Or #3: Is the “truth” of Brecht’s ideas to be found not on stage, but on the streets?</vt:lpstr>
      <vt:lpstr>PowerPoint Presentation</vt:lpstr>
      <vt:lpstr>  </vt:lpstr>
      <vt:lpstr>Different medium and genre for different times  From “Epic Theater” to the “Essay Film” / From Collective Action  Promoting the Agency of Each Individual’s Directing Intelligence </vt:lpstr>
      <vt:lpstr>The Essay Film as a Model  for Thinking about War…</vt:lpstr>
      <vt:lpstr>PowerPoint Presentation</vt:lpstr>
      <vt:lpstr>PowerPoint Presentation</vt:lpstr>
      <vt:lpstr>PowerPoint Presentation</vt:lpstr>
      <vt:lpstr>HCC (Fall, 2015):  Weeks 4 through 6</vt:lpstr>
      <vt:lpstr>But we – and you – have to move 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Kazumo Washizuka</cp:lastModifiedBy>
  <cp:revision>140</cp:revision>
  <dcterms:created xsi:type="dcterms:W3CDTF">2014-11-13T22:44:33Z</dcterms:created>
  <dcterms:modified xsi:type="dcterms:W3CDTF">2015-11-04T22:19:08Z</dcterms:modified>
</cp:coreProperties>
</file>