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6" r:id="rId3"/>
    <p:sldId id="264" r:id="rId4"/>
    <p:sldId id="261" r:id="rId5"/>
    <p:sldId id="269" r:id="rId6"/>
    <p:sldId id="257" r:id="rId7"/>
    <p:sldId id="258" r:id="rId8"/>
    <p:sldId id="259" r:id="rId9"/>
    <p:sldId id="260" r:id="rId10"/>
    <p:sldId id="262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96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9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85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5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28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5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24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2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49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89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80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09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2C865-C62C-3042-B94C-6CA1344F17BC}" type="datetimeFigureOut">
              <a:rPr lang="en-US" smtClean="0"/>
              <a:t>5/2/2016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520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434" y="525935"/>
            <a:ext cx="2605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Zombies and World War Z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75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6673" y="1218630"/>
            <a:ext cx="28509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Wilfred </a:t>
            </a:r>
            <a:r>
              <a:rPr lang="en-US" dirty="0" err="1" smtClean="0"/>
              <a:t>Doricent</a:t>
            </a:r>
            <a:r>
              <a:rPr lang="en-US" dirty="0" smtClean="0"/>
              <a:t>  1988  Haiti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19" y="1962635"/>
            <a:ext cx="4580019" cy="326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86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655" y="410486"/>
            <a:ext cx="8429361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Zombie as signifier</a:t>
            </a:r>
          </a:p>
          <a:p>
            <a:endParaRPr lang="en-US" sz="2000" dirty="0"/>
          </a:p>
          <a:p>
            <a:r>
              <a:rPr lang="en-US" sz="2000" dirty="0" smtClean="0"/>
              <a:t>They do their real cultural work in the figurative mode</a:t>
            </a:r>
          </a:p>
          <a:p>
            <a:endParaRPr lang="en-US" sz="2000" dirty="0"/>
          </a:p>
          <a:p>
            <a:r>
              <a:rPr lang="en-US" sz="2000" dirty="0" smtClean="0"/>
              <a:t>--something that has outlived its purpose</a:t>
            </a:r>
          </a:p>
          <a:p>
            <a:r>
              <a:rPr lang="en-US" sz="2000" dirty="0" smtClean="0"/>
              <a:t>--going through the motions</a:t>
            </a:r>
          </a:p>
          <a:p>
            <a:r>
              <a:rPr lang="en-US" sz="2000" dirty="0" smtClean="0"/>
              <a:t>--the utterly abject, lowest of the low: perfect villains/enemies along with Nazis</a:t>
            </a:r>
          </a:p>
          <a:p>
            <a:r>
              <a:rPr lang="en-US" sz="2000" dirty="0" smtClean="0"/>
              <a:t>--huddled masses of the poor or the outcast</a:t>
            </a:r>
          </a:p>
          <a:p>
            <a:r>
              <a:rPr lang="en-US" sz="2000" dirty="0" smtClean="0"/>
              <a:t>--an ever-present danger that threatens to overwhelm us</a:t>
            </a:r>
          </a:p>
          <a:p>
            <a:r>
              <a:rPr lang="en-US" sz="2000" dirty="0" smtClean="0"/>
              <a:t>--consumption/consumer society/capitalism</a:t>
            </a:r>
          </a:p>
          <a:p>
            <a:r>
              <a:rPr lang="en-US" sz="2000" dirty="0" smtClean="0"/>
              <a:t>--mathematical/quantitative/proliferating danger</a:t>
            </a:r>
          </a:p>
          <a:p>
            <a:r>
              <a:rPr lang="en-US" sz="2000" dirty="0" smtClean="0"/>
              <a:t>--epidemiological </a:t>
            </a:r>
          </a:p>
          <a:p>
            <a:endParaRPr lang="en-US" sz="2000" dirty="0"/>
          </a:p>
          <a:p>
            <a:r>
              <a:rPr lang="en-US" sz="2000" dirty="0" smtClean="0"/>
              <a:t>Many more contexts in which zombies signify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51496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03" y="1039042"/>
            <a:ext cx="8775285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IS A ZOMBIE?</a:t>
            </a:r>
          </a:p>
          <a:p>
            <a:endParaRPr lang="en-US" dirty="0"/>
          </a:p>
          <a:p>
            <a:r>
              <a:rPr lang="en-US" sz="2400" dirty="0"/>
              <a:t>"An all-purpose form for mediating a wide range of concerns"  </a:t>
            </a:r>
          </a:p>
          <a:p>
            <a:endParaRPr lang="en-US" sz="2400" dirty="0" smtClean="0"/>
          </a:p>
          <a:p>
            <a:r>
              <a:rPr lang="en-US" dirty="0" err="1" smtClean="0"/>
              <a:t>Chera</a:t>
            </a:r>
            <a:r>
              <a:rPr lang="en-US" dirty="0" smtClean="0"/>
              <a:t> </a:t>
            </a:r>
            <a:r>
              <a:rPr lang="en-US" dirty="0" err="1"/>
              <a:t>Kee</a:t>
            </a:r>
            <a:r>
              <a:rPr lang="en-US" dirty="0"/>
              <a:t>, “They are not Men...They are Dead Bodies!: From Cannibal to Zombie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Back Again,”  </a:t>
            </a:r>
            <a:r>
              <a:rPr lang="en-US" i="1" dirty="0"/>
              <a:t>Better  Off Dead: The Evolution of the Zombie as Post-Human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/>
              <a:t>eds. Deborah Christie and Sarah Juliet  </a:t>
            </a:r>
            <a:r>
              <a:rPr lang="en-US" dirty="0" err="1"/>
              <a:t>Lauro</a:t>
            </a:r>
            <a:r>
              <a:rPr lang="en-US" dirty="0"/>
              <a:t>), Fordham UP, September 2011</a:t>
            </a:r>
            <a:r>
              <a:rPr lang="en-US" dirty="0" smtClean="0"/>
              <a:t>:</a:t>
            </a:r>
          </a:p>
          <a:p>
            <a:r>
              <a:rPr lang="en-US" dirty="0" smtClean="0"/>
              <a:t> </a:t>
            </a:r>
            <a:r>
              <a:rPr lang="en-US" dirty="0"/>
              <a:t>9-23, 9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TWO STRANDS OF THE ZOMBIE NARRATIVE:</a:t>
            </a:r>
          </a:p>
          <a:p>
            <a:endParaRPr lang="en-US" dirty="0"/>
          </a:p>
          <a:p>
            <a:r>
              <a:rPr lang="en-US" dirty="0" smtClean="0"/>
              <a:t>“Coming Home:”  Evolving toward or returning to humanity</a:t>
            </a:r>
          </a:p>
          <a:p>
            <a:endParaRPr lang="en-US" dirty="0"/>
          </a:p>
          <a:p>
            <a:r>
              <a:rPr lang="en-US" dirty="0" smtClean="0"/>
              <a:t>Feral flesh eaters: Unchanging, operating on pure instinct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45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03" y="1039042"/>
            <a:ext cx="8775285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IS A ZOMBIE?</a:t>
            </a:r>
          </a:p>
          <a:p>
            <a:endParaRPr lang="en-US" dirty="0"/>
          </a:p>
          <a:p>
            <a:r>
              <a:rPr lang="en-US" sz="2400" dirty="0"/>
              <a:t>"An all-purpose form for mediating a wide range of concerns"  </a:t>
            </a:r>
          </a:p>
          <a:p>
            <a:endParaRPr lang="en-US" sz="2400" dirty="0" smtClean="0"/>
          </a:p>
          <a:p>
            <a:r>
              <a:rPr lang="en-US" dirty="0" err="1" smtClean="0"/>
              <a:t>Chera</a:t>
            </a:r>
            <a:r>
              <a:rPr lang="en-US" dirty="0" smtClean="0"/>
              <a:t> </a:t>
            </a:r>
            <a:r>
              <a:rPr lang="en-US" dirty="0" err="1"/>
              <a:t>Kee</a:t>
            </a:r>
            <a:r>
              <a:rPr lang="en-US" dirty="0"/>
              <a:t>, “They are not Men...They are Dead Bodies!: From Cannibal to Zombie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Back Again,”  </a:t>
            </a:r>
            <a:r>
              <a:rPr lang="en-US" i="1" dirty="0"/>
              <a:t>Better  Off Dead: The Evolution of the Zombie as Post-Human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/>
              <a:t>eds. Deborah Christie and Sarah Juliet  </a:t>
            </a:r>
            <a:r>
              <a:rPr lang="en-US" dirty="0" err="1"/>
              <a:t>Lauro</a:t>
            </a:r>
            <a:r>
              <a:rPr lang="en-US" dirty="0"/>
              <a:t>), Fordham UP, September 2011</a:t>
            </a:r>
            <a:r>
              <a:rPr lang="en-US" dirty="0" smtClean="0"/>
              <a:t>:</a:t>
            </a:r>
          </a:p>
          <a:p>
            <a:r>
              <a:rPr lang="en-US" dirty="0" smtClean="0"/>
              <a:t> </a:t>
            </a:r>
            <a:r>
              <a:rPr lang="en-US" dirty="0"/>
              <a:t>9-23, 9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TWO STRANDS OF THE ZOMBIE NARRATIVE:</a:t>
            </a:r>
          </a:p>
          <a:p>
            <a:endParaRPr lang="en-US" dirty="0"/>
          </a:p>
          <a:p>
            <a:r>
              <a:rPr lang="en-US" dirty="0" smtClean="0"/>
              <a:t>“Coming Home:”  Evolving toward or returning to humanity</a:t>
            </a:r>
          </a:p>
          <a:p>
            <a:endParaRPr lang="en-US" dirty="0"/>
          </a:p>
          <a:p>
            <a:r>
              <a:rPr lang="en-US" dirty="0" smtClean="0"/>
              <a:t>Feral flesh eaters: Unchanging, operating on pure instinct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754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4039" y="1141664"/>
            <a:ext cx="5174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Bub        Day of the Dead    dir. George Romero    1985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925489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53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700" y="0"/>
            <a:ext cx="4543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130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74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405" y="1731737"/>
            <a:ext cx="2463204" cy="37072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0356" y="214222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552" y="1731737"/>
            <a:ext cx="2476032" cy="370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02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300"/>
            <a:ext cx="9144000" cy="609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10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5214" y="718350"/>
            <a:ext cx="8310012" cy="5632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Columbus lands in 1492</a:t>
            </a:r>
          </a:p>
          <a:p>
            <a:r>
              <a:rPr lang="en-US" dirty="0" smtClean="0"/>
              <a:t>--1493: 1300 Spaniards arrive to set up plantations</a:t>
            </a:r>
          </a:p>
          <a:p>
            <a:r>
              <a:rPr lang="en-US" dirty="0" smtClean="0"/>
              <a:t>--Native </a:t>
            </a:r>
            <a:r>
              <a:rPr lang="en-US" dirty="0" err="1" smtClean="0"/>
              <a:t>Arawaks</a:t>
            </a:r>
            <a:r>
              <a:rPr lang="en-US" dirty="0" smtClean="0"/>
              <a:t> forced to work but they are not immune to European diseases and </a:t>
            </a:r>
          </a:p>
          <a:p>
            <a:r>
              <a:rPr lang="en-US" dirty="0"/>
              <a:t>m</a:t>
            </a:r>
            <a:r>
              <a:rPr lang="en-US" dirty="0" smtClean="0"/>
              <a:t>ost die. Pop. 250,000 dwindles to 17,000 in fewer than 20 years</a:t>
            </a:r>
          </a:p>
          <a:p>
            <a:r>
              <a:rPr lang="en-US" dirty="0" smtClean="0"/>
              <a:t>--1503: Slave trade begins, most of them from the Congo</a:t>
            </a:r>
          </a:p>
          <a:p>
            <a:r>
              <a:rPr lang="en-US" dirty="0" smtClean="0"/>
              <a:t>--French and Dutch pirates control parts of the western island and in 1765, France </a:t>
            </a:r>
          </a:p>
          <a:p>
            <a:r>
              <a:rPr lang="en-US" dirty="0"/>
              <a:t>d</a:t>
            </a:r>
            <a:r>
              <a:rPr lang="en-US" dirty="0" smtClean="0"/>
              <a:t>eclares western part of the island a French colony. Saint-</a:t>
            </a:r>
            <a:r>
              <a:rPr lang="en-US" dirty="0" err="1" smtClean="0"/>
              <a:t>Domingue</a:t>
            </a:r>
            <a:r>
              <a:rPr lang="en-US" dirty="0" smtClean="0"/>
              <a:t> (Haiti)</a:t>
            </a:r>
          </a:p>
          <a:p>
            <a:r>
              <a:rPr lang="en-US" dirty="0" smtClean="0"/>
              <a:t>--Harsh working conditions for slaves but very lucrative for France—its most profitable</a:t>
            </a:r>
          </a:p>
          <a:p>
            <a:r>
              <a:rPr lang="en-US" dirty="0"/>
              <a:t>c</a:t>
            </a:r>
            <a:r>
              <a:rPr lang="en-US" dirty="0" smtClean="0"/>
              <a:t>olony.</a:t>
            </a:r>
          </a:p>
          <a:p>
            <a:r>
              <a:rPr lang="en-US" dirty="0" smtClean="0"/>
              <a:t>--Congolese spirit religion merges with the French/Spanish Catholicism imposed on the</a:t>
            </a:r>
          </a:p>
          <a:p>
            <a:r>
              <a:rPr lang="en-US" dirty="0" smtClean="0"/>
              <a:t>Slaves. Ki-</a:t>
            </a:r>
            <a:r>
              <a:rPr lang="en-US" dirty="0" err="1" smtClean="0"/>
              <a:t>Kongo</a:t>
            </a:r>
            <a:r>
              <a:rPr lang="en-US" dirty="0" smtClean="0"/>
              <a:t> word for Spirit=</a:t>
            </a:r>
            <a:r>
              <a:rPr lang="en-US" dirty="0" err="1" smtClean="0"/>
              <a:t>nzambi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Meanwhile, back at the </a:t>
            </a:r>
            <a:r>
              <a:rPr lang="en-US" dirty="0" err="1" smtClean="0"/>
              <a:t>Metropole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--French Revolution of 1789</a:t>
            </a:r>
          </a:p>
          <a:p>
            <a:r>
              <a:rPr lang="en-US" dirty="0" smtClean="0"/>
              <a:t>--Declaration of the Rights of Man and Citizen: Rights of Man are universal</a:t>
            </a:r>
          </a:p>
          <a:p>
            <a:r>
              <a:rPr lang="en-US" dirty="0" smtClean="0"/>
              <a:t>“Men are born and remain free and equal in rights”</a:t>
            </a:r>
          </a:p>
          <a:p>
            <a:endParaRPr lang="en-US" dirty="0"/>
          </a:p>
          <a:p>
            <a:r>
              <a:rPr lang="en-US" dirty="0" smtClean="0"/>
              <a:t>Haitian Revolution 1791-1804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302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7260" y="846627"/>
            <a:ext cx="45811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Tetradotoxin</a:t>
            </a:r>
            <a:r>
              <a:rPr lang="en-US" dirty="0" smtClean="0"/>
              <a:t>   a neurotoxin from the puffer fish </a:t>
            </a:r>
          </a:p>
          <a:p>
            <a:endParaRPr lang="en-US" dirty="0"/>
          </a:p>
          <a:p>
            <a:r>
              <a:rPr lang="en-US" dirty="0" err="1" smtClean="0"/>
              <a:t>Fugu</a:t>
            </a:r>
            <a:r>
              <a:rPr lang="en-US" dirty="0" smtClean="0"/>
              <a:t> poisoning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961" y="2155051"/>
            <a:ext cx="4387581" cy="329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0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0285" y="782489"/>
            <a:ext cx="6649890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1915-34  US Occupation of Haiti    1916-18 forced labor</a:t>
            </a:r>
          </a:p>
          <a:p>
            <a:endParaRPr lang="en-US" dirty="0"/>
          </a:p>
          <a:p>
            <a:r>
              <a:rPr lang="en-US" dirty="0"/>
              <a:t>W.B. Seabrook    The Magic Island    1929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Most US readers knew Haiti only through Seabrook’s </a:t>
            </a:r>
            <a:r>
              <a:rPr lang="en-US" dirty="0" err="1" smtClean="0"/>
              <a:t>exoticizing</a:t>
            </a:r>
            <a:r>
              <a:rPr lang="en-US" dirty="0" smtClean="0"/>
              <a:t> work</a:t>
            </a:r>
          </a:p>
          <a:p>
            <a:r>
              <a:rPr lang="en-US" dirty="0"/>
              <a:t>w</a:t>
            </a:r>
            <a:r>
              <a:rPr lang="en-US" dirty="0" smtClean="0"/>
              <a:t>ith its chapter on a zombie encounter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White Zombie  1932  dir. Victor </a:t>
            </a:r>
            <a:r>
              <a:rPr lang="en-US" dirty="0" err="1" smtClean="0"/>
              <a:t>Halperin</a:t>
            </a:r>
            <a:r>
              <a:rPr lang="en-US" dirty="0" smtClean="0"/>
              <a:t>  starring </a:t>
            </a:r>
            <a:r>
              <a:rPr lang="en-US" dirty="0" err="1" smtClean="0"/>
              <a:t>Bela</a:t>
            </a:r>
            <a:r>
              <a:rPr lang="en-US" dirty="0" smtClean="0"/>
              <a:t> Lugosi</a:t>
            </a:r>
          </a:p>
          <a:p>
            <a:endParaRPr lang="en-US" dirty="0"/>
          </a:p>
          <a:p>
            <a:r>
              <a:rPr lang="en-US" dirty="0"/>
              <a:t>I</a:t>
            </a:r>
            <a:r>
              <a:rPr lang="en-US" dirty="0" smtClean="0"/>
              <a:t> Walked with a Zombie  1943   dir. Jacques Tourneur</a:t>
            </a:r>
          </a:p>
          <a:p>
            <a:endParaRPr lang="en-US" dirty="0"/>
          </a:p>
          <a:p>
            <a:r>
              <a:rPr lang="en-US" dirty="0" smtClean="0"/>
              <a:t>Zombies on Broadway  (comedy) 1945   dir. Gordon Douglas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665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7651" y="564418"/>
            <a:ext cx="295465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GEORGE ROMERO  1940-</a:t>
            </a:r>
          </a:p>
          <a:p>
            <a:r>
              <a:rPr lang="en-US" dirty="0" smtClean="0"/>
              <a:t>Night of the Living Dead 1968</a:t>
            </a:r>
          </a:p>
          <a:p>
            <a:r>
              <a:rPr lang="en-US" dirty="0" smtClean="0"/>
              <a:t>Dawn of the Dead 1978</a:t>
            </a:r>
          </a:p>
          <a:p>
            <a:r>
              <a:rPr lang="en-US" dirty="0" smtClean="0"/>
              <a:t>Day of </a:t>
            </a:r>
            <a:r>
              <a:rPr lang="en-US" smtClean="0"/>
              <a:t>the Dead 1985</a:t>
            </a:r>
            <a:endParaRPr lang="en-US" dirty="0"/>
          </a:p>
          <a:p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50318"/>
            <a:ext cx="7302500" cy="387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113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3535</TotalTime>
  <Words>422</Words>
  <Application>Microsoft Office PowerPoint</Application>
  <PresentationFormat>On-screen Show (4:3)</PresentationFormat>
  <Paragraphs>88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Core</cp:lastModifiedBy>
  <cp:revision>19</cp:revision>
  <dcterms:created xsi:type="dcterms:W3CDTF">2014-05-10T14:10:52Z</dcterms:created>
  <dcterms:modified xsi:type="dcterms:W3CDTF">2016-05-02T21:03:27Z</dcterms:modified>
</cp:coreProperties>
</file>