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09" r:id="rId1"/>
  </p:sldMasterIdLst>
  <p:notesMasterIdLst>
    <p:notesMasterId r:id="rId27"/>
  </p:notesMasterIdLst>
  <p:sldIdLst>
    <p:sldId id="356" r:id="rId2"/>
    <p:sldId id="357" r:id="rId3"/>
    <p:sldId id="376" r:id="rId4"/>
    <p:sldId id="381" r:id="rId5"/>
    <p:sldId id="358" r:id="rId6"/>
    <p:sldId id="359" r:id="rId7"/>
    <p:sldId id="363" r:id="rId8"/>
    <p:sldId id="360" r:id="rId9"/>
    <p:sldId id="377" r:id="rId10"/>
    <p:sldId id="378" r:id="rId11"/>
    <p:sldId id="379" r:id="rId12"/>
    <p:sldId id="380" r:id="rId13"/>
    <p:sldId id="361" r:id="rId14"/>
    <p:sldId id="362" r:id="rId15"/>
    <p:sldId id="364" r:id="rId16"/>
    <p:sldId id="366" r:id="rId17"/>
    <p:sldId id="365" r:id="rId18"/>
    <p:sldId id="367" r:id="rId19"/>
    <p:sldId id="368" r:id="rId20"/>
    <p:sldId id="369" r:id="rId21"/>
    <p:sldId id="373" r:id="rId22"/>
    <p:sldId id="372" r:id="rId23"/>
    <p:sldId id="337" r:id="rId24"/>
    <p:sldId id="371" r:id="rId25"/>
    <p:sldId id="382" r:id="rId2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66" d="100"/>
          <a:sy n="66" d="100"/>
        </p:scale>
        <p:origin x="-432" y="-11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1504"/>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notesMaster" Target="notesMasters/notesMaster1.xml"/><Relationship Id="rId28" Type="http://schemas.openxmlformats.org/officeDocument/2006/relationships/printerSettings" Target="printerSettings/printerSettings1.bin"/><Relationship Id="rId29" Type="http://schemas.openxmlformats.org/officeDocument/2006/relationships/presProps" Target="presProps.xml"/><Relationship Id="rId30" Type="http://schemas.openxmlformats.org/officeDocument/2006/relationships/viewProps" Target="viewProps.xml"/><Relationship Id="rId31" Type="http://schemas.openxmlformats.org/officeDocument/2006/relationships/theme" Target="theme/theme1.xml"/><Relationship Id="rId32"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6282EBE-3766-C540-83C9-4365468F46BF}" type="datetimeFigureOut">
              <a:rPr lang="en-US" smtClean="0"/>
              <a:t>3/27/16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B2EB8A5-B15D-3441-8EA0-75E29A10AC71}" type="slidenum">
              <a:rPr lang="en-US" smtClean="0"/>
              <a:t>‹#›</a:t>
            </a:fld>
            <a:endParaRPr lang="en-US"/>
          </a:p>
        </p:txBody>
      </p:sp>
    </p:spTree>
    <p:extLst>
      <p:ext uri="{BB962C8B-B14F-4D97-AF65-F5344CB8AC3E}">
        <p14:creationId xmlns:p14="http://schemas.microsoft.com/office/powerpoint/2010/main" val="343783781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Subtitl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Title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en-US" smtClean="0"/>
              <a:t>Click to edit Master title style</a:t>
            </a:r>
            <a:endParaRPr kumimoji="0" lang="en-US"/>
          </a:p>
        </p:txBody>
      </p:sp>
      <p:cxnSp>
        <p:nvCxnSpPr>
          <p:cNvPr id="8" name="Straight Connector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Date Placeholder 14"/>
          <p:cNvSpPr>
            <a:spLocks noGrp="1"/>
          </p:cNvSpPr>
          <p:nvPr>
            <p:ph type="dt" sz="half" idx="10"/>
          </p:nvPr>
        </p:nvSpPr>
        <p:spPr/>
        <p:txBody>
          <a:bodyPr/>
          <a:lstStyle/>
          <a:p>
            <a:fld id="{E10E542C-FC95-2945-955C-AC257ECD742B}" type="datetimeFigureOut">
              <a:rPr lang="en-US" smtClean="0"/>
              <a:pPr/>
              <a:t>3/27/16</a:t>
            </a:fld>
            <a:endParaRPr lang="en-US"/>
          </a:p>
        </p:txBody>
      </p:sp>
      <p:sp>
        <p:nvSpPr>
          <p:cNvPr id="16" name="Slide Number Placeholder 15"/>
          <p:cNvSpPr>
            <a:spLocks noGrp="1"/>
          </p:cNvSpPr>
          <p:nvPr>
            <p:ph type="sldNum" sz="quarter" idx="11"/>
          </p:nvPr>
        </p:nvSpPr>
        <p:spPr/>
        <p:txBody>
          <a:bodyPr/>
          <a:lstStyle/>
          <a:p>
            <a:fld id="{011863B9-7C65-D14C-B6D7-3007BD4579CC}" type="slidenum">
              <a:rPr lang="en-US" smtClean="0"/>
              <a:pPr/>
              <a:t>‹#›</a:t>
            </a:fld>
            <a:endParaRPr lang="en-US"/>
          </a:p>
        </p:txBody>
      </p:sp>
      <p:sp>
        <p:nvSpPr>
          <p:cNvPr id="17" name="Footer Placeholder 16"/>
          <p:cNvSpPr>
            <a:spLocks noGrp="1"/>
          </p:cNvSpPr>
          <p:nvPr>
            <p:ph type="ftr" sz="quarter" idx="12"/>
          </p:nvPr>
        </p:nvSpPr>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457200" y="1524000"/>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4" name="Date Placeholder 13"/>
          <p:cNvSpPr>
            <a:spLocks noGrp="1"/>
          </p:cNvSpPr>
          <p:nvPr>
            <p:ph type="dt" sz="half" idx="14"/>
          </p:nvPr>
        </p:nvSpPr>
        <p:spPr/>
        <p:txBody>
          <a:bodyPr/>
          <a:lstStyle/>
          <a:p>
            <a:fld id="{E10E542C-FC95-2945-955C-AC257ECD742B}" type="datetimeFigureOut">
              <a:rPr lang="en-US" smtClean="0"/>
              <a:pPr/>
              <a:t>3/27/16</a:t>
            </a:fld>
            <a:endParaRPr lang="en-US"/>
          </a:p>
        </p:txBody>
      </p:sp>
      <p:sp>
        <p:nvSpPr>
          <p:cNvPr id="15" name="Slide Number Placeholder 14"/>
          <p:cNvSpPr>
            <a:spLocks noGrp="1"/>
          </p:cNvSpPr>
          <p:nvPr>
            <p:ph type="sldNum" sz="quarter" idx="15"/>
          </p:nvPr>
        </p:nvSpPr>
        <p:spPr/>
        <p:txBody>
          <a:bodyPr/>
          <a:lstStyle>
            <a:lvl1pPr algn="ctr">
              <a:defRPr/>
            </a:lvl1pPr>
          </a:lstStyle>
          <a:p>
            <a:fld id="{70D5B9CA-78E3-824B-90C3-AAD8BB132132}" type="slidenum">
              <a:rPr lang="en-US" smtClean="0"/>
              <a:pPr/>
              <a:t>‹#›</a:t>
            </a:fld>
            <a:endParaRPr lang="en-US"/>
          </a:p>
        </p:txBody>
      </p:sp>
      <p:sp>
        <p:nvSpPr>
          <p:cNvPr id="16" name="Footer Placeholder 15"/>
          <p:cNvSpPr>
            <a:spLocks noGrp="1"/>
          </p:cNvSpPr>
          <p:nvPr>
            <p:ph type="ftr" sz="quarter" idx="16"/>
          </p:nvPr>
        </p:nvSpPr>
        <p:spPr/>
        <p:txBody>
          <a:bodyPr/>
          <a:lstStyle/>
          <a:p>
            <a:endParaRPr lang="en-US"/>
          </a:p>
        </p:txBody>
      </p:sp>
      <p:sp>
        <p:nvSpPr>
          <p:cNvPr id="17" name="Title 16"/>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0A6DB27C-A513-4C42-B94B-53B99CD8A008}" type="datetime1">
              <a:rPr lang="en-US" smtClean="0"/>
              <a:pPr/>
              <a:t>3/27/16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algn="ctr" eaLnBrk="1" latinLnBrk="0" hangingPunct="1"/>
            <a:fld id="{F0C94032-CD4C-4C25-B0C2-CEC720522D92}" type="slidenum">
              <a:rPr kumimoji="0" lang="en-US" smtClean="0"/>
              <a:pPr algn="ctr" eaLnBrk="1" latinLnBrk="0" hangingPunct="1"/>
              <a:t>‹#›</a:t>
            </a:fld>
            <a:endParaRPr kumimoji="0" lang="en-US" sz="2400" dirty="0">
              <a:solidFill>
                <a:srgbClr val="FFFFFF"/>
              </a:solidFill>
            </a:endParaRPr>
          </a:p>
        </p:txBody>
      </p: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cxnSp>
        <p:nvCxnSpPr>
          <p:cNvPr id="7" name="Straight Connector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E10E542C-FC95-2945-955C-AC257ECD742B}" type="datetimeFigureOut">
              <a:rPr lang="en-US" smtClean="0"/>
              <a:pPr/>
              <a:t>3/27/16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0D5B9CA-78E3-824B-90C3-AAD8BB132132}" type="slidenum">
              <a:rPr lang="en-US" smtClean="0"/>
              <a:pPr/>
              <a:t>‹#›</a:t>
            </a:fld>
            <a:endParaRPr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11" name="Content Placeholder 10"/>
          <p:cNvSpPr>
            <a:spLocks noGrp="1"/>
          </p:cNvSpPr>
          <p:nvPr>
            <p:ph sz="half" idx="1"/>
          </p:nvPr>
        </p:nvSpPr>
        <p:spPr>
          <a:xfrm>
            <a:off x="457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70D5B9CA-78E3-824B-90C3-AAD8BB132132}" type="slidenum">
              <a:rPr lang="en-US" smtClean="0"/>
              <a:pPr/>
              <a:t>‹#›</a:t>
            </a:fld>
            <a:endParaRPr lang="en-US"/>
          </a:p>
        </p:txBody>
      </p:sp>
      <p:sp>
        <p:nvSpPr>
          <p:cNvPr id="8" name="Footer Placeholder 7"/>
          <p:cNvSpPr>
            <a:spLocks noGrp="1"/>
          </p:cNvSpPr>
          <p:nvPr>
            <p:ph type="ftr" sz="quarter" idx="11"/>
          </p:nvPr>
        </p:nvSpPr>
        <p:spPr/>
        <p:txBody>
          <a:bodyPr/>
          <a:lstStyle/>
          <a:p>
            <a:endParaRPr lang="en-US"/>
          </a:p>
        </p:txBody>
      </p:sp>
      <p:sp>
        <p:nvSpPr>
          <p:cNvPr id="7" name="Date Placeholder 6"/>
          <p:cNvSpPr>
            <a:spLocks noGrp="1"/>
          </p:cNvSpPr>
          <p:nvPr>
            <p:ph type="dt" sz="half" idx="10"/>
          </p:nvPr>
        </p:nvSpPr>
        <p:spPr/>
        <p:txBody>
          <a:bodyPr/>
          <a:lstStyle/>
          <a:p>
            <a:fld id="{E10E542C-FC95-2945-955C-AC257ECD742B}" type="datetimeFigureOut">
              <a:rPr lang="en-US" smtClean="0"/>
              <a:pPr/>
              <a:t>3/27/16</a:t>
            </a:fld>
            <a:endParaRPr lang="en-US"/>
          </a:p>
        </p:txBody>
      </p:sp>
      <p:sp>
        <p:nvSpPr>
          <p:cNvPr id="3" name="Text Placeholder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32" name="Content Placeholder 31"/>
          <p:cNvSpPr>
            <a:spLocks noGrp="1"/>
          </p:cNvSpPr>
          <p:nvPr>
            <p:ph sz="half" idx="2"/>
          </p:nvPr>
        </p:nvSpPr>
        <p:spPr>
          <a:xfrm>
            <a:off x="457200"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4" name="Content Placeholder 33"/>
          <p:cNvSpPr>
            <a:spLocks noGrp="1"/>
          </p:cNvSpPr>
          <p:nvPr>
            <p:ph sz="quarter" idx="4"/>
          </p:nvPr>
        </p:nvSpPr>
        <p:spPr>
          <a:xfrm>
            <a:off x="4649788"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 name="Title 1"/>
          <p:cNvSpPr>
            <a:spLocks noGrp="1"/>
          </p:cNvSpPr>
          <p:nvPr>
            <p:ph type="title"/>
          </p:nvPr>
        </p:nvSpPr>
        <p:spPr>
          <a:xfrm>
            <a:off x="457200" y="155448"/>
            <a:ext cx="8229600" cy="1143000"/>
          </a:xfrm>
        </p:spPr>
        <p:txBody>
          <a:bodyPr anchor="b" anchorCtr="0"/>
          <a:lstStyle>
            <a:lvl1pPr>
              <a:defRPr/>
            </a:lvl1pPr>
          </a:lstStyle>
          <a:p>
            <a:r>
              <a:rPr kumimoji="0" lang="en-US" smtClean="0"/>
              <a:t>Click to edit Master title style</a:t>
            </a:r>
            <a:endParaRPr kumimoji="0" lang="en-US"/>
          </a:p>
        </p:txBody>
      </p:sp>
      <p:sp>
        <p:nvSpPr>
          <p:cNvPr id="12" name="Text Placeholder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cxnSp>
        <p:nvCxnSpPr>
          <p:cNvPr id="10" name="Straight Connector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E10E542C-FC95-2945-955C-AC257ECD742B}" type="datetimeFigureOut">
              <a:rPr lang="en-US" smtClean="0"/>
              <a:pPr/>
              <a:t>3/27/16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0D5B9CA-78E3-824B-90C3-AAD8BB132132}" type="slidenum">
              <a:rPr lang="en-US" smtClean="0"/>
              <a:pPr/>
              <a:t>‹#›</a:t>
            </a:fld>
            <a:endParaRPr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0E542C-FC95-2945-955C-AC257ECD742B}" type="datetimeFigureOut">
              <a:rPr lang="en-US" smtClean="0"/>
              <a:pPr/>
              <a:t>3/27/16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0D5B9CA-78E3-824B-90C3-AAD8BB13213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 name="Text Placeholder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31" name="Title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8" name="Date Placeholder 7"/>
          <p:cNvSpPr>
            <a:spLocks noGrp="1"/>
          </p:cNvSpPr>
          <p:nvPr>
            <p:ph type="dt" sz="half" idx="14"/>
          </p:nvPr>
        </p:nvSpPr>
        <p:spPr/>
        <p:txBody>
          <a:bodyPr/>
          <a:lstStyle/>
          <a:p>
            <a:fld id="{E10E542C-FC95-2945-955C-AC257ECD742B}" type="datetimeFigureOut">
              <a:rPr lang="en-US" smtClean="0"/>
              <a:pPr/>
              <a:t>3/27/16</a:t>
            </a:fld>
            <a:endParaRPr lang="en-US"/>
          </a:p>
        </p:txBody>
      </p:sp>
      <p:sp>
        <p:nvSpPr>
          <p:cNvPr id="9" name="Slide Number Placeholder 8"/>
          <p:cNvSpPr>
            <a:spLocks noGrp="1"/>
          </p:cNvSpPr>
          <p:nvPr>
            <p:ph type="sldNum" sz="quarter" idx="15"/>
          </p:nvPr>
        </p:nvSpPr>
        <p:spPr/>
        <p:txBody>
          <a:bodyPr/>
          <a:lstStyle/>
          <a:p>
            <a:fld id="{70D5B9CA-78E3-824B-90C3-AAD8BB132132}" type="slidenum">
              <a:rPr lang="en-US" smtClean="0"/>
              <a:pPr/>
              <a:t>‹#›</a:t>
            </a:fld>
            <a:endParaRPr lang="en-US"/>
          </a:p>
        </p:txBody>
      </p:sp>
      <p:sp>
        <p:nvSpPr>
          <p:cNvPr id="10" name="Footer Placeholder 9"/>
          <p:cNvSpPr>
            <a:spLocks noGrp="1"/>
          </p:cNvSpPr>
          <p:nvPr>
            <p:ph type="ftr" sz="quarter" idx="16"/>
          </p:nvPr>
        </p:nvSpPr>
        <p:spPr/>
        <p:txBody>
          <a:bodyPr/>
          <a:lstStyle/>
          <a:p>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en-US" smtClean="0"/>
              <a:t>Click icon to add picture</a:t>
            </a:r>
            <a:endParaRPr kumimoji="0" lang="en-US"/>
          </a:p>
        </p:txBody>
      </p:sp>
      <p:sp>
        <p:nvSpPr>
          <p:cNvPr id="4" name="Text Placeholder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p:txBody>
          <a:bodyPr/>
          <a:lstStyle/>
          <a:p>
            <a:fld id="{E10E542C-FC95-2945-955C-AC257ECD742B}" type="datetimeFigureOut">
              <a:rPr lang="en-US" smtClean="0"/>
              <a:pPr/>
              <a:t>3/27/16</a:t>
            </a:fld>
            <a:endParaRPr lang="en-US"/>
          </a:p>
        </p:txBody>
      </p:sp>
      <p:sp>
        <p:nvSpPr>
          <p:cNvPr id="9" name="Slide Number Placeholder 8"/>
          <p:cNvSpPr>
            <a:spLocks noGrp="1"/>
          </p:cNvSpPr>
          <p:nvPr>
            <p:ph type="sldNum" sz="quarter" idx="11"/>
          </p:nvPr>
        </p:nvSpPr>
        <p:spPr/>
        <p:txBody>
          <a:bodyPr/>
          <a:lstStyle/>
          <a:p>
            <a:fld id="{70D5B9CA-78E3-824B-90C3-AAD8BB132132}" type="slidenum">
              <a:rPr lang="en-US" smtClean="0"/>
              <a:pPr/>
              <a:t>‹#›</a:t>
            </a:fld>
            <a:endParaRPr lang="en-US"/>
          </a:p>
        </p:txBody>
      </p:sp>
      <p:sp>
        <p:nvSpPr>
          <p:cNvPr id="10" name="Footer Placeholder 9"/>
          <p:cNvSpPr>
            <a:spLocks noGrp="1"/>
          </p:cNvSpPr>
          <p:nvPr>
            <p:ph type="ftr" sz="quarter" idx="12"/>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10E542C-FC95-2945-955C-AC257ECD742B}" type="datetimeFigureOut">
              <a:rPr lang="en-US" smtClean="0"/>
              <a:pPr/>
              <a:t>3/27/16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D5B9CA-78E3-824B-90C3-AAD8BB13213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10E542C-FC95-2945-955C-AC257ECD742B}" type="datetimeFigureOut">
              <a:rPr lang="en-US" smtClean="0"/>
              <a:pPr/>
              <a:t>3/27/16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D5B9CA-78E3-824B-90C3-AAD8BB13213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9" name="Text Placeholder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E10E542C-FC95-2945-955C-AC257ECD742B}" type="datetimeFigureOut">
              <a:rPr lang="en-US" smtClean="0"/>
              <a:pPr/>
              <a:t>3/27/16</a:t>
            </a:fld>
            <a:endParaRPr lang="en-US"/>
          </a:p>
        </p:txBody>
      </p:sp>
      <p:sp>
        <p:nvSpPr>
          <p:cNvPr id="10" name="Footer Placeholder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en-US"/>
          </a:p>
        </p:txBody>
      </p:sp>
      <p:sp>
        <p:nvSpPr>
          <p:cNvPr id="22" name="Slide Number Placeholder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70D5B9CA-78E3-824B-90C3-AAD8BB132132}" type="slidenum">
              <a:rPr lang="en-US" smtClean="0"/>
              <a:pPr/>
              <a:t>‹#›</a:t>
            </a:fld>
            <a:endParaRPr lang="en-US"/>
          </a:p>
        </p:txBody>
      </p:sp>
      <p:sp>
        <p:nvSpPr>
          <p:cNvPr id="5" name="Title Placeholder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en-US" smtClean="0"/>
              <a:t>Click to edit Master title style</a:t>
            </a:r>
            <a:endParaRPr kumimoji="0" lang="en-US"/>
          </a:p>
        </p:txBody>
      </p:sp>
    </p:spTree>
  </p:cSld>
  <p:clrMap bg1="dk1" tx1="lt1" bg2="dk2" tx2="lt2" accent1="accent1" accent2="accent2" accent3="accent3" accent4="accent4" accent5="accent5" accent6="accent6" hlink="hlink" folHlink="folHlink"/>
  <p:sldLayoutIdLst>
    <p:sldLayoutId id="2147483810" r:id="rId1"/>
    <p:sldLayoutId id="2147483811" r:id="rId2"/>
    <p:sldLayoutId id="2147483812" r:id="rId3"/>
    <p:sldLayoutId id="2147483813" r:id="rId4"/>
    <p:sldLayoutId id="2147483814" r:id="rId5"/>
    <p:sldLayoutId id="2147483815" r:id="rId6"/>
    <p:sldLayoutId id="2147483816" r:id="rId7"/>
    <p:sldLayoutId id="2147483817" r:id="rId8"/>
    <p:sldLayoutId id="2147483818" r:id="rId9"/>
    <p:sldLayoutId id="2147483819" r:id="rId10"/>
    <p:sldLayoutId id="2147483820"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4" Type="http://schemas.openxmlformats.org/officeDocument/2006/relationships/image" Target="../media/image5.jpg"/><Relationship Id="rId1" Type="http://schemas.openxmlformats.org/officeDocument/2006/relationships/slideLayout" Target="../slideLayouts/slideLayout2.xml"/><Relationship Id="rId2" Type="http://schemas.openxmlformats.org/officeDocument/2006/relationships/image" Target="../media/image3.jp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image" Target="../media/image9.jpg"/><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jpg"/><Relationship Id="rId3" Type="http://schemas.openxmlformats.org/officeDocument/2006/relationships/image" Target="../media/image16.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png"/><Relationship Id="rId3" Type="http://schemas.openxmlformats.org/officeDocument/2006/relationships/image" Target="../media/image1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6.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457200" y="5364915"/>
            <a:ext cx="8305800" cy="1143000"/>
          </a:xfrm>
        </p:spPr>
        <p:txBody>
          <a:bodyPr/>
          <a:lstStyle/>
          <a:p>
            <a:r>
              <a:rPr lang="en-US" dirty="0" smtClean="0"/>
              <a:t>Carol Burke</a:t>
            </a:r>
          </a:p>
          <a:p>
            <a:r>
              <a:rPr lang="en-US" dirty="0" smtClean="0"/>
              <a:t>185 HIB</a:t>
            </a:r>
          </a:p>
          <a:p>
            <a:r>
              <a:rPr lang="en-US" dirty="0" err="1" smtClean="0"/>
              <a:t>cburke@uci.edu</a:t>
            </a:r>
            <a:endParaRPr lang="en-US" dirty="0"/>
          </a:p>
        </p:txBody>
      </p:sp>
      <p:sp>
        <p:nvSpPr>
          <p:cNvPr id="3" name="Title 2"/>
          <p:cNvSpPr>
            <a:spLocks noGrp="1"/>
          </p:cNvSpPr>
          <p:nvPr>
            <p:ph type="ctrTitle"/>
          </p:nvPr>
        </p:nvSpPr>
        <p:spPr>
          <a:xfrm>
            <a:off x="457200" y="338667"/>
            <a:ext cx="8305800" cy="1636889"/>
          </a:xfrm>
        </p:spPr>
        <p:txBody>
          <a:bodyPr/>
          <a:lstStyle/>
          <a:p>
            <a:r>
              <a:rPr lang="en-US" dirty="0" smtClean="0"/>
              <a:t>Telling War Stories</a:t>
            </a:r>
            <a:endParaRPr lang="en-US" dirty="0"/>
          </a:p>
        </p:txBody>
      </p:sp>
    </p:spTree>
    <p:extLst>
      <p:ext uri="{BB962C8B-B14F-4D97-AF65-F5344CB8AC3E}">
        <p14:creationId xmlns:p14="http://schemas.microsoft.com/office/powerpoint/2010/main" val="3881852986"/>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3200" i="1" dirty="0" smtClean="0"/>
              <a:t>Res </a:t>
            </a:r>
            <a:r>
              <a:rPr lang="en-US" sz="3200" i="1" dirty="0" err="1" smtClean="0"/>
              <a:t>gestae</a:t>
            </a:r>
            <a:r>
              <a:rPr lang="en-US" sz="3200" i="1" dirty="0" smtClean="0"/>
              <a:t> </a:t>
            </a:r>
            <a:r>
              <a:rPr lang="en-US" sz="3200" dirty="0" smtClean="0"/>
              <a:t>(the things that happened)</a:t>
            </a:r>
          </a:p>
          <a:p>
            <a:endParaRPr lang="en-US" sz="3200" i="1" dirty="0"/>
          </a:p>
          <a:p>
            <a:r>
              <a:rPr lang="en-US" sz="3200" i="1" dirty="0" err="1" smtClean="0"/>
              <a:t>Historia</a:t>
            </a:r>
            <a:r>
              <a:rPr lang="en-US" sz="3200" dirty="0" smtClean="0"/>
              <a:t>  (our accounts of the things that happened</a:t>
            </a:r>
            <a:r>
              <a:rPr lang="en-US" dirty="0" smtClean="0"/>
              <a:t>)</a:t>
            </a:r>
            <a:endParaRPr lang="en-US" dirty="0"/>
          </a:p>
        </p:txBody>
      </p:sp>
      <p:sp>
        <p:nvSpPr>
          <p:cNvPr id="3" name="Title 2"/>
          <p:cNvSpPr>
            <a:spLocks noGrp="1"/>
          </p:cNvSpPr>
          <p:nvPr>
            <p:ph type="title"/>
          </p:nvPr>
        </p:nvSpPr>
        <p:spPr/>
        <p:txBody>
          <a:bodyPr>
            <a:normAutofit/>
          </a:bodyPr>
          <a:lstStyle/>
          <a:p>
            <a:endParaRPr lang="en-US" dirty="0"/>
          </a:p>
        </p:txBody>
      </p:sp>
    </p:spTree>
    <p:extLst>
      <p:ext uri="{BB962C8B-B14F-4D97-AF65-F5344CB8AC3E}">
        <p14:creationId xmlns:p14="http://schemas.microsoft.com/office/powerpoint/2010/main" val="2881415222"/>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800" dirty="0">
                <a:latin typeface="Corbel" charset="0"/>
              </a:rPr>
              <a:t>Translated as “The Official Story”</a:t>
            </a:r>
          </a:p>
          <a:p>
            <a:r>
              <a:rPr lang="en-US" sz="2800" dirty="0">
                <a:latin typeface="Corbel" charset="0"/>
              </a:rPr>
              <a:t>“</a:t>
            </a:r>
            <a:r>
              <a:rPr lang="en-US" sz="2800" dirty="0" err="1">
                <a:latin typeface="Corbel" charset="0"/>
              </a:rPr>
              <a:t>Historia</a:t>
            </a:r>
            <a:r>
              <a:rPr lang="en-US" sz="2800" dirty="0">
                <a:latin typeface="Corbel" charset="0"/>
              </a:rPr>
              <a:t>” </a:t>
            </a:r>
            <a:r>
              <a:rPr lang="en-US" sz="2800" dirty="0" smtClean="0">
                <a:latin typeface="Corbel" charset="0"/>
              </a:rPr>
              <a:t>:          history</a:t>
            </a:r>
            <a:endParaRPr lang="en-US" sz="2800" dirty="0">
              <a:latin typeface="Corbel" charset="0"/>
            </a:endParaRPr>
          </a:p>
          <a:p>
            <a:pPr marL="454025" lvl="1" indent="0">
              <a:buFont typeface="Wingdings" charset="0"/>
              <a:buNone/>
            </a:pPr>
            <a:r>
              <a:rPr lang="en-US" dirty="0">
                <a:latin typeface="Corbel" charset="0"/>
              </a:rPr>
              <a:t>                                   </a:t>
            </a:r>
            <a:r>
              <a:rPr lang="en-US" sz="3200" dirty="0" smtClean="0">
                <a:latin typeface="Corbel" charset="0"/>
              </a:rPr>
              <a:t>story</a:t>
            </a:r>
            <a:endParaRPr lang="en-US" sz="3200" dirty="0">
              <a:latin typeface="Corbel" charset="0"/>
            </a:endParaRPr>
          </a:p>
          <a:p>
            <a:pPr marL="454025" lvl="1" indent="0">
              <a:buFont typeface="Wingdings" charset="0"/>
              <a:buNone/>
            </a:pPr>
            <a:r>
              <a:rPr lang="en-US" sz="3200" dirty="0">
                <a:latin typeface="Corbel" charset="0"/>
              </a:rPr>
              <a:t>                          </a:t>
            </a:r>
            <a:r>
              <a:rPr lang="en-US" sz="3200" dirty="0" smtClean="0">
                <a:latin typeface="Corbel" charset="0"/>
              </a:rPr>
              <a:t> </a:t>
            </a:r>
            <a:r>
              <a:rPr lang="en-US" sz="3200" dirty="0">
                <a:latin typeface="Corbel" charset="0"/>
              </a:rPr>
              <a:t>tale</a:t>
            </a:r>
          </a:p>
          <a:p>
            <a:pPr marL="454025" lvl="1" indent="0">
              <a:buFont typeface="Wingdings" charset="0"/>
              <a:buNone/>
            </a:pPr>
            <a:r>
              <a:rPr lang="en-US" sz="3200" dirty="0">
                <a:latin typeface="Corbel" charset="0"/>
              </a:rPr>
              <a:t>Film is concerned with the relationship of history, story, and memory. </a:t>
            </a:r>
          </a:p>
          <a:p>
            <a:endParaRPr lang="en-US" dirty="0"/>
          </a:p>
        </p:txBody>
      </p:sp>
      <p:sp>
        <p:nvSpPr>
          <p:cNvPr id="3" name="Title 2"/>
          <p:cNvSpPr>
            <a:spLocks noGrp="1"/>
          </p:cNvSpPr>
          <p:nvPr>
            <p:ph type="title"/>
          </p:nvPr>
        </p:nvSpPr>
        <p:spPr/>
        <p:txBody>
          <a:bodyPr/>
          <a:lstStyle/>
          <a:p>
            <a:r>
              <a:rPr lang="en-US" dirty="0" smtClean="0"/>
              <a:t>La </a:t>
            </a:r>
            <a:r>
              <a:rPr lang="en-US" dirty="0" err="1" smtClean="0"/>
              <a:t>Historia</a:t>
            </a:r>
            <a:r>
              <a:rPr lang="en-US" dirty="0" smtClean="0"/>
              <a:t> </a:t>
            </a:r>
            <a:r>
              <a:rPr lang="en-US" dirty="0" err="1" smtClean="0"/>
              <a:t>Oficial</a:t>
            </a:r>
            <a:r>
              <a:rPr lang="en-US" dirty="0" smtClean="0"/>
              <a:t> (1985)</a:t>
            </a:r>
            <a:endParaRPr lang="en-US" dirty="0"/>
          </a:p>
        </p:txBody>
      </p:sp>
    </p:spTree>
    <p:extLst>
      <p:ext uri="{BB962C8B-B14F-4D97-AF65-F5344CB8AC3E}">
        <p14:creationId xmlns:p14="http://schemas.microsoft.com/office/powerpoint/2010/main" val="3931050360"/>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975442"/>
            <a:ext cx="8229600" cy="5120558"/>
          </a:xfrm>
        </p:spPr>
        <p:txBody>
          <a:bodyPr/>
          <a:lstStyle/>
          <a:p>
            <a:r>
              <a:rPr lang="en-US" dirty="0" smtClean="0"/>
              <a:t>“ A true war story is never moral.”</a:t>
            </a:r>
          </a:p>
          <a:p>
            <a:endParaRPr lang="en-US" dirty="0"/>
          </a:p>
          <a:p>
            <a:r>
              <a:rPr lang="en-US" dirty="0" smtClean="0"/>
              <a:t>It’s a true war story “if it embarrasses you” or “makes the stomach believe.”</a:t>
            </a:r>
          </a:p>
          <a:p>
            <a:endParaRPr lang="en-US" dirty="0"/>
          </a:p>
          <a:p>
            <a:r>
              <a:rPr lang="en-US" dirty="0" smtClean="0"/>
              <a:t>In a true war story “it’s difficult to separate what happened from what seemed to happen.”</a:t>
            </a:r>
          </a:p>
          <a:p>
            <a:endParaRPr lang="en-US" dirty="0"/>
          </a:p>
          <a:p>
            <a:r>
              <a:rPr lang="en-US" dirty="0" smtClean="0"/>
              <a:t>“sometimes it’s just beyond telling”</a:t>
            </a:r>
          </a:p>
          <a:p>
            <a:endParaRPr lang="en-US" dirty="0"/>
          </a:p>
          <a:p>
            <a:pPr marL="0" indent="0">
              <a:buNone/>
            </a:pPr>
            <a:r>
              <a:rPr lang="en-US" dirty="0"/>
              <a:t>	</a:t>
            </a:r>
            <a:r>
              <a:rPr lang="en-US" dirty="0" smtClean="0"/>
              <a:t>Tim O’Brien, “How to Tell a True War Story”</a:t>
            </a:r>
            <a:endParaRPr lang="en-US" dirty="0"/>
          </a:p>
        </p:txBody>
      </p:sp>
      <p:sp>
        <p:nvSpPr>
          <p:cNvPr id="3" name="Title 2"/>
          <p:cNvSpPr>
            <a:spLocks noGrp="1"/>
          </p:cNvSpPr>
          <p:nvPr>
            <p:ph type="title"/>
          </p:nvPr>
        </p:nvSpPr>
        <p:spPr>
          <a:xfrm>
            <a:off x="457200" y="152400"/>
            <a:ext cx="8229600" cy="234096"/>
          </a:xfrm>
        </p:spPr>
        <p:txBody>
          <a:bodyPr>
            <a:normAutofit fontScale="90000"/>
          </a:bodyPr>
          <a:lstStyle/>
          <a:p>
            <a:endParaRPr lang="en-US" dirty="0"/>
          </a:p>
        </p:txBody>
      </p:sp>
    </p:spTree>
    <p:extLst>
      <p:ext uri="{BB962C8B-B14F-4D97-AF65-F5344CB8AC3E}">
        <p14:creationId xmlns:p14="http://schemas.microsoft.com/office/powerpoint/2010/main" val="3899120471"/>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b="1" dirty="0" smtClean="0"/>
              <a:t>Proximity of time  </a:t>
            </a:r>
          </a:p>
          <a:p>
            <a:pPr lvl="1"/>
            <a:r>
              <a:rPr lang="en-US" dirty="0" smtClean="0"/>
              <a:t>How does the passage of time affect how we think about a war?</a:t>
            </a:r>
          </a:p>
          <a:p>
            <a:pPr lvl="1"/>
            <a:r>
              <a:rPr lang="en-US" dirty="0" smtClean="0"/>
              <a:t>What documents of war are preserved for our perusal; what documents are regarded as unworthy of preservation?</a:t>
            </a:r>
          </a:p>
          <a:p>
            <a:pPr lvl="1"/>
            <a:r>
              <a:rPr lang="en-US" dirty="0" smtClean="0"/>
              <a:t>Who makes those decisions?</a:t>
            </a:r>
            <a:endParaRPr lang="en-US" dirty="0"/>
          </a:p>
          <a:p>
            <a:pPr marL="0" indent="0">
              <a:buNone/>
            </a:pPr>
            <a:r>
              <a:rPr lang="en-US" b="1" dirty="0" smtClean="0"/>
              <a:t>Proximity of Space/ geography</a:t>
            </a:r>
          </a:p>
          <a:p>
            <a:pPr marL="0" indent="0">
              <a:buNone/>
            </a:pPr>
            <a:r>
              <a:rPr lang="en-US" dirty="0" smtClean="0"/>
              <a:t>	Where do we stand relative to the events of a war?</a:t>
            </a:r>
          </a:p>
        </p:txBody>
      </p:sp>
      <p:sp>
        <p:nvSpPr>
          <p:cNvPr id="3" name="Title 2"/>
          <p:cNvSpPr>
            <a:spLocks noGrp="1"/>
          </p:cNvSpPr>
          <p:nvPr>
            <p:ph type="title"/>
          </p:nvPr>
        </p:nvSpPr>
        <p:spPr/>
        <p:txBody>
          <a:bodyPr>
            <a:normAutofit/>
          </a:bodyPr>
          <a:lstStyle/>
          <a:p>
            <a:r>
              <a:rPr lang="en-US" sz="3200" dirty="0" smtClean="0"/>
              <a:t>Factors that might influence our accounts of any war or any event in any war:</a:t>
            </a:r>
            <a:endParaRPr lang="en-US" sz="3200" dirty="0"/>
          </a:p>
        </p:txBody>
      </p:sp>
    </p:spTree>
    <p:extLst>
      <p:ext uri="{BB962C8B-B14F-4D97-AF65-F5344CB8AC3E}">
        <p14:creationId xmlns:p14="http://schemas.microsoft.com/office/powerpoint/2010/main" val="3262360634"/>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chlacht_am_Weißen_Berg_C-K_063.jpg"/>
          <p:cNvPicPr>
            <a:picLocks noGrp="1" noChangeAspect="1"/>
          </p:cNvPicPr>
          <p:nvPr>
            <p:ph idx="1"/>
          </p:nvPr>
        </p:nvPicPr>
        <p:blipFill>
          <a:blip r:embed="rId2">
            <a:extLst>
              <a:ext uri="{28A0092B-C50C-407E-A947-70E740481C1C}">
                <a14:useLocalDpi xmlns:a14="http://schemas.microsoft.com/office/drawing/2010/main" val="0"/>
              </a:ext>
            </a:extLst>
          </a:blip>
          <a:srcRect t="6210" b="6210"/>
          <a:stretch>
            <a:fillRect/>
          </a:stretch>
        </p:blipFill>
        <p:spPr>
          <a:xfrm>
            <a:off x="0" y="871262"/>
            <a:ext cx="5122516" cy="2785055"/>
          </a:xfrm>
        </p:spPr>
      </p:pic>
      <p:sp>
        <p:nvSpPr>
          <p:cNvPr id="3" name="Title 2"/>
          <p:cNvSpPr>
            <a:spLocks noGrp="1"/>
          </p:cNvSpPr>
          <p:nvPr>
            <p:ph type="title"/>
          </p:nvPr>
        </p:nvSpPr>
        <p:spPr>
          <a:xfrm>
            <a:off x="457200" y="152400"/>
            <a:ext cx="8229600" cy="790545"/>
          </a:xfrm>
        </p:spPr>
        <p:txBody>
          <a:bodyPr/>
          <a:lstStyle/>
          <a:p>
            <a:r>
              <a:rPr lang="en-US" dirty="0" smtClean="0"/>
              <a:t>Battle of White Mountain, 1620</a:t>
            </a:r>
            <a:endParaRPr lang="en-US" dirty="0"/>
          </a:p>
        </p:txBody>
      </p:sp>
      <p:pic>
        <p:nvPicPr>
          <p:cNvPr id="5" name="Picture 4" descr="bilha_hora_battl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94407" y="871262"/>
            <a:ext cx="4949593" cy="3160839"/>
          </a:xfrm>
          <a:prstGeom prst="rect">
            <a:avLst/>
          </a:prstGeom>
        </p:spPr>
      </p:pic>
      <p:pic>
        <p:nvPicPr>
          <p:cNvPr id="6" name="Picture 5" descr="Battle-Rocroi.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16444" y="4032100"/>
            <a:ext cx="5343854" cy="2825899"/>
          </a:xfrm>
          <a:prstGeom prst="rect">
            <a:avLst/>
          </a:prstGeom>
        </p:spPr>
      </p:pic>
      <p:sp>
        <p:nvSpPr>
          <p:cNvPr id="7" name="TextBox 6"/>
          <p:cNvSpPr txBox="1"/>
          <p:nvPr/>
        </p:nvSpPr>
        <p:spPr>
          <a:xfrm>
            <a:off x="0" y="4879961"/>
            <a:ext cx="2116444" cy="830997"/>
          </a:xfrm>
          <a:prstGeom prst="rect">
            <a:avLst/>
          </a:prstGeom>
          <a:noFill/>
        </p:spPr>
        <p:txBody>
          <a:bodyPr wrap="square" rtlCol="0">
            <a:spAutoFit/>
          </a:bodyPr>
          <a:lstStyle/>
          <a:p>
            <a:r>
              <a:rPr lang="en-US" sz="2400" dirty="0" smtClean="0"/>
              <a:t>Battle of </a:t>
            </a:r>
            <a:r>
              <a:rPr lang="en-US" sz="2400" dirty="0" err="1" smtClean="0"/>
              <a:t>Rocroi</a:t>
            </a:r>
            <a:r>
              <a:rPr lang="en-US" sz="2400" dirty="0" smtClean="0"/>
              <a:t>, </a:t>
            </a:r>
            <a:r>
              <a:rPr lang="en-US" sz="2400" dirty="0" smtClean="0"/>
              <a:t>1643</a:t>
            </a:r>
            <a:endParaRPr lang="en-US" sz="2400" dirty="0"/>
          </a:p>
        </p:txBody>
      </p:sp>
    </p:spTree>
    <p:extLst>
      <p:ext uri="{BB962C8B-B14F-4D97-AF65-F5344CB8AC3E}">
        <p14:creationId xmlns:p14="http://schemas.microsoft.com/office/powerpoint/2010/main" val="1019690651"/>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creen Shot 2015-03-29 at 5.46.25 PM.png"/>
          <p:cNvPicPr>
            <a:picLocks noGrp="1" noChangeAspect="1"/>
          </p:cNvPicPr>
          <p:nvPr>
            <p:ph idx="1"/>
          </p:nvPr>
        </p:nvPicPr>
        <p:blipFill>
          <a:blip r:embed="rId2">
            <a:extLst>
              <a:ext uri="{28A0092B-C50C-407E-A947-70E740481C1C}">
                <a14:useLocalDpi xmlns:a14="http://schemas.microsoft.com/office/drawing/2010/main" val="0"/>
              </a:ext>
            </a:extLst>
          </a:blip>
          <a:srcRect t="1369" b="1369"/>
          <a:stretch>
            <a:fillRect/>
          </a:stretch>
        </p:blipFill>
        <p:spPr>
          <a:xfrm>
            <a:off x="301978" y="677333"/>
            <a:ext cx="5582355" cy="2017889"/>
          </a:xfrm>
        </p:spPr>
      </p:pic>
      <p:sp>
        <p:nvSpPr>
          <p:cNvPr id="3" name="Title 2"/>
          <p:cNvSpPr>
            <a:spLocks noGrp="1"/>
          </p:cNvSpPr>
          <p:nvPr>
            <p:ph type="title"/>
          </p:nvPr>
        </p:nvSpPr>
        <p:spPr>
          <a:xfrm>
            <a:off x="457200" y="152400"/>
            <a:ext cx="8229600" cy="524933"/>
          </a:xfrm>
        </p:spPr>
        <p:txBody>
          <a:bodyPr>
            <a:normAutofit fontScale="90000"/>
          </a:bodyPr>
          <a:lstStyle/>
          <a:p>
            <a:r>
              <a:rPr lang="en-US" sz="2400" dirty="0" smtClean="0"/>
              <a:t>Consider what one sees of the war while doing different military jobs</a:t>
            </a:r>
            <a:endParaRPr lang="en-US" sz="2400" dirty="0"/>
          </a:p>
        </p:txBody>
      </p:sp>
      <p:sp>
        <p:nvSpPr>
          <p:cNvPr id="5" name="TextBox 4"/>
          <p:cNvSpPr txBox="1"/>
          <p:nvPr/>
        </p:nvSpPr>
        <p:spPr>
          <a:xfrm>
            <a:off x="301979" y="2207846"/>
            <a:ext cx="2531098" cy="369332"/>
          </a:xfrm>
          <a:prstGeom prst="rect">
            <a:avLst/>
          </a:prstGeom>
          <a:noFill/>
        </p:spPr>
        <p:txBody>
          <a:bodyPr wrap="square" rtlCol="0">
            <a:spAutoFit/>
          </a:bodyPr>
          <a:lstStyle/>
          <a:p>
            <a:r>
              <a:rPr lang="en-US" dirty="0" smtClean="0"/>
              <a:t>Pilot’s point of view</a:t>
            </a:r>
            <a:endParaRPr lang="en-US" dirty="0"/>
          </a:p>
        </p:txBody>
      </p:sp>
      <p:pic>
        <p:nvPicPr>
          <p:cNvPr id="6" name="Picture 5" descr="Screen Shot 2015-03-23 at 9.09.39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7840" y="677333"/>
            <a:ext cx="4408311" cy="2754489"/>
          </a:xfrm>
          <a:prstGeom prst="rect">
            <a:avLst/>
          </a:prstGeom>
        </p:spPr>
      </p:pic>
      <p:sp>
        <p:nvSpPr>
          <p:cNvPr id="9" name="TextBox 8"/>
          <p:cNvSpPr txBox="1"/>
          <p:nvPr/>
        </p:nvSpPr>
        <p:spPr>
          <a:xfrm>
            <a:off x="917222" y="5150556"/>
            <a:ext cx="2370667" cy="369332"/>
          </a:xfrm>
          <a:prstGeom prst="rect">
            <a:avLst/>
          </a:prstGeom>
          <a:noFill/>
        </p:spPr>
        <p:txBody>
          <a:bodyPr wrap="square" rtlCol="0">
            <a:spAutoFit/>
          </a:bodyPr>
          <a:lstStyle/>
          <a:p>
            <a:r>
              <a:rPr lang="en-US" dirty="0" smtClean="0"/>
              <a:t>Army infantry</a:t>
            </a:r>
            <a:endParaRPr lang="en-US" dirty="0"/>
          </a:p>
        </p:txBody>
      </p:sp>
      <p:pic>
        <p:nvPicPr>
          <p:cNvPr id="2" name="Picture 1" descr="Screen Shot 2015-03-31 at 8.35.53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81" y="3034993"/>
            <a:ext cx="5834411" cy="2863433"/>
          </a:xfrm>
          <a:prstGeom prst="rect">
            <a:avLst/>
          </a:prstGeom>
        </p:spPr>
      </p:pic>
      <p:pic>
        <p:nvPicPr>
          <p:cNvPr id="7" name="Picture 6" descr="050810-N-0057D-003.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54768" y="3774053"/>
            <a:ext cx="4765071" cy="2529561"/>
          </a:xfrm>
          <a:prstGeom prst="rect">
            <a:avLst/>
          </a:prstGeom>
        </p:spPr>
      </p:pic>
      <p:sp>
        <p:nvSpPr>
          <p:cNvPr id="8" name="TextBox 7"/>
          <p:cNvSpPr txBox="1"/>
          <p:nvPr/>
        </p:nvSpPr>
        <p:spPr>
          <a:xfrm>
            <a:off x="156308" y="6248399"/>
            <a:ext cx="3341077" cy="369332"/>
          </a:xfrm>
          <a:prstGeom prst="rect">
            <a:avLst/>
          </a:prstGeom>
          <a:noFill/>
        </p:spPr>
        <p:txBody>
          <a:bodyPr wrap="square" rtlCol="0">
            <a:spAutoFit/>
          </a:bodyPr>
          <a:lstStyle/>
          <a:p>
            <a:r>
              <a:rPr lang="en-US" dirty="0" smtClean="0"/>
              <a:t>Marine corpsman</a:t>
            </a:r>
            <a:endParaRPr lang="en-US" dirty="0"/>
          </a:p>
        </p:txBody>
      </p:sp>
      <p:sp>
        <p:nvSpPr>
          <p:cNvPr id="11" name="TextBox 10"/>
          <p:cNvSpPr txBox="1"/>
          <p:nvPr/>
        </p:nvSpPr>
        <p:spPr>
          <a:xfrm>
            <a:off x="4865077" y="6248399"/>
            <a:ext cx="3821723" cy="369332"/>
          </a:xfrm>
          <a:prstGeom prst="rect">
            <a:avLst/>
          </a:prstGeom>
          <a:noFill/>
        </p:spPr>
        <p:txBody>
          <a:bodyPr wrap="square" rtlCol="0">
            <a:spAutoFit/>
          </a:bodyPr>
          <a:lstStyle/>
          <a:p>
            <a:r>
              <a:rPr lang="en-US" dirty="0" smtClean="0"/>
              <a:t>Intelligence officer</a:t>
            </a:r>
            <a:endParaRPr lang="en-US" dirty="0"/>
          </a:p>
        </p:txBody>
      </p:sp>
      <p:sp>
        <p:nvSpPr>
          <p:cNvPr id="13" name="TextBox 12"/>
          <p:cNvSpPr txBox="1"/>
          <p:nvPr/>
        </p:nvSpPr>
        <p:spPr>
          <a:xfrm>
            <a:off x="4865077" y="3034993"/>
            <a:ext cx="3165231" cy="369332"/>
          </a:xfrm>
          <a:prstGeom prst="rect">
            <a:avLst/>
          </a:prstGeom>
          <a:noFill/>
        </p:spPr>
        <p:txBody>
          <a:bodyPr wrap="square" rtlCol="0">
            <a:spAutoFit/>
          </a:bodyPr>
          <a:lstStyle/>
          <a:p>
            <a:r>
              <a:rPr lang="en-US" dirty="0" smtClean="0"/>
              <a:t>Army infantry</a:t>
            </a:r>
            <a:endParaRPr lang="en-US" dirty="0"/>
          </a:p>
        </p:txBody>
      </p:sp>
    </p:spTree>
    <p:extLst>
      <p:ext uri="{BB962C8B-B14F-4D97-AF65-F5344CB8AC3E}">
        <p14:creationId xmlns:p14="http://schemas.microsoft.com/office/powerpoint/2010/main" val="716365642"/>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creen Shot 2015-03-29 at 10.36.53 PM.png"/>
          <p:cNvPicPr>
            <a:picLocks noGrp="1" noChangeAspect="1"/>
          </p:cNvPicPr>
          <p:nvPr>
            <p:ph idx="1"/>
          </p:nvPr>
        </p:nvPicPr>
        <p:blipFill>
          <a:blip r:embed="rId2">
            <a:extLst>
              <a:ext uri="{28A0092B-C50C-407E-A947-70E740481C1C}">
                <a14:useLocalDpi xmlns:a14="http://schemas.microsoft.com/office/drawing/2010/main" val="0"/>
              </a:ext>
            </a:extLst>
          </a:blip>
          <a:srcRect t="9370" b="9370"/>
          <a:stretch>
            <a:fillRect/>
          </a:stretch>
        </p:blipFill>
        <p:spPr/>
      </p:pic>
      <p:sp>
        <p:nvSpPr>
          <p:cNvPr id="3" name="Title 2"/>
          <p:cNvSpPr>
            <a:spLocks noGrp="1"/>
          </p:cNvSpPr>
          <p:nvPr>
            <p:ph type="title"/>
          </p:nvPr>
        </p:nvSpPr>
        <p:spPr/>
        <p:txBody>
          <a:bodyPr>
            <a:normAutofit fontScale="90000"/>
          </a:bodyPr>
          <a:lstStyle/>
          <a:p>
            <a:r>
              <a:rPr lang="en-US" dirty="0" smtClean="0"/>
              <a:t>Where do reporters go for their stories?</a:t>
            </a:r>
            <a:endParaRPr lang="en-US" dirty="0"/>
          </a:p>
        </p:txBody>
      </p:sp>
    </p:spTree>
    <p:extLst>
      <p:ext uri="{BB962C8B-B14F-4D97-AF65-F5344CB8AC3E}">
        <p14:creationId xmlns:p14="http://schemas.microsoft.com/office/powerpoint/2010/main" val="1691745402"/>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a:p>
        </p:txBody>
      </p:sp>
      <p:sp>
        <p:nvSpPr>
          <p:cNvPr id="3" name="Title 2"/>
          <p:cNvSpPr>
            <a:spLocks noGrp="1"/>
          </p:cNvSpPr>
          <p:nvPr>
            <p:ph type="title"/>
          </p:nvPr>
        </p:nvSpPr>
        <p:spPr/>
        <p:txBody>
          <a:bodyPr/>
          <a:lstStyle/>
          <a:p>
            <a:r>
              <a:rPr lang="en-US" dirty="0" smtClean="0"/>
              <a:t>Green Zone Housing for Journalists</a:t>
            </a:r>
            <a:endParaRPr lang="en-US" dirty="0"/>
          </a:p>
        </p:txBody>
      </p:sp>
      <p:pic>
        <p:nvPicPr>
          <p:cNvPr id="4" name="Content Placeholder 3" descr="IMG_011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1554163" y="1600200"/>
            <a:ext cx="6035675" cy="4525963"/>
          </a:xfrm>
          <a:prstGeom prst="rect">
            <a:avLst/>
          </a:prstGeom>
        </p:spPr>
      </p:pic>
    </p:spTree>
    <p:extLst>
      <p:ext uri="{BB962C8B-B14F-4D97-AF65-F5344CB8AC3E}">
        <p14:creationId xmlns:p14="http://schemas.microsoft.com/office/powerpoint/2010/main" val="2689416358"/>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a:p>
        </p:txBody>
      </p:sp>
      <p:sp>
        <p:nvSpPr>
          <p:cNvPr id="3" name="Title 2"/>
          <p:cNvSpPr>
            <a:spLocks noGrp="1"/>
          </p:cNvSpPr>
          <p:nvPr>
            <p:ph type="title"/>
          </p:nvPr>
        </p:nvSpPr>
        <p:spPr/>
        <p:txBody>
          <a:bodyPr>
            <a:normAutofit fontScale="90000"/>
          </a:bodyPr>
          <a:lstStyle/>
          <a:p>
            <a:r>
              <a:rPr lang="en-US" dirty="0" smtClean="0"/>
              <a:t>Front porch of a Chu (containerized housing unit)</a:t>
            </a:r>
            <a:endParaRPr lang="en-US" dirty="0"/>
          </a:p>
        </p:txBody>
      </p:sp>
      <p:pic>
        <p:nvPicPr>
          <p:cNvPr id="4" name="Content Placeholder 3" descr="IMG_0119.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rot="5400000">
            <a:off x="1912679" y="1819534"/>
            <a:ext cx="5183250" cy="4392159"/>
          </a:xfrm>
          <a:prstGeom prst="rect">
            <a:avLst/>
          </a:prstGeom>
        </p:spPr>
      </p:pic>
    </p:spTree>
    <p:extLst>
      <p:ext uri="{BB962C8B-B14F-4D97-AF65-F5344CB8AC3E}">
        <p14:creationId xmlns:p14="http://schemas.microsoft.com/office/powerpoint/2010/main" val="1326554541"/>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Normandy+Estates.jpg"/>
          <p:cNvPicPr>
            <a:picLocks noGrp="1" noChangeAspect="1"/>
          </p:cNvPicPr>
          <p:nvPr>
            <p:ph idx="1"/>
          </p:nvPr>
        </p:nvPicPr>
        <p:blipFill>
          <a:blip r:embed="rId2">
            <a:extLst>
              <a:ext uri="{28A0092B-C50C-407E-A947-70E740481C1C}">
                <a14:useLocalDpi xmlns:a14="http://schemas.microsoft.com/office/drawing/2010/main" val="0"/>
              </a:ext>
            </a:extLst>
          </a:blip>
          <a:srcRect t="12963" b="12963"/>
          <a:stretch>
            <a:fillRect/>
          </a:stretch>
        </p:blipFill>
        <p:spPr/>
      </p:pic>
      <p:sp>
        <p:nvSpPr>
          <p:cNvPr id="3" name="Title 2"/>
          <p:cNvSpPr>
            <a:spLocks noGrp="1"/>
          </p:cNvSpPr>
          <p:nvPr>
            <p:ph type="title"/>
          </p:nvPr>
        </p:nvSpPr>
        <p:spPr/>
        <p:txBody>
          <a:bodyPr>
            <a:normAutofit fontScale="90000"/>
          </a:bodyPr>
          <a:lstStyle/>
          <a:p>
            <a:r>
              <a:rPr lang="en-US" dirty="0" smtClean="0"/>
              <a:t>Chu City or “Can City” at a relative secure base</a:t>
            </a:r>
            <a:endParaRPr lang="en-US" dirty="0"/>
          </a:p>
        </p:txBody>
      </p:sp>
    </p:spTree>
    <p:extLst>
      <p:ext uri="{BB962C8B-B14F-4D97-AF65-F5344CB8AC3E}">
        <p14:creationId xmlns:p14="http://schemas.microsoft.com/office/powerpoint/2010/main" val="1113903600"/>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a:p>
        </p:txBody>
      </p:sp>
      <p:sp>
        <p:nvSpPr>
          <p:cNvPr id="3" name="Title 2"/>
          <p:cNvSpPr>
            <a:spLocks noGrp="1"/>
          </p:cNvSpPr>
          <p:nvPr>
            <p:ph type="title"/>
          </p:nvPr>
        </p:nvSpPr>
        <p:spPr/>
        <p:txBody>
          <a:bodyPr>
            <a:normAutofit fontScale="90000"/>
          </a:bodyPr>
          <a:lstStyle/>
          <a:p>
            <a:r>
              <a:rPr lang="en-US" dirty="0" smtClean="0"/>
              <a:t>Chu’s at Forward Operating Base McHenry</a:t>
            </a:r>
            <a:endParaRPr lang="en-US" dirty="0"/>
          </a:p>
        </p:txBody>
      </p:sp>
      <p:pic>
        <p:nvPicPr>
          <p:cNvPr id="4" name="Content Placeholder 3" descr="IMG_016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1554163" y="1600200"/>
            <a:ext cx="6035675" cy="4525963"/>
          </a:xfrm>
          <a:prstGeom prst="rect">
            <a:avLst/>
          </a:prstGeom>
        </p:spPr>
      </p:pic>
    </p:spTree>
    <p:extLst>
      <p:ext uri="{BB962C8B-B14F-4D97-AF65-F5344CB8AC3E}">
        <p14:creationId xmlns:p14="http://schemas.microsoft.com/office/powerpoint/2010/main" val="2458663974"/>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Nour Kelze, 25 photojournalist.jpg"/>
          <p:cNvPicPr>
            <a:picLocks noGrp="1" noChangeAspect="1"/>
          </p:cNvPicPr>
          <p:nvPr>
            <p:ph idx="1"/>
          </p:nvPr>
        </p:nvPicPr>
        <p:blipFill>
          <a:blip r:embed="rId2">
            <a:extLst>
              <a:ext uri="{28A0092B-C50C-407E-A947-70E740481C1C}">
                <a14:useLocalDpi xmlns:a14="http://schemas.microsoft.com/office/drawing/2010/main" val="0"/>
              </a:ext>
            </a:extLst>
          </a:blip>
          <a:srcRect t="557" b="557"/>
          <a:stretch>
            <a:fillRect/>
          </a:stretch>
        </p:blipFill>
        <p:spPr>
          <a:xfrm>
            <a:off x="457200" y="1524000"/>
            <a:ext cx="4237458" cy="2959799"/>
          </a:xfrm>
        </p:spPr>
      </p:pic>
      <p:sp>
        <p:nvSpPr>
          <p:cNvPr id="3" name="Title 2"/>
          <p:cNvSpPr>
            <a:spLocks noGrp="1"/>
          </p:cNvSpPr>
          <p:nvPr>
            <p:ph type="title"/>
          </p:nvPr>
        </p:nvSpPr>
        <p:spPr/>
        <p:txBody>
          <a:bodyPr>
            <a:normAutofit fontScale="90000"/>
          </a:bodyPr>
          <a:lstStyle/>
          <a:p>
            <a:r>
              <a:rPr lang="en-US" dirty="0" smtClean="0"/>
              <a:t>Other journalists </a:t>
            </a:r>
            <a:r>
              <a:rPr lang="en-US" dirty="0" smtClean="0"/>
              <a:t>document the war close up</a:t>
            </a:r>
            <a:endParaRPr lang="en-US" dirty="0"/>
          </a:p>
        </p:txBody>
      </p:sp>
      <p:pic>
        <p:nvPicPr>
          <p:cNvPr id="5" name="Picture 4" descr="art.reporters.afp.gi.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94657" y="3801637"/>
            <a:ext cx="4449342" cy="3240409"/>
          </a:xfrm>
          <a:prstGeom prst="rect">
            <a:avLst/>
          </a:prstGeom>
        </p:spPr>
      </p:pic>
      <p:sp>
        <p:nvSpPr>
          <p:cNvPr id="6" name="TextBox 5"/>
          <p:cNvSpPr txBox="1"/>
          <p:nvPr/>
        </p:nvSpPr>
        <p:spPr>
          <a:xfrm>
            <a:off x="5137187" y="1524000"/>
            <a:ext cx="3549613" cy="369332"/>
          </a:xfrm>
          <a:prstGeom prst="rect">
            <a:avLst/>
          </a:prstGeom>
          <a:noFill/>
        </p:spPr>
        <p:txBody>
          <a:bodyPr wrap="square" rtlCol="0">
            <a:spAutoFit/>
          </a:bodyPr>
          <a:lstStyle/>
          <a:p>
            <a:r>
              <a:rPr lang="en-US" dirty="0" err="1" smtClean="0"/>
              <a:t>Nour</a:t>
            </a:r>
            <a:r>
              <a:rPr lang="en-US" dirty="0" smtClean="0"/>
              <a:t> </a:t>
            </a:r>
            <a:r>
              <a:rPr lang="en-US" dirty="0" err="1" smtClean="0"/>
              <a:t>Kelze</a:t>
            </a:r>
            <a:r>
              <a:rPr lang="en-US" dirty="0" smtClean="0"/>
              <a:t>, 25 photo journalist </a:t>
            </a:r>
            <a:endParaRPr lang="en-US" dirty="0"/>
          </a:p>
        </p:txBody>
      </p:sp>
      <p:sp>
        <p:nvSpPr>
          <p:cNvPr id="7" name="TextBox 6"/>
          <p:cNvSpPr txBox="1"/>
          <p:nvPr/>
        </p:nvSpPr>
        <p:spPr>
          <a:xfrm>
            <a:off x="457200" y="5003381"/>
            <a:ext cx="4237458" cy="923330"/>
          </a:xfrm>
          <a:prstGeom prst="rect">
            <a:avLst/>
          </a:prstGeom>
          <a:noFill/>
        </p:spPr>
        <p:txBody>
          <a:bodyPr wrap="square" rtlCol="0">
            <a:spAutoFit/>
          </a:bodyPr>
          <a:lstStyle/>
          <a:p>
            <a:r>
              <a:rPr lang="en-US" dirty="0" smtClean="0"/>
              <a:t>Journalists in Afghanistan running from gunfire aimed at the Afghan National Police in the background</a:t>
            </a:r>
            <a:endParaRPr lang="en-US" dirty="0"/>
          </a:p>
        </p:txBody>
      </p:sp>
      <p:sp>
        <p:nvSpPr>
          <p:cNvPr id="8" name="TextBox 7"/>
          <p:cNvSpPr txBox="1"/>
          <p:nvPr/>
        </p:nvSpPr>
        <p:spPr>
          <a:xfrm>
            <a:off x="5289587" y="3281176"/>
            <a:ext cx="3549613" cy="369332"/>
          </a:xfrm>
          <a:prstGeom prst="rect">
            <a:avLst/>
          </a:prstGeom>
          <a:noFill/>
        </p:spPr>
        <p:txBody>
          <a:bodyPr wrap="square" rtlCol="0">
            <a:spAutoFit/>
          </a:bodyPr>
          <a:lstStyle/>
          <a:p>
            <a:endParaRPr lang="en-US" dirty="0"/>
          </a:p>
        </p:txBody>
      </p:sp>
      <p:sp>
        <p:nvSpPr>
          <p:cNvPr id="10" name="Rectangle 9"/>
          <p:cNvSpPr/>
          <p:nvPr/>
        </p:nvSpPr>
        <p:spPr>
          <a:xfrm>
            <a:off x="4878026" y="2828836"/>
            <a:ext cx="4265973" cy="1200329"/>
          </a:xfrm>
          <a:prstGeom prst="rect">
            <a:avLst/>
          </a:prstGeom>
        </p:spPr>
        <p:txBody>
          <a:bodyPr wrap="square">
            <a:spAutoFit/>
          </a:bodyPr>
          <a:lstStyle/>
          <a:p>
            <a:r>
              <a:rPr lang="en-US" i="1" dirty="0" smtClean="0"/>
              <a:t>Not </a:t>
            </a:r>
            <a:r>
              <a:rPr lang="en-US" i="1" dirty="0"/>
              <a:t>Anymore</a:t>
            </a:r>
            <a:r>
              <a:rPr lang="en-US" dirty="0"/>
              <a:t>: https://</a:t>
            </a:r>
            <a:r>
              <a:rPr lang="en-US" dirty="0" err="1"/>
              <a:t>www.youtube.com</a:t>
            </a:r>
            <a:r>
              <a:rPr lang="en-US" dirty="0"/>
              <a:t>/</a:t>
            </a:r>
            <a:r>
              <a:rPr lang="en-US" dirty="0" err="1"/>
              <a:t>watch?v</a:t>
            </a:r>
            <a:r>
              <a:rPr lang="en-US" dirty="0"/>
              <a:t>=RA8HsfRioWE&amp;list=PL7psJ90nfXOIDTOU9oziBP_j2ICQ5flDm</a:t>
            </a:r>
          </a:p>
        </p:txBody>
      </p:sp>
    </p:spTree>
    <p:extLst>
      <p:ext uri="{BB962C8B-B14F-4D97-AF65-F5344CB8AC3E}">
        <p14:creationId xmlns:p14="http://schemas.microsoft.com/office/powerpoint/2010/main" val="566805741"/>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If we are writing about war, we bring to that task </a:t>
            </a:r>
            <a:r>
              <a:rPr lang="en-US" dirty="0" smtClean="0">
                <a:solidFill>
                  <a:srgbClr val="FF0000"/>
                </a:solidFill>
              </a:rPr>
              <a:t>our training </a:t>
            </a:r>
            <a:r>
              <a:rPr lang="en-US" dirty="0" smtClean="0"/>
              <a:t>as historians, literary scholars, art historians, reporters, philosophers.  We ask certain sets of questions specific to our disciplines and write with certain generic conventions in mind.</a:t>
            </a:r>
          </a:p>
          <a:p>
            <a:endParaRPr lang="en-US" dirty="0"/>
          </a:p>
          <a:p>
            <a:r>
              <a:rPr lang="en-US" dirty="0" smtClean="0"/>
              <a:t>And we bring to any writing we do </a:t>
            </a:r>
            <a:r>
              <a:rPr lang="en-US" dirty="0" smtClean="0">
                <a:solidFill>
                  <a:srgbClr val="FF0000"/>
                </a:solidFill>
              </a:rPr>
              <a:t>our own interests, attitudes, and prejudice</a:t>
            </a:r>
            <a:r>
              <a:rPr lang="en-US" dirty="0" smtClean="0"/>
              <a:t>.  Do we consider the war just or unjust?  Which side of the conflict are we on.  </a:t>
            </a:r>
          </a:p>
          <a:p>
            <a:endParaRPr lang="en-US" dirty="0"/>
          </a:p>
          <a:p>
            <a:endParaRPr lang="en-US" dirty="0" smtClean="0"/>
          </a:p>
          <a:p>
            <a:endParaRPr lang="en-US" dirty="0"/>
          </a:p>
          <a:p>
            <a:endParaRPr lang="en-US" dirty="0"/>
          </a:p>
        </p:txBody>
      </p:sp>
      <p:sp>
        <p:nvSpPr>
          <p:cNvPr id="3" name="Title 2"/>
          <p:cNvSpPr>
            <a:spLocks noGrp="1"/>
          </p:cNvSpPr>
          <p:nvPr>
            <p:ph type="title"/>
          </p:nvPr>
        </p:nvSpPr>
        <p:spPr/>
        <p:txBody>
          <a:bodyPr>
            <a:normAutofit fontScale="90000"/>
          </a:bodyPr>
          <a:lstStyle/>
          <a:p>
            <a:r>
              <a:rPr lang="en-US" dirty="0" smtClean="0"/>
              <a:t>Other Factors that Influence the </a:t>
            </a:r>
            <a:r>
              <a:rPr lang="en-US" dirty="0" err="1" smtClean="0"/>
              <a:t>historia</a:t>
            </a:r>
            <a:r>
              <a:rPr lang="en-US" dirty="0" smtClean="0"/>
              <a:t> we construct about war:</a:t>
            </a:r>
            <a:endParaRPr lang="en-US" dirty="0"/>
          </a:p>
        </p:txBody>
      </p:sp>
    </p:spTree>
    <p:extLst>
      <p:ext uri="{BB962C8B-B14F-4D97-AF65-F5344CB8AC3E}">
        <p14:creationId xmlns:p14="http://schemas.microsoft.com/office/powerpoint/2010/main" val="2057399642"/>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Every </a:t>
            </a:r>
            <a:r>
              <a:rPr lang="en-US" dirty="0" smtClean="0"/>
              <a:t>account, every story about a </a:t>
            </a:r>
            <a:r>
              <a:rPr lang="en-US" dirty="0"/>
              <a:t>war </a:t>
            </a:r>
            <a:r>
              <a:rPr lang="en-US" dirty="0" smtClean="0"/>
              <a:t>or about </a:t>
            </a:r>
            <a:r>
              <a:rPr lang="en-US" dirty="0"/>
              <a:t>a single event in war is an interpretation</a:t>
            </a:r>
            <a:r>
              <a:rPr lang="en-US" dirty="0" smtClean="0"/>
              <a:t>.</a:t>
            </a:r>
          </a:p>
          <a:p>
            <a:endParaRPr lang="en-US" dirty="0"/>
          </a:p>
          <a:p>
            <a:r>
              <a:rPr lang="en-US" dirty="0" smtClean="0"/>
              <a:t>Every interpretation is a simplification.</a:t>
            </a:r>
          </a:p>
          <a:p>
            <a:endParaRPr lang="en-US" dirty="0"/>
          </a:p>
          <a:p>
            <a:r>
              <a:rPr lang="en-US" dirty="0" smtClean="0"/>
              <a:t>There is no single truth about a war but there are many honest ways of describing it.</a:t>
            </a:r>
            <a:endParaRPr lang="en-US" dirty="0"/>
          </a:p>
        </p:txBody>
      </p:sp>
      <p:sp>
        <p:nvSpPr>
          <p:cNvPr id="3" name="Title 2"/>
          <p:cNvSpPr>
            <a:spLocks noGrp="1"/>
          </p:cNvSpPr>
          <p:nvPr>
            <p:ph type="title"/>
          </p:nvPr>
        </p:nvSpPr>
        <p:spPr/>
        <p:txBody>
          <a:bodyPr>
            <a:normAutofit/>
          </a:bodyPr>
          <a:lstStyle/>
          <a:p>
            <a:r>
              <a:rPr lang="en-US" dirty="0"/>
              <a:t>	</a:t>
            </a:r>
            <a:r>
              <a:rPr lang="en-US" dirty="0" smtClean="0"/>
              <a:t>         The Takeaways</a:t>
            </a:r>
            <a:endParaRPr lang="en-US" dirty="0"/>
          </a:p>
        </p:txBody>
      </p:sp>
    </p:spTree>
    <p:extLst>
      <p:ext uri="{BB962C8B-B14F-4D97-AF65-F5344CB8AC3E}">
        <p14:creationId xmlns:p14="http://schemas.microsoft.com/office/powerpoint/2010/main" val="91465852"/>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getmapimg.jpg"/>
          <p:cNvPicPr>
            <a:picLocks noGrp="1" noChangeAspect="1"/>
          </p:cNvPicPr>
          <p:nvPr>
            <p:ph idx="1"/>
          </p:nvPr>
        </p:nvPicPr>
        <p:blipFill>
          <a:blip r:embed="rId2">
            <a:extLst>
              <a:ext uri="{28A0092B-C50C-407E-A947-70E740481C1C}">
                <a14:useLocalDpi xmlns:a14="http://schemas.microsoft.com/office/drawing/2010/main" val="0"/>
              </a:ext>
            </a:extLst>
          </a:blip>
          <a:srcRect t="8333" b="8333"/>
          <a:stretch>
            <a:fillRect/>
          </a:stretch>
        </p:blipFill>
        <p:spPr/>
      </p:pic>
      <p:sp>
        <p:nvSpPr>
          <p:cNvPr id="3" name="Title 2"/>
          <p:cNvSpPr>
            <a:spLocks noGrp="1"/>
          </p:cNvSpPr>
          <p:nvPr>
            <p:ph type="title"/>
          </p:nvPr>
        </p:nvSpPr>
        <p:spPr>
          <a:xfrm>
            <a:off x="457200" y="152400"/>
            <a:ext cx="8229600" cy="898467"/>
          </a:xfrm>
        </p:spPr>
        <p:txBody>
          <a:bodyPr/>
          <a:lstStyle/>
          <a:p>
            <a:r>
              <a:rPr lang="en-US" dirty="0" smtClean="0"/>
              <a:t>Story 1 – the Long View</a:t>
            </a:r>
            <a:endParaRPr lang="en-US" dirty="0"/>
          </a:p>
        </p:txBody>
      </p:sp>
    </p:spTree>
    <p:extLst>
      <p:ext uri="{BB962C8B-B14F-4D97-AF65-F5344CB8AC3E}">
        <p14:creationId xmlns:p14="http://schemas.microsoft.com/office/powerpoint/2010/main" val="3967824420"/>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creen Shot 2015-03-28 at 2.33.18 PM.png"/>
          <p:cNvPicPr>
            <a:picLocks noGrp="1" noChangeAspect="1"/>
          </p:cNvPicPr>
          <p:nvPr>
            <p:ph idx="1"/>
          </p:nvPr>
        </p:nvPicPr>
        <p:blipFill>
          <a:blip r:embed="rId2">
            <a:extLst>
              <a:ext uri="{28A0092B-C50C-407E-A947-70E740481C1C}">
                <a14:useLocalDpi xmlns:a14="http://schemas.microsoft.com/office/drawing/2010/main" val="0"/>
              </a:ext>
            </a:extLst>
          </a:blip>
          <a:srcRect t="9783" b="9783"/>
          <a:stretch>
            <a:fillRect/>
          </a:stretch>
        </p:blipFill>
        <p:spPr>
          <a:xfrm>
            <a:off x="253103" y="879231"/>
            <a:ext cx="5503916" cy="3557622"/>
          </a:xfrm>
        </p:spPr>
      </p:pic>
      <p:sp>
        <p:nvSpPr>
          <p:cNvPr id="3" name="Title 2"/>
          <p:cNvSpPr>
            <a:spLocks noGrp="1"/>
          </p:cNvSpPr>
          <p:nvPr>
            <p:ph type="title"/>
          </p:nvPr>
        </p:nvSpPr>
        <p:spPr>
          <a:xfrm>
            <a:off x="457200" y="152400"/>
            <a:ext cx="8229600" cy="726831"/>
          </a:xfrm>
        </p:spPr>
        <p:txBody>
          <a:bodyPr>
            <a:normAutofit/>
          </a:bodyPr>
          <a:lstStyle/>
          <a:p>
            <a:r>
              <a:rPr lang="en-US" sz="3200" dirty="0" smtClean="0"/>
              <a:t>The Great Game</a:t>
            </a:r>
            <a:endParaRPr lang="en-US" sz="3200" dirty="0"/>
          </a:p>
        </p:txBody>
      </p:sp>
      <p:pic>
        <p:nvPicPr>
          <p:cNvPr id="5" name="Picture 4" descr="Screen Shot 2015-03-28 at 2.34.24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09638" y="1762390"/>
            <a:ext cx="3759200" cy="4178300"/>
          </a:xfrm>
          <a:prstGeom prst="rect">
            <a:avLst/>
          </a:prstGeom>
        </p:spPr>
      </p:pic>
    </p:spTree>
    <p:extLst>
      <p:ext uri="{BB962C8B-B14F-4D97-AF65-F5344CB8AC3E}">
        <p14:creationId xmlns:p14="http://schemas.microsoft.com/office/powerpoint/2010/main" val="1370297950"/>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latin typeface="Rockwell" charset="0"/>
                <a:ea typeface="ＭＳ Ｐゴシック" charset="0"/>
                <a:cs typeface="ＭＳ Ｐゴシック" charset="0"/>
              </a:rPr>
              <a:t>1839 – 1</a:t>
            </a:r>
            <a:r>
              <a:rPr lang="en-US" baseline="30000" dirty="0">
                <a:latin typeface="Rockwell" charset="0"/>
                <a:ea typeface="ＭＳ Ｐゴシック" charset="0"/>
                <a:cs typeface="ＭＳ Ｐゴシック" charset="0"/>
              </a:rPr>
              <a:t>st</a:t>
            </a:r>
            <a:r>
              <a:rPr lang="en-US" dirty="0">
                <a:latin typeface="Rockwell" charset="0"/>
                <a:ea typeface="ＭＳ Ｐゴシック" charset="0"/>
                <a:cs typeface="ＭＳ Ｐゴシック" charset="0"/>
              </a:rPr>
              <a:t> Anglo-Afghan war</a:t>
            </a:r>
          </a:p>
          <a:p>
            <a:endParaRPr lang="en-US" dirty="0">
              <a:latin typeface="Rockwell" charset="0"/>
              <a:ea typeface="ＭＳ Ｐゴシック" charset="0"/>
              <a:cs typeface="ＭＳ Ｐゴシック" charset="0"/>
            </a:endParaRPr>
          </a:p>
          <a:p>
            <a:r>
              <a:rPr lang="en-US" dirty="0">
                <a:latin typeface="Rockwell" charset="0"/>
                <a:ea typeface="ＭＳ Ｐゴシック" charset="0"/>
                <a:cs typeface="ＭＳ Ｐゴシック" charset="0"/>
              </a:rPr>
              <a:t>1878 – 2</a:t>
            </a:r>
            <a:r>
              <a:rPr lang="en-US" baseline="30000" dirty="0">
                <a:latin typeface="Rockwell" charset="0"/>
                <a:ea typeface="ＭＳ Ｐゴシック" charset="0"/>
                <a:cs typeface="ＭＳ Ｐゴシック" charset="0"/>
              </a:rPr>
              <a:t>nd</a:t>
            </a:r>
            <a:r>
              <a:rPr lang="en-US" dirty="0">
                <a:latin typeface="Rockwell" charset="0"/>
                <a:ea typeface="ＭＳ Ｐゴシック" charset="0"/>
                <a:cs typeface="ＭＳ Ｐゴシック" charset="0"/>
              </a:rPr>
              <a:t> British invasion</a:t>
            </a:r>
          </a:p>
          <a:p>
            <a:endParaRPr lang="en-US" dirty="0">
              <a:latin typeface="Rockwell" charset="0"/>
              <a:ea typeface="ＭＳ Ｐゴシック" charset="0"/>
              <a:cs typeface="ＭＳ Ｐゴシック" charset="0"/>
            </a:endParaRPr>
          </a:p>
          <a:p>
            <a:r>
              <a:rPr lang="en-US" dirty="0">
                <a:latin typeface="Rockwell" charset="0"/>
                <a:ea typeface="ＭＳ Ｐゴシック" charset="0"/>
                <a:cs typeface="ＭＳ Ｐゴシック" charset="0"/>
              </a:rPr>
              <a:t>1893 – Durand line </a:t>
            </a:r>
          </a:p>
          <a:p>
            <a:endParaRPr lang="en-US" dirty="0"/>
          </a:p>
        </p:txBody>
      </p:sp>
      <p:sp>
        <p:nvSpPr>
          <p:cNvPr id="3" name="Title 2"/>
          <p:cNvSpPr>
            <a:spLocks noGrp="1"/>
          </p:cNvSpPr>
          <p:nvPr>
            <p:ph type="title"/>
          </p:nvPr>
        </p:nvSpPr>
        <p:spPr>
          <a:xfrm>
            <a:off x="457200" y="152400"/>
            <a:ext cx="8229600" cy="701429"/>
          </a:xfrm>
        </p:spPr>
        <p:txBody>
          <a:bodyPr>
            <a:normAutofit fontScale="90000"/>
          </a:bodyPr>
          <a:lstStyle/>
          <a:p>
            <a:endParaRPr lang="en-US" dirty="0"/>
          </a:p>
        </p:txBody>
      </p:sp>
      <p:pic>
        <p:nvPicPr>
          <p:cNvPr id="4" name="Picture 3" descr="Screen Shot 2015-03-23 at 8.41.04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10420" y="2933670"/>
            <a:ext cx="3947779" cy="3492529"/>
          </a:xfrm>
          <a:prstGeom prst="rect">
            <a:avLst/>
          </a:prstGeom>
        </p:spPr>
      </p:pic>
    </p:spTree>
    <p:extLst>
      <p:ext uri="{BB962C8B-B14F-4D97-AF65-F5344CB8AC3E}">
        <p14:creationId xmlns:p14="http://schemas.microsoft.com/office/powerpoint/2010/main" val="1587264736"/>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thnic.1.jpg"/>
          <p:cNvPicPr>
            <a:picLocks noGrp="1" noChangeAspect="1"/>
          </p:cNvPicPr>
          <p:nvPr>
            <p:ph idx="1"/>
          </p:nvPr>
        </p:nvPicPr>
        <p:blipFill>
          <a:blip r:embed="rId2">
            <a:extLst>
              <a:ext uri="{28A0092B-C50C-407E-A947-70E740481C1C}">
                <a14:useLocalDpi xmlns:a14="http://schemas.microsoft.com/office/drawing/2010/main" val="0"/>
              </a:ext>
            </a:extLst>
          </a:blip>
          <a:srcRect l="-31076" r="-31076"/>
          <a:stretch>
            <a:fillRect/>
          </a:stretch>
        </p:blipFill>
        <p:spPr>
          <a:xfrm>
            <a:off x="457200" y="1214700"/>
            <a:ext cx="8229600" cy="5410941"/>
          </a:xfrm>
        </p:spPr>
      </p:pic>
      <p:sp>
        <p:nvSpPr>
          <p:cNvPr id="3" name="Title 2"/>
          <p:cNvSpPr>
            <a:spLocks noGrp="1"/>
          </p:cNvSpPr>
          <p:nvPr>
            <p:ph type="title"/>
          </p:nvPr>
        </p:nvSpPr>
        <p:spPr>
          <a:xfrm>
            <a:off x="457200" y="152400"/>
            <a:ext cx="8229600" cy="789001"/>
          </a:xfrm>
        </p:spPr>
        <p:txBody>
          <a:bodyPr>
            <a:normAutofit fontScale="90000"/>
          </a:bodyPr>
          <a:lstStyle/>
          <a:p>
            <a:r>
              <a:rPr lang="en-US" dirty="0" smtClean="0"/>
              <a:t>Ethnic Map of Afghanistan and Pakistan </a:t>
            </a:r>
            <a:endParaRPr lang="en-US" dirty="0"/>
          </a:p>
        </p:txBody>
      </p:sp>
    </p:spTree>
    <p:extLst>
      <p:ext uri="{BB962C8B-B14F-4D97-AF65-F5344CB8AC3E}">
        <p14:creationId xmlns:p14="http://schemas.microsoft.com/office/powerpoint/2010/main" val="3258702624"/>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138439"/>
            <a:ext cx="8229600" cy="4957561"/>
          </a:xfrm>
        </p:spPr>
        <p:txBody>
          <a:bodyPr/>
          <a:lstStyle/>
          <a:p>
            <a:r>
              <a:rPr lang="en-US" dirty="0" smtClean="0"/>
              <a:t>Soviets wanted to build a pipeline to link energy markets of the west with Asia</a:t>
            </a:r>
          </a:p>
          <a:p>
            <a:r>
              <a:rPr lang="en-US" dirty="0" smtClean="0"/>
              <a:t>Iran wanted to build the same pipeline but from Iran across Afghanistan</a:t>
            </a:r>
          </a:p>
          <a:p>
            <a:r>
              <a:rPr lang="en-US" dirty="0" smtClean="0"/>
              <a:t>The Americans were eager to do the same thing.</a:t>
            </a:r>
            <a:endParaRPr lang="en-US" dirty="0"/>
          </a:p>
        </p:txBody>
      </p:sp>
      <p:sp>
        <p:nvSpPr>
          <p:cNvPr id="3" name="Title 2"/>
          <p:cNvSpPr>
            <a:spLocks noGrp="1"/>
          </p:cNvSpPr>
          <p:nvPr>
            <p:ph type="title"/>
          </p:nvPr>
        </p:nvSpPr>
        <p:spPr>
          <a:xfrm>
            <a:off x="457200" y="144737"/>
            <a:ext cx="8229600" cy="774771"/>
          </a:xfrm>
        </p:spPr>
        <p:txBody>
          <a:bodyPr>
            <a:normAutofit fontScale="90000"/>
          </a:bodyPr>
          <a:lstStyle/>
          <a:p>
            <a:r>
              <a:rPr lang="en-US" dirty="0" smtClean="0"/>
              <a:t>Story 2:  The 20</a:t>
            </a:r>
            <a:r>
              <a:rPr lang="en-US" baseline="30000" dirty="0" smtClean="0"/>
              <a:t>th</a:t>
            </a:r>
            <a:r>
              <a:rPr lang="en-US" dirty="0" smtClean="0"/>
              <a:t> C Economic Account</a:t>
            </a:r>
            <a:endParaRPr lang="en-US" dirty="0"/>
          </a:p>
        </p:txBody>
      </p:sp>
      <p:pic>
        <p:nvPicPr>
          <p:cNvPr id="4" name="Picture 3" descr="afghan_oil_pipeline_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26176" y="3505200"/>
            <a:ext cx="4191000" cy="2590800"/>
          </a:xfrm>
          <a:prstGeom prst="rect">
            <a:avLst/>
          </a:prstGeom>
        </p:spPr>
      </p:pic>
    </p:spTree>
    <p:extLst>
      <p:ext uri="{BB962C8B-B14F-4D97-AF65-F5344CB8AC3E}">
        <p14:creationId xmlns:p14="http://schemas.microsoft.com/office/powerpoint/2010/main" val="1022222282"/>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creen Shot 2015-03-24 at 12.04.48 PM.png"/>
          <p:cNvPicPr>
            <a:picLocks noGrp="1" noChangeAspect="1"/>
          </p:cNvPicPr>
          <p:nvPr>
            <p:ph idx="1"/>
          </p:nvPr>
        </p:nvPicPr>
        <p:blipFill>
          <a:blip r:embed="rId2">
            <a:extLst>
              <a:ext uri="{28A0092B-C50C-407E-A947-70E740481C1C}">
                <a14:useLocalDpi xmlns:a14="http://schemas.microsoft.com/office/drawing/2010/main" val="0"/>
              </a:ext>
            </a:extLst>
          </a:blip>
          <a:srcRect l="11353" r="11353"/>
          <a:stretch>
            <a:fillRect/>
          </a:stretch>
        </p:blipFill>
        <p:spPr/>
      </p:pic>
      <p:sp>
        <p:nvSpPr>
          <p:cNvPr id="3" name="Title 2"/>
          <p:cNvSpPr>
            <a:spLocks noGrp="1"/>
          </p:cNvSpPr>
          <p:nvPr>
            <p:ph type="title"/>
          </p:nvPr>
        </p:nvSpPr>
        <p:spPr/>
        <p:txBody>
          <a:bodyPr/>
          <a:lstStyle/>
          <a:p>
            <a:r>
              <a:rPr lang="en-US" dirty="0" smtClean="0"/>
              <a:t>Afghanistan’s major export</a:t>
            </a:r>
            <a:endParaRPr lang="en-US" dirty="0"/>
          </a:p>
        </p:txBody>
      </p:sp>
    </p:spTree>
    <p:extLst>
      <p:ext uri="{BB962C8B-B14F-4D97-AF65-F5344CB8AC3E}">
        <p14:creationId xmlns:p14="http://schemas.microsoft.com/office/powerpoint/2010/main" val="761381500"/>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creen Shot 2015-03-29 at 6.04.54 PM.png"/>
          <p:cNvPicPr>
            <a:picLocks noGrp="1" noChangeAspect="1"/>
          </p:cNvPicPr>
          <p:nvPr>
            <p:ph idx="1"/>
          </p:nvPr>
        </p:nvPicPr>
        <p:blipFill>
          <a:blip r:embed="rId2">
            <a:extLst>
              <a:ext uri="{28A0092B-C50C-407E-A947-70E740481C1C}">
                <a14:useLocalDpi xmlns:a14="http://schemas.microsoft.com/office/drawing/2010/main" val="0"/>
              </a:ext>
            </a:extLst>
          </a:blip>
          <a:srcRect t="14626" b="14626"/>
          <a:stretch>
            <a:fillRect/>
          </a:stretch>
        </p:blipFill>
        <p:spPr/>
      </p:pic>
      <p:sp>
        <p:nvSpPr>
          <p:cNvPr id="3" name="Title 2"/>
          <p:cNvSpPr>
            <a:spLocks noGrp="1"/>
          </p:cNvSpPr>
          <p:nvPr>
            <p:ph type="title"/>
          </p:nvPr>
        </p:nvSpPr>
        <p:spPr>
          <a:xfrm>
            <a:off x="457200" y="152400"/>
            <a:ext cx="8229600" cy="968036"/>
          </a:xfrm>
        </p:spPr>
        <p:txBody>
          <a:bodyPr>
            <a:normAutofit/>
          </a:bodyPr>
          <a:lstStyle/>
          <a:p>
            <a:r>
              <a:rPr lang="en-US" sz="3200" dirty="0" smtClean="0"/>
              <a:t>What does this say about Afghanistan today?</a:t>
            </a:r>
            <a:endParaRPr lang="en-US" sz="3200" dirty="0"/>
          </a:p>
        </p:txBody>
      </p:sp>
    </p:spTree>
    <p:extLst>
      <p:ext uri="{BB962C8B-B14F-4D97-AF65-F5344CB8AC3E}">
        <p14:creationId xmlns:p14="http://schemas.microsoft.com/office/powerpoint/2010/main" val="2257446217"/>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a:p>
        </p:txBody>
      </p:sp>
      <p:sp>
        <p:nvSpPr>
          <p:cNvPr id="3" name="Title 2"/>
          <p:cNvSpPr>
            <a:spLocks noGrp="1"/>
          </p:cNvSpPr>
          <p:nvPr>
            <p:ph type="title"/>
          </p:nvPr>
        </p:nvSpPr>
        <p:spPr/>
        <p:txBody>
          <a:bodyPr/>
          <a:lstStyle/>
          <a:p>
            <a:endParaRPr lang="en-US" dirty="0"/>
          </a:p>
        </p:txBody>
      </p:sp>
      <p:pic>
        <p:nvPicPr>
          <p:cNvPr id="4" name="Picture 3" descr="IMG_1092.JPG"/>
          <p:cNvPicPr>
            <a:picLocks noChangeAspect="1"/>
          </p:cNvPicPr>
          <p:nvPr/>
        </p:nvPicPr>
        <p:blipFill>
          <a:blip r:embed="rId2"/>
          <a:stretch>
            <a:fillRect/>
          </a:stretch>
        </p:blipFill>
        <p:spPr>
          <a:xfrm>
            <a:off x="1561481" y="1839774"/>
            <a:ext cx="6096000" cy="36576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creen Shot 2015-03-29 at 6.19.53 PM.png"/>
          <p:cNvPicPr>
            <a:picLocks noGrp="1" noChangeAspect="1"/>
          </p:cNvPicPr>
          <p:nvPr>
            <p:ph idx="1"/>
          </p:nvPr>
        </p:nvPicPr>
        <p:blipFill>
          <a:blip r:embed="rId2">
            <a:extLst>
              <a:ext uri="{28A0092B-C50C-407E-A947-70E740481C1C}">
                <a14:useLocalDpi xmlns:a14="http://schemas.microsoft.com/office/drawing/2010/main" val="0"/>
              </a:ext>
            </a:extLst>
          </a:blip>
          <a:srcRect t="9186" b="9186"/>
          <a:stretch>
            <a:fillRect/>
          </a:stretch>
        </p:blipFill>
        <p:spPr/>
      </p:pic>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405388661"/>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312878"/>
            <a:ext cx="8229600" cy="5783122"/>
          </a:xfrm>
        </p:spPr>
        <p:txBody>
          <a:bodyPr>
            <a:normAutofit fontScale="92500" lnSpcReduction="10000"/>
          </a:bodyPr>
          <a:lstStyle/>
          <a:p>
            <a:r>
              <a:rPr lang="en-US" dirty="0" smtClean="0"/>
              <a:t>According to O’Brien, in the end, “a true war story is never about war.  It’s about sunlight.  It’s about the special way that dawn spreads out on a river when you know you must cross the river and march into the mountains and do things you are afraid to do.  It’s about love and memory.  It’s about sorrow.  It’s about sisters who never write back and people who never listen.” [“How to Tell a True War Story”]</a:t>
            </a:r>
          </a:p>
          <a:p>
            <a:endParaRPr lang="en-US" dirty="0"/>
          </a:p>
          <a:p>
            <a:r>
              <a:rPr lang="en-US" dirty="0" smtClean="0"/>
              <a:t>Does this suggest that </a:t>
            </a:r>
            <a:r>
              <a:rPr lang="en-US" dirty="0"/>
              <a:t>what is past can never really be reclaimed? </a:t>
            </a:r>
            <a:r>
              <a:rPr lang="en-US" dirty="0" smtClean="0"/>
              <a:t> That language can at best only approximate what happened? That all that can be shown is the narrator’s quest for meaning?  Or does it invite irony.  After all, O’Brien is an author who has spent decades writing about the one year year of his life he spent in a war….</a:t>
            </a:r>
            <a:endParaRPr lang="en-US" dirty="0"/>
          </a:p>
        </p:txBody>
      </p:sp>
      <p:sp>
        <p:nvSpPr>
          <p:cNvPr id="3" name="Title 2"/>
          <p:cNvSpPr>
            <a:spLocks noGrp="1"/>
          </p:cNvSpPr>
          <p:nvPr>
            <p:ph type="title"/>
          </p:nvPr>
        </p:nvSpPr>
        <p:spPr>
          <a:xfrm>
            <a:off x="457200" y="152400"/>
            <a:ext cx="8229600" cy="160478"/>
          </a:xfrm>
        </p:spPr>
        <p:txBody>
          <a:bodyPr>
            <a:normAutofit fontScale="90000"/>
          </a:bodyPr>
          <a:lstStyle/>
          <a:p>
            <a:endParaRPr lang="en-US" dirty="0"/>
          </a:p>
        </p:txBody>
      </p:sp>
    </p:spTree>
    <p:extLst>
      <p:ext uri="{BB962C8B-B14F-4D97-AF65-F5344CB8AC3E}">
        <p14:creationId xmlns:p14="http://schemas.microsoft.com/office/powerpoint/2010/main" val="363148848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Paper">
  <a:themeElements>
    <a:clrScheme name="Codex">
      <a:dk1>
        <a:sysClr val="windowText" lastClr="000000"/>
      </a:dk1>
      <a:lt1>
        <a:sysClr val="window" lastClr="FFFFFF"/>
      </a:lt1>
      <a:dk2>
        <a:srgbClr val="59564B"/>
      </a:dk2>
      <a:lt2>
        <a:srgbClr val="DFDAC7"/>
      </a:lt2>
      <a:accent1>
        <a:srgbClr val="990000"/>
      </a:accent1>
      <a:accent2>
        <a:srgbClr val="EFAB16"/>
      </a:accent2>
      <a:accent3>
        <a:srgbClr val="78AC35"/>
      </a:accent3>
      <a:accent4>
        <a:srgbClr val="35ACA2"/>
      </a:accent4>
      <a:accent5>
        <a:srgbClr val="4083CF"/>
      </a:accent5>
      <a:accent6>
        <a:srgbClr val="0D335E"/>
      </a:accent6>
      <a:hlink>
        <a:srgbClr val="EF8E1C"/>
      </a:hlink>
      <a:folHlink>
        <a:srgbClr val="FEC60B"/>
      </a:folHlink>
    </a:clrScheme>
    <a:fontScheme name="Paper">
      <a:majorFont>
        <a:latin typeface="Constantia"/>
        <a:ea typeface=""/>
        <a:cs typeface=""/>
        <a:font script="Jpan" typeface="ヒラギノ角ゴ Pro W3"/>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ヒラギノ角ゴ Pro W3"/>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Paper.thmx</Template>
  <TotalTime>15854</TotalTime>
  <Words>685</Words>
  <Application>Microsoft Macintosh PowerPoint</Application>
  <PresentationFormat>On-screen Show (4:3)</PresentationFormat>
  <Paragraphs>75</Paragraphs>
  <Slides>25</Slides>
  <Notes>0</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Paper</vt:lpstr>
      <vt:lpstr>Telling War Stories</vt:lpstr>
      <vt:lpstr>PowerPoint Presentation</vt:lpstr>
      <vt:lpstr>La Historia Oficial (1985)</vt:lpstr>
      <vt:lpstr>PowerPoint Presentation</vt:lpstr>
      <vt:lpstr>Factors that might influence our accounts of any war or any event in any war:</vt:lpstr>
      <vt:lpstr>Battle of White Mountain, 1620</vt:lpstr>
      <vt:lpstr>Consider what one sees of the war while doing different military jobs</vt:lpstr>
      <vt:lpstr>Where do reporters go for their stories?</vt:lpstr>
      <vt:lpstr>Green Zone Housing for Journalists</vt:lpstr>
      <vt:lpstr>Front porch of a Chu (containerized housing unit)</vt:lpstr>
      <vt:lpstr>Chu City or “Can City” at a relative secure base</vt:lpstr>
      <vt:lpstr>Chu’s at Forward Operating Base McHenry</vt:lpstr>
      <vt:lpstr>Other journalists document the war close up</vt:lpstr>
      <vt:lpstr>Other Factors that Influence the historia we construct about war:</vt:lpstr>
      <vt:lpstr>          The Takeaways</vt:lpstr>
      <vt:lpstr>Story 1 – the Long View</vt:lpstr>
      <vt:lpstr>The Great Game</vt:lpstr>
      <vt:lpstr>PowerPoint Presentation</vt:lpstr>
      <vt:lpstr>Ethnic Map of Afghanistan and Pakistan </vt:lpstr>
      <vt:lpstr>Story 2:  The 20th C Economic Account</vt:lpstr>
      <vt:lpstr>Afghanistan’s major export</vt:lpstr>
      <vt:lpstr>What does this say about Afghanistan today?</vt:lpstr>
      <vt:lpstr>PowerPoint Presentation</vt:lpstr>
      <vt:lpstr>PowerPoint Presentation</vt:lpstr>
      <vt:lpstr>PowerPoint Presentation</vt:lpstr>
    </vt:vector>
  </TitlesOfParts>
  <Company>UC Irvine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Brian Thill</dc:creator>
  <cp:lastModifiedBy>Carol Burke</cp:lastModifiedBy>
  <cp:revision>73</cp:revision>
  <dcterms:created xsi:type="dcterms:W3CDTF">2014-03-31T14:06:18Z</dcterms:created>
  <dcterms:modified xsi:type="dcterms:W3CDTF">2016-03-29T23:30:51Z</dcterms:modified>
</cp:coreProperties>
</file>