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70" r:id="rId5"/>
    <p:sldId id="271" r:id="rId6"/>
    <p:sldId id="272" r:id="rId7"/>
    <p:sldId id="258" r:id="rId8"/>
    <p:sldId id="273" r:id="rId9"/>
    <p:sldId id="260" r:id="rId10"/>
    <p:sldId id="261" r:id="rId11"/>
    <p:sldId id="262" r:id="rId12"/>
    <p:sldId id="276" r:id="rId13"/>
    <p:sldId id="265" r:id="rId14"/>
    <p:sldId id="263" r:id="rId15"/>
    <p:sldId id="267" r:id="rId16"/>
    <p:sldId id="264" r:id="rId17"/>
    <p:sldId id="268" r:id="rId18"/>
    <p:sldId id="266" r:id="rId19"/>
    <p:sldId id="269" r:id="rId20"/>
    <p:sldId id="274" r:id="rId21"/>
    <p:sldId id="275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6" d="100"/>
          <a:sy n="76" d="100"/>
        </p:scale>
        <p:origin x="-96" y="-5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150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797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4900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759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29758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5086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219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3982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4145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2965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7CF78F-AE51-A640-ADBF-72A9CD1443B8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30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7CF78F-AE51-A640-ADBF-72A9CD1443B8}" type="datetimeFigureOut">
              <a:rPr lang="en-US" smtClean="0"/>
              <a:t>4/25/2016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FCDEF6-722D-DE4A-8D43-98CBADE80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2762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18772" y="3625422"/>
            <a:ext cx="6299129" cy="2862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The Nanking Massacre</a:t>
            </a:r>
          </a:p>
          <a:p>
            <a:endParaRPr lang="en-US" dirty="0"/>
          </a:p>
          <a:p>
            <a:r>
              <a:rPr lang="en-US" dirty="0" smtClean="0"/>
              <a:t>December 13, 1937   Japanese army enters the walled city</a:t>
            </a:r>
          </a:p>
          <a:p>
            <a:endParaRPr lang="en-US" dirty="0"/>
          </a:p>
          <a:p>
            <a:r>
              <a:rPr lang="en-US" dirty="0" smtClean="0"/>
              <a:t>Estimates of 200,000-300,000 soldiers and civilians killed</a:t>
            </a:r>
          </a:p>
          <a:p>
            <a:r>
              <a:rPr lang="en-US" dirty="0" smtClean="0"/>
              <a:t>20,000 women raped during a 6-week period beginning on December 13</a:t>
            </a:r>
            <a:r>
              <a:rPr lang="en-US" baseline="30000" dirty="0" smtClean="0"/>
              <a:t>th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6619" y="132677"/>
            <a:ext cx="4656993" cy="3492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590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571500"/>
            <a:ext cx="68453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390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5900" y="1612900"/>
            <a:ext cx="6159500" cy="36322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62189" y="910765"/>
            <a:ext cx="20388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 smtClean="0"/>
          </a:p>
          <a:p>
            <a:r>
              <a:rPr lang="en-US" dirty="0" smtClean="0"/>
              <a:t>City wall of Nanking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116139" y="744006"/>
            <a:ext cx="4417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Founded 495 B.C.E     Capital of China in 1937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0156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44093" y="500280"/>
            <a:ext cx="8136212" cy="4524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Why? Historians have suggested various reasons:</a:t>
            </a:r>
          </a:p>
          <a:p>
            <a:endParaRPr lang="en-US" dirty="0"/>
          </a:p>
          <a:p>
            <a:r>
              <a:rPr lang="en-US" dirty="0" smtClean="0"/>
              <a:t>--The Japanese had expected Shanghai to fall much more quickly and easily </a:t>
            </a:r>
          </a:p>
          <a:p>
            <a:r>
              <a:rPr lang="en-US" dirty="0" smtClean="0"/>
              <a:t>And they were angry at the Chinese as they reached Nanking. Nanking also</a:t>
            </a:r>
          </a:p>
          <a:p>
            <a:r>
              <a:rPr lang="en-US" dirty="0"/>
              <a:t>r</a:t>
            </a:r>
            <a:r>
              <a:rPr lang="en-US" dirty="0" smtClean="0"/>
              <a:t>efused to surrender at first.</a:t>
            </a:r>
          </a:p>
          <a:p>
            <a:endParaRPr lang="en-US" dirty="0"/>
          </a:p>
          <a:p>
            <a:r>
              <a:rPr lang="en-US" dirty="0" smtClean="0"/>
              <a:t>--Education, military training, and samurai tradition had taught the men disdain</a:t>
            </a:r>
          </a:p>
          <a:p>
            <a:r>
              <a:rPr lang="en-US" dirty="0"/>
              <a:t>f</a:t>
            </a:r>
            <a:r>
              <a:rPr lang="en-US" dirty="0" smtClean="0"/>
              <a:t>or those who surrender rather than fight to the death. Most Japanese soldiers in the</a:t>
            </a:r>
          </a:p>
          <a:p>
            <a:r>
              <a:rPr lang="en-US" dirty="0"/>
              <a:t>w</a:t>
            </a:r>
            <a:r>
              <a:rPr lang="en-US" dirty="0" smtClean="0"/>
              <a:t>ar had chosen death over surrender.</a:t>
            </a:r>
          </a:p>
          <a:p>
            <a:endParaRPr lang="en-US" dirty="0"/>
          </a:p>
          <a:p>
            <a:r>
              <a:rPr lang="en-US" dirty="0" smtClean="0"/>
              <a:t>--There were too many Chinese soldiers remaining. Once they had conquered the</a:t>
            </a:r>
          </a:p>
          <a:p>
            <a:r>
              <a:rPr lang="en-US" dirty="0"/>
              <a:t>c</a:t>
            </a:r>
            <a:r>
              <a:rPr lang="en-US" dirty="0" smtClean="0"/>
              <a:t>ity, the Japanese had to immobilize them or court retaliation. There was not enough</a:t>
            </a:r>
          </a:p>
          <a:p>
            <a:r>
              <a:rPr lang="en-US" dirty="0"/>
              <a:t>f</a:t>
            </a:r>
            <a:r>
              <a:rPr lang="en-US" dirty="0" smtClean="0"/>
              <a:t>ood available to maintain the Chinese soldiers as Prisoners of War.</a:t>
            </a:r>
          </a:p>
          <a:p>
            <a:endParaRPr lang="en-US" dirty="0"/>
          </a:p>
          <a:p>
            <a:r>
              <a:rPr lang="en-US" dirty="0" smtClean="0"/>
              <a:t>--One of the commanders, Prince </a:t>
            </a:r>
            <a:r>
              <a:rPr lang="en-US" dirty="0" err="1" smtClean="0"/>
              <a:t>Asaka</a:t>
            </a:r>
            <a:r>
              <a:rPr lang="en-US" dirty="0" smtClean="0"/>
              <a:t>, had allegedly given the order :</a:t>
            </a:r>
          </a:p>
          <a:p>
            <a:r>
              <a:rPr lang="en-US" dirty="0" smtClean="0"/>
              <a:t>Kill all captives.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1110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6139" y="936421"/>
            <a:ext cx="6222323" cy="5078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BATTALION BATTLE REPORTER, AT 2:00 RECEIVED ORDER FROM </a:t>
            </a:r>
          </a:p>
          <a:p>
            <a:endParaRPr lang="en-US" dirty="0"/>
          </a:p>
          <a:p>
            <a:r>
              <a:rPr lang="en-US" dirty="0" smtClean="0"/>
              <a:t>THE REGIMENT COMMANDER: TO COMPLY WITH ORDERS FROM </a:t>
            </a:r>
          </a:p>
          <a:p>
            <a:endParaRPr lang="en-US" dirty="0"/>
          </a:p>
          <a:p>
            <a:r>
              <a:rPr lang="en-US" dirty="0" smtClean="0"/>
              <a:t>BRIGADE COMMANDING HEADQUARTERS, ALL PRISONERS OF </a:t>
            </a:r>
          </a:p>
          <a:p>
            <a:endParaRPr lang="en-US" dirty="0"/>
          </a:p>
          <a:p>
            <a:r>
              <a:rPr lang="en-US" dirty="0" smtClean="0"/>
              <a:t>WAR ARE TO BE EXECUTED.</a:t>
            </a:r>
          </a:p>
          <a:p>
            <a:endParaRPr lang="en-US" dirty="0"/>
          </a:p>
          <a:p>
            <a:r>
              <a:rPr lang="en-US" dirty="0" smtClean="0"/>
              <a:t>METHOD OF EXECUTION:</a:t>
            </a:r>
          </a:p>
          <a:p>
            <a:endParaRPr lang="en-US" dirty="0"/>
          </a:p>
          <a:p>
            <a:r>
              <a:rPr lang="en-US" dirty="0" smtClean="0"/>
              <a:t>DIVIDE THE PRISONERS INTO GROUPS OF A DOZEN. SHOOT TO </a:t>
            </a:r>
          </a:p>
          <a:p>
            <a:endParaRPr lang="en-US" dirty="0"/>
          </a:p>
          <a:p>
            <a:r>
              <a:rPr lang="en-US" dirty="0" smtClean="0"/>
              <a:t>KILL SEPARATELY.</a:t>
            </a:r>
          </a:p>
          <a:p>
            <a:r>
              <a:rPr lang="en-US" dirty="0" smtClean="0"/>
              <a:t>Iris Chang. </a:t>
            </a:r>
            <a:r>
              <a:rPr lang="en-US" i="1" dirty="0" smtClean="0"/>
              <a:t>The Rape of Nanking: The Forgotten Holocaust of World War II.</a:t>
            </a:r>
            <a:r>
              <a:rPr lang="en-US" dirty="0" smtClean="0"/>
              <a:t> p. 41.</a:t>
            </a:r>
          </a:p>
          <a:p>
            <a:endParaRPr lang="en-US" dirty="0"/>
          </a:p>
          <a:p>
            <a:r>
              <a:rPr lang="en-US" dirty="0" smtClean="0"/>
              <a:t>Prisoners were executed in much larger groups and large numbers of civilians were also killed.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31590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2580" y="820972"/>
            <a:ext cx="5865708" cy="507831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How to explain this?</a:t>
            </a:r>
          </a:p>
          <a:p>
            <a:endParaRPr lang="en-US" dirty="0"/>
          </a:p>
          <a:p>
            <a:r>
              <a:rPr lang="en-US" dirty="0" smtClean="0"/>
              <a:t>“Inhuman”  ?</a:t>
            </a:r>
          </a:p>
          <a:p>
            <a:endParaRPr lang="en-US" dirty="0"/>
          </a:p>
          <a:p>
            <a:r>
              <a:rPr lang="en-US" dirty="0" smtClean="0"/>
              <a:t>Human behavior in need of correction?</a:t>
            </a:r>
          </a:p>
          <a:p>
            <a:endParaRPr lang="en-US" dirty="0"/>
          </a:p>
          <a:p>
            <a:r>
              <a:rPr lang="en-US" dirty="0" smtClean="0"/>
              <a:t>OR do we repress and forget?</a:t>
            </a:r>
          </a:p>
          <a:p>
            <a:r>
              <a:rPr lang="en-US" dirty="0" smtClean="0"/>
              <a:t>------------------------------------------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Rarely discussed in Peoples Republic of China until the 1980s</a:t>
            </a:r>
          </a:p>
          <a:p>
            <a:endParaRPr lang="en-US" dirty="0"/>
          </a:p>
          <a:p>
            <a:r>
              <a:rPr lang="en-US" dirty="0" smtClean="0"/>
              <a:t>Victimization as an affront to the national spirit *and*</a:t>
            </a:r>
          </a:p>
          <a:p>
            <a:r>
              <a:rPr lang="en-US" dirty="0"/>
              <a:t>n</a:t>
            </a:r>
            <a:r>
              <a:rPr lang="en-US" dirty="0" smtClean="0"/>
              <a:t>eed to maintain friendly economic relations with Japan </a:t>
            </a:r>
          </a:p>
          <a:p>
            <a:endParaRPr lang="en-US" dirty="0"/>
          </a:p>
          <a:p>
            <a:r>
              <a:rPr lang="en-US" dirty="0" smtClean="0"/>
              <a:t>In Japan, Nanking was left out of the history books and even</a:t>
            </a:r>
          </a:p>
          <a:p>
            <a:r>
              <a:rPr lang="en-US" dirty="0"/>
              <a:t>d</a:t>
            </a:r>
            <a:r>
              <a:rPr lang="en-US" dirty="0" smtClean="0"/>
              <a:t>enied by many—though many protested against denial.</a:t>
            </a:r>
          </a:p>
          <a:p>
            <a:endParaRPr lang="en-US" dirty="0"/>
          </a:p>
          <a:p>
            <a:r>
              <a:rPr lang="en-US" dirty="0" smtClean="0"/>
              <a:t>Germany processed war guilt differently.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60076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143000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46928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000" y="1270000"/>
            <a:ext cx="81280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876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11210" y="987732"/>
            <a:ext cx="607168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Iris Chang 1968-2004</a:t>
            </a:r>
          </a:p>
          <a:p>
            <a:r>
              <a:rPr lang="en-US" dirty="0" smtClean="0"/>
              <a:t>The Rape of Nanking: The Forgotten Holocaust of WW II (1997)</a:t>
            </a:r>
            <a:endParaRPr lang="en-US" dirty="0"/>
          </a:p>
          <a:p>
            <a:r>
              <a:rPr lang="en-US" dirty="0" smtClean="0"/>
              <a:t> 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687" y="1911062"/>
            <a:ext cx="3399733" cy="436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710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05943" y="1128836"/>
            <a:ext cx="1253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Ted </a:t>
            </a:r>
            <a:r>
              <a:rPr lang="en-US" dirty="0" err="1" smtClean="0"/>
              <a:t>Leonsis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23496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676" y="872282"/>
            <a:ext cx="581988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Leonsis</a:t>
            </a:r>
            <a:r>
              <a:rPr lang="en-US" dirty="0" smtClean="0"/>
              <a:t> engaged filmmakers Bill </a:t>
            </a:r>
            <a:r>
              <a:rPr lang="en-US" dirty="0" err="1" smtClean="0"/>
              <a:t>Guttentag</a:t>
            </a:r>
            <a:r>
              <a:rPr lang="en-US" dirty="0" smtClean="0"/>
              <a:t> and Dan </a:t>
            </a:r>
            <a:r>
              <a:rPr lang="en-US" dirty="0" err="1" smtClean="0"/>
              <a:t>Sturman</a:t>
            </a:r>
            <a:endParaRPr lang="en-US" dirty="0" smtClean="0"/>
          </a:p>
          <a:p>
            <a:endParaRPr lang="en-US" dirty="0"/>
          </a:p>
          <a:p>
            <a:pPr marL="342900" indent="-342900">
              <a:buAutoNum type="arabicPlain" startAt="2007"/>
            </a:pPr>
            <a:r>
              <a:rPr lang="en-US" dirty="0" smtClean="0"/>
              <a:t> Nanking</a:t>
            </a:r>
          </a:p>
          <a:p>
            <a:pPr marL="342900" indent="-342900">
              <a:buAutoNum type="arabicPlain" startAt="2007"/>
            </a:pPr>
            <a:endParaRPr lang="en-US" dirty="0"/>
          </a:p>
          <a:p>
            <a:r>
              <a:rPr lang="en-US" dirty="0" smtClean="0"/>
              <a:t>ALSO assigned:</a:t>
            </a:r>
          </a:p>
          <a:p>
            <a:r>
              <a:rPr lang="en-US" dirty="0" smtClean="0"/>
              <a:t>City of Life and Death  2009  for other, multiple perspectives</a:t>
            </a:r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079" y="2629675"/>
            <a:ext cx="3168808" cy="3668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449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4438" y="821839"/>
            <a:ext cx="7084617" cy="39703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City of Life and Death</a:t>
            </a:r>
          </a:p>
          <a:p>
            <a:endParaRPr lang="en-US" dirty="0"/>
          </a:p>
          <a:p>
            <a:r>
              <a:rPr lang="en-US" dirty="0" smtClean="0"/>
              <a:t>Shows the devastation from Chinese, Japanese, and western perspectives</a:t>
            </a:r>
          </a:p>
          <a:p>
            <a:endParaRPr lang="en-US" dirty="0"/>
          </a:p>
          <a:p>
            <a:r>
              <a:rPr lang="en-US" dirty="0" smtClean="0"/>
              <a:t>Lu is constructing a different argument that involves the question:</a:t>
            </a:r>
          </a:p>
          <a:p>
            <a:endParaRPr lang="en-US" dirty="0"/>
          </a:p>
          <a:p>
            <a:r>
              <a:rPr lang="en-US" dirty="0" smtClean="0"/>
              <a:t>WHAT WOULD YOU DO?</a:t>
            </a:r>
          </a:p>
          <a:p>
            <a:endParaRPr lang="en-US" dirty="0"/>
          </a:p>
          <a:p>
            <a:r>
              <a:rPr lang="en-US" dirty="0" smtClean="0"/>
              <a:t>Richard Pena: “I think everybody is the Japanese soldier.”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592" y="3945601"/>
            <a:ext cx="4241800" cy="191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10224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0872" y="756833"/>
            <a:ext cx="1274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Internatl</a:t>
            </a:r>
            <a:endParaRPr lang="en-US" dirty="0" smtClean="0"/>
          </a:p>
          <a:p>
            <a:r>
              <a:rPr lang="en-US" dirty="0" smtClean="0"/>
              <a:t>Safety Zone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5700" y="0"/>
            <a:ext cx="427818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29033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2580" y="692695"/>
            <a:ext cx="225776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John </a:t>
            </a:r>
            <a:r>
              <a:rPr lang="en-US" dirty="0" err="1" smtClean="0"/>
              <a:t>Rabe</a:t>
            </a:r>
            <a:r>
              <a:rPr lang="en-US" dirty="0" smtClean="0"/>
              <a:t>  1882-1950</a:t>
            </a:r>
          </a:p>
          <a:p>
            <a:endParaRPr lang="en-US" dirty="0"/>
          </a:p>
          <a:p>
            <a:r>
              <a:rPr lang="en-US" dirty="0" smtClean="0"/>
              <a:t>1882-1950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600" y="254000"/>
            <a:ext cx="5372100" cy="635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70232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8434" y="602901"/>
            <a:ext cx="179564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Jürgen </a:t>
            </a:r>
            <a:r>
              <a:rPr lang="en-US" dirty="0" err="1" smtClean="0"/>
              <a:t>Prochnow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434" y="1690377"/>
            <a:ext cx="3048000" cy="3721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1531" y="1803230"/>
            <a:ext cx="3989875" cy="3608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6691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5409" y="384830"/>
            <a:ext cx="690698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Minnie </a:t>
            </a:r>
            <a:r>
              <a:rPr lang="en-US" dirty="0" err="1" smtClean="0"/>
              <a:t>Vautrin</a:t>
            </a:r>
            <a:r>
              <a:rPr lang="en-US" dirty="0" smtClean="0"/>
              <a:t> 1886-1941  </a:t>
            </a:r>
          </a:p>
          <a:p>
            <a:r>
              <a:rPr lang="en-US" dirty="0" smtClean="0"/>
              <a:t>Dean of Studies at </a:t>
            </a:r>
            <a:r>
              <a:rPr lang="en-US" dirty="0" err="1"/>
              <a:t>G</a:t>
            </a:r>
            <a:r>
              <a:rPr lang="en-US" dirty="0" err="1" smtClean="0"/>
              <a:t>inling</a:t>
            </a:r>
            <a:r>
              <a:rPr lang="en-US" dirty="0" smtClean="0"/>
              <a:t> Women’s Arts and Science College in Nanking</a:t>
            </a:r>
          </a:p>
          <a:p>
            <a:endParaRPr lang="en-US" dirty="0"/>
          </a:p>
          <a:p>
            <a:r>
              <a:rPr lang="en-US" dirty="0" smtClean="0"/>
              <a:t>  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9981" y="1372562"/>
            <a:ext cx="3284271" cy="4394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39705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000" y="1905000"/>
            <a:ext cx="4064000" cy="304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56922" y="782489"/>
            <a:ext cx="194521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Mariel Hemingway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499579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8826" y="359175"/>
            <a:ext cx="59456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Robert O. Wilson  1904-1967   “The Only Surgeon in Nanking”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715" y="846627"/>
            <a:ext cx="3707633" cy="5066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2603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676" y="795316"/>
            <a:ext cx="181514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Woody Harrelson</a:t>
            </a:r>
          </a:p>
          <a:p>
            <a:endParaRPr lang="en-US"/>
          </a:p>
          <a:p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000" y="1562100"/>
            <a:ext cx="5842000" cy="3721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47158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67118" y="820972"/>
            <a:ext cx="6162189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Bertolt</a:t>
            </a:r>
            <a:r>
              <a:rPr lang="en-US" dirty="0" smtClean="0"/>
              <a:t> Brecht 1989-1956</a:t>
            </a:r>
          </a:p>
          <a:p>
            <a:endParaRPr lang="en-US" dirty="0"/>
          </a:p>
          <a:p>
            <a:r>
              <a:rPr lang="en-US" dirty="0" smtClean="0"/>
              <a:t>Remember Brecht and Mother Courage from Fall Quarter?</a:t>
            </a:r>
          </a:p>
          <a:p>
            <a:r>
              <a:rPr lang="en-US" dirty="0" smtClean="0"/>
              <a:t>Theater of Alienation     Alienation Effect</a:t>
            </a:r>
          </a:p>
          <a:p>
            <a:r>
              <a:rPr lang="en-US" dirty="0"/>
              <a:t>v</a:t>
            </a:r>
            <a:r>
              <a:rPr lang="en-US" dirty="0" smtClean="0"/>
              <a:t>s. Aristotelian Theater that involves identification and catharsis</a:t>
            </a:r>
          </a:p>
          <a:p>
            <a:endParaRPr lang="en-US" dirty="0"/>
          </a:p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1834" y="2355484"/>
            <a:ext cx="3207295" cy="40711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45524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39164" y="667040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63600"/>
            <a:ext cx="9144000" cy="5123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39513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1767</TotalTime>
  <Words>502</Words>
  <Application>Microsoft Office PowerPoint</Application>
  <PresentationFormat>On-screen Show (4:3)</PresentationFormat>
  <Paragraphs>101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UC Irvine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Gail Hart</dc:creator>
  <cp:lastModifiedBy>Core</cp:lastModifiedBy>
  <cp:revision>21</cp:revision>
  <dcterms:created xsi:type="dcterms:W3CDTF">2014-04-11T14:48:11Z</dcterms:created>
  <dcterms:modified xsi:type="dcterms:W3CDTF">2016-04-25T17:07:07Z</dcterms:modified>
</cp:coreProperties>
</file>